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29" r:id="rId2"/>
    <p:sldId id="328" r:id="rId3"/>
    <p:sldId id="261" r:id="rId4"/>
    <p:sldId id="327" r:id="rId5"/>
    <p:sldId id="314" r:id="rId6"/>
    <p:sldId id="312" r:id="rId7"/>
    <p:sldId id="293" r:id="rId8"/>
    <p:sldId id="294" r:id="rId9"/>
    <p:sldId id="313" r:id="rId10"/>
    <p:sldId id="325" r:id="rId11"/>
    <p:sldId id="317" r:id="rId12"/>
    <p:sldId id="297" r:id="rId13"/>
    <p:sldId id="298" r:id="rId14"/>
    <p:sldId id="300" r:id="rId15"/>
    <p:sldId id="319" r:id="rId16"/>
    <p:sldId id="322" r:id="rId17"/>
    <p:sldId id="326" r:id="rId18"/>
    <p:sldId id="275" r:id="rId19"/>
    <p:sldId id="257" r:id="rId20"/>
    <p:sldId id="262" r:id="rId21"/>
    <p:sldId id="263" r:id="rId22"/>
    <p:sldId id="264" r:id="rId23"/>
    <p:sldId id="265" r:id="rId24"/>
    <p:sldId id="266" r:id="rId25"/>
    <p:sldId id="269" r:id="rId26"/>
    <p:sldId id="271" r:id="rId27"/>
    <p:sldId id="267" r:id="rId28"/>
    <p:sldId id="268" r:id="rId29"/>
    <p:sldId id="272" r:id="rId30"/>
    <p:sldId id="3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35C0F-99C1-4428-B0EA-CAF82ED335D9}" v="6" dt="2022-08-15T19:05:56.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3953" autoAdjust="0"/>
  </p:normalViewPr>
  <p:slideViewPr>
    <p:cSldViewPr snapToGrid="0" snapToObjects="1">
      <p:cViewPr varScale="1">
        <p:scale>
          <a:sx n="80" d="100"/>
          <a:sy n="80" d="100"/>
        </p:scale>
        <p:origin x="9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B19DC-B9C5-4030-A575-F99132AAC61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79A1578-225F-4C0E-9FC5-188790A3D111}">
      <dgm:prSet phldrT="[Text]"/>
      <dgm:spPr/>
      <dgm:t>
        <a:bodyPr/>
        <a:lstStyle/>
        <a:p>
          <a:r>
            <a:rPr lang="en-US" dirty="0"/>
            <a:t>Hypotensive</a:t>
          </a:r>
        </a:p>
      </dgm:t>
    </dgm:pt>
    <dgm:pt modelId="{B5C41059-50F8-4E8E-B66D-B7B42FD475BC}" type="parTrans" cxnId="{59CCC312-5163-447D-B84F-E324B6131D71}">
      <dgm:prSet/>
      <dgm:spPr/>
      <dgm:t>
        <a:bodyPr/>
        <a:lstStyle/>
        <a:p>
          <a:endParaRPr lang="en-US"/>
        </a:p>
      </dgm:t>
    </dgm:pt>
    <dgm:pt modelId="{D8435DC5-1C2C-46F3-A449-94455BAE7F58}" type="sibTrans" cxnId="{59CCC312-5163-447D-B84F-E324B6131D71}">
      <dgm:prSet/>
      <dgm:spPr/>
      <dgm:t>
        <a:bodyPr/>
        <a:lstStyle/>
        <a:p>
          <a:endParaRPr lang="en-US"/>
        </a:p>
      </dgm:t>
    </dgm:pt>
    <dgm:pt modelId="{438EEE53-5517-4CC1-8A09-AAFBD8021E67}">
      <dgm:prSet phldrT="[Text]"/>
      <dgm:spPr/>
      <dgm:t>
        <a:bodyPr/>
        <a:lstStyle/>
        <a:p>
          <a:r>
            <a:rPr lang="en-US" dirty="0"/>
            <a:t>CRT &gt; 3, MAP &lt; 65, lactate &gt; 4</a:t>
          </a:r>
        </a:p>
      </dgm:t>
    </dgm:pt>
    <dgm:pt modelId="{F01CE880-E61F-4719-82B3-A8EBA9B1F522}" type="parTrans" cxnId="{DC67A4D0-997A-44C7-B26D-672C1126F428}">
      <dgm:prSet/>
      <dgm:spPr/>
      <dgm:t>
        <a:bodyPr/>
        <a:lstStyle/>
        <a:p>
          <a:endParaRPr lang="en-US"/>
        </a:p>
      </dgm:t>
    </dgm:pt>
    <dgm:pt modelId="{D8137215-3D0F-4F01-9C8D-8116DD154F6E}" type="sibTrans" cxnId="{DC67A4D0-997A-44C7-B26D-672C1126F428}">
      <dgm:prSet/>
      <dgm:spPr/>
      <dgm:t>
        <a:bodyPr/>
        <a:lstStyle/>
        <a:p>
          <a:endParaRPr lang="en-US"/>
        </a:p>
      </dgm:t>
    </dgm:pt>
    <dgm:pt modelId="{34A438F9-CD81-433F-999E-ABDA994A551E}">
      <dgm:prSet phldrT="[Text]"/>
      <dgm:spPr/>
      <dgm:t>
        <a:bodyPr/>
        <a:lstStyle/>
        <a:p>
          <a:r>
            <a:rPr lang="en-US" dirty="0"/>
            <a:t>IVF bolus 500ml/15mins</a:t>
          </a:r>
        </a:p>
      </dgm:t>
    </dgm:pt>
    <dgm:pt modelId="{7293F086-AECF-471C-B645-FEEDC57EEC88}" type="parTrans" cxnId="{F1D02AD7-9001-447C-8207-E6AFCC7BDA4F}">
      <dgm:prSet/>
      <dgm:spPr/>
      <dgm:t>
        <a:bodyPr/>
        <a:lstStyle/>
        <a:p>
          <a:endParaRPr lang="en-US"/>
        </a:p>
      </dgm:t>
    </dgm:pt>
    <dgm:pt modelId="{37591F61-9720-4069-8B6C-7A01D2D0806E}" type="sibTrans" cxnId="{F1D02AD7-9001-447C-8207-E6AFCC7BDA4F}">
      <dgm:prSet/>
      <dgm:spPr/>
      <dgm:t>
        <a:bodyPr/>
        <a:lstStyle/>
        <a:p>
          <a:endParaRPr lang="en-US"/>
        </a:p>
      </dgm:t>
    </dgm:pt>
    <dgm:pt modelId="{B48F6E59-5CEA-4C07-AC6E-3CA58875CA96}">
      <dgm:prSet phldrT="[Text]"/>
      <dgm:spPr/>
      <dgm:t>
        <a:bodyPr/>
        <a:lstStyle/>
        <a:p>
          <a:r>
            <a:rPr lang="en-US" dirty="0"/>
            <a:t>20-30 ml/kg</a:t>
          </a:r>
        </a:p>
      </dgm:t>
    </dgm:pt>
    <dgm:pt modelId="{33218B60-15D7-4D4D-813E-8061044053FF}" type="parTrans" cxnId="{B607C438-825F-4B37-A08A-0E783A362C20}">
      <dgm:prSet/>
      <dgm:spPr/>
      <dgm:t>
        <a:bodyPr/>
        <a:lstStyle/>
        <a:p>
          <a:endParaRPr lang="en-US"/>
        </a:p>
      </dgm:t>
    </dgm:pt>
    <dgm:pt modelId="{C6818626-5792-48B5-967E-D87416FAF3BE}" type="sibTrans" cxnId="{B607C438-825F-4B37-A08A-0E783A362C20}">
      <dgm:prSet/>
      <dgm:spPr/>
      <dgm:t>
        <a:bodyPr/>
        <a:lstStyle/>
        <a:p>
          <a:endParaRPr lang="en-US"/>
        </a:p>
      </dgm:t>
    </dgm:pt>
    <dgm:pt modelId="{263C398D-2E9A-486E-BC5E-BF643AF6C162}">
      <dgm:prSet phldrT="[Text]"/>
      <dgm:spPr/>
      <dgm:t>
        <a:bodyPr/>
        <a:lstStyle/>
        <a:p>
          <a:r>
            <a:rPr lang="en-US" dirty="0"/>
            <a:t>Vasopressors</a:t>
          </a:r>
        </a:p>
      </dgm:t>
    </dgm:pt>
    <dgm:pt modelId="{F4CAA24D-3FEB-4FAD-A5C1-919788478A40}" type="parTrans" cxnId="{6B40B68E-7728-4FFF-8F99-C51789A041D8}">
      <dgm:prSet/>
      <dgm:spPr/>
      <dgm:t>
        <a:bodyPr/>
        <a:lstStyle/>
        <a:p>
          <a:endParaRPr lang="en-US"/>
        </a:p>
      </dgm:t>
    </dgm:pt>
    <dgm:pt modelId="{E011E02E-3389-4046-A20B-68959ADBBDCA}" type="sibTrans" cxnId="{6B40B68E-7728-4FFF-8F99-C51789A041D8}">
      <dgm:prSet/>
      <dgm:spPr/>
      <dgm:t>
        <a:bodyPr/>
        <a:lstStyle/>
        <a:p>
          <a:endParaRPr lang="en-US"/>
        </a:p>
      </dgm:t>
    </dgm:pt>
    <dgm:pt modelId="{6ECA843E-62D1-43B3-BB9D-F7E665071F0C}">
      <dgm:prSet phldrT="[Text]"/>
      <dgm:spPr/>
      <dgm:t>
        <a:bodyPr/>
        <a:lstStyle/>
        <a:p>
          <a:r>
            <a:rPr lang="en-US" dirty="0"/>
            <a:t>Empiric Antibiotics</a:t>
          </a:r>
        </a:p>
      </dgm:t>
    </dgm:pt>
    <dgm:pt modelId="{93EF9B18-F45D-4DD7-B9EC-1103EF88791F}" type="sibTrans" cxnId="{877EBDDA-9D4C-404E-8B45-B44F8FB94A0B}">
      <dgm:prSet/>
      <dgm:spPr/>
      <dgm:t>
        <a:bodyPr/>
        <a:lstStyle/>
        <a:p>
          <a:endParaRPr lang="en-US"/>
        </a:p>
      </dgm:t>
    </dgm:pt>
    <dgm:pt modelId="{4482C5C1-69FD-49CC-B9DC-0D45CE18AA0A}" type="parTrans" cxnId="{877EBDDA-9D4C-404E-8B45-B44F8FB94A0B}">
      <dgm:prSet/>
      <dgm:spPr/>
      <dgm:t>
        <a:bodyPr/>
        <a:lstStyle/>
        <a:p>
          <a:endParaRPr lang="en-US"/>
        </a:p>
      </dgm:t>
    </dgm:pt>
    <dgm:pt modelId="{A03922DB-A51A-403C-9611-4D248B942DB1}">
      <dgm:prSet phldrT="[Text]"/>
      <dgm:spPr/>
      <dgm:t>
        <a:bodyPr/>
        <a:lstStyle/>
        <a:p>
          <a:r>
            <a:rPr lang="en-US" dirty="0"/>
            <a:t>Empiric Antibiotics</a:t>
          </a:r>
        </a:p>
      </dgm:t>
    </dgm:pt>
    <dgm:pt modelId="{054C5538-55CE-45C7-A1F4-60C8D73BF7D1}" type="parTrans" cxnId="{46BA2CE2-58B7-49A8-B7C6-C6A445797370}">
      <dgm:prSet/>
      <dgm:spPr/>
      <dgm:t>
        <a:bodyPr/>
        <a:lstStyle/>
        <a:p>
          <a:endParaRPr lang="en-US"/>
        </a:p>
      </dgm:t>
    </dgm:pt>
    <dgm:pt modelId="{6D1D12DA-E3E2-4756-8F7A-E6271CE3F3A4}" type="sibTrans" cxnId="{46BA2CE2-58B7-49A8-B7C6-C6A445797370}">
      <dgm:prSet/>
      <dgm:spPr/>
      <dgm:t>
        <a:bodyPr/>
        <a:lstStyle/>
        <a:p>
          <a:endParaRPr lang="en-US"/>
        </a:p>
      </dgm:t>
    </dgm:pt>
    <dgm:pt modelId="{DF504B61-7A39-466C-8C9D-F733B24B8624}" type="pres">
      <dgm:prSet presAssocID="{046B19DC-B9C5-4030-A575-F99132AAC611}" presName="diagram" presStyleCnt="0">
        <dgm:presLayoutVars>
          <dgm:chPref val="1"/>
          <dgm:dir/>
          <dgm:animOne val="branch"/>
          <dgm:animLvl val="lvl"/>
          <dgm:resizeHandles val="exact"/>
        </dgm:presLayoutVars>
      </dgm:prSet>
      <dgm:spPr/>
    </dgm:pt>
    <dgm:pt modelId="{E732B3F3-D9D6-48A5-AF49-367CB5D4D82C}" type="pres">
      <dgm:prSet presAssocID="{679A1578-225F-4C0E-9FC5-188790A3D111}" presName="root1" presStyleCnt="0"/>
      <dgm:spPr/>
    </dgm:pt>
    <dgm:pt modelId="{379D1FA3-16F9-4486-9392-247BF2918A01}" type="pres">
      <dgm:prSet presAssocID="{679A1578-225F-4C0E-9FC5-188790A3D111}" presName="LevelOneTextNode" presStyleLbl="node0" presStyleIdx="0" presStyleCnt="1">
        <dgm:presLayoutVars>
          <dgm:chPref val="3"/>
        </dgm:presLayoutVars>
      </dgm:prSet>
      <dgm:spPr/>
    </dgm:pt>
    <dgm:pt modelId="{682B9A0D-52E0-41B2-BB27-2FFEC762CC00}" type="pres">
      <dgm:prSet presAssocID="{679A1578-225F-4C0E-9FC5-188790A3D111}" presName="level2hierChild" presStyleCnt="0"/>
      <dgm:spPr/>
    </dgm:pt>
    <dgm:pt modelId="{F33DFB28-1296-460D-9B1D-74C9C43DACF4}" type="pres">
      <dgm:prSet presAssocID="{F01CE880-E61F-4719-82B3-A8EBA9B1F522}" presName="conn2-1" presStyleLbl="parChTrans1D2" presStyleIdx="0" presStyleCnt="2"/>
      <dgm:spPr/>
    </dgm:pt>
    <dgm:pt modelId="{62FF2DAB-BC1F-43FA-9A66-1C5550CBED42}" type="pres">
      <dgm:prSet presAssocID="{F01CE880-E61F-4719-82B3-A8EBA9B1F522}" presName="connTx" presStyleLbl="parChTrans1D2" presStyleIdx="0" presStyleCnt="2"/>
      <dgm:spPr/>
    </dgm:pt>
    <dgm:pt modelId="{32A6AAD2-6DD7-407A-9251-6BAD703585B6}" type="pres">
      <dgm:prSet presAssocID="{438EEE53-5517-4CC1-8A09-AAFBD8021E67}" presName="root2" presStyleCnt="0"/>
      <dgm:spPr/>
    </dgm:pt>
    <dgm:pt modelId="{32CCC78B-E1CF-43DE-B0F4-F44651E1EF46}" type="pres">
      <dgm:prSet presAssocID="{438EEE53-5517-4CC1-8A09-AAFBD8021E67}" presName="LevelTwoTextNode" presStyleLbl="node2" presStyleIdx="0" presStyleCnt="2">
        <dgm:presLayoutVars>
          <dgm:chPref val="3"/>
        </dgm:presLayoutVars>
      </dgm:prSet>
      <dgm:spPr/>
    </dgm:pt>
    <dgm:pt modelId="{1D7109CE-ECBE-4083-8DC4-CD18FB76864B}" type="pres">
      <dgm:prSet presAssocID="{438EEE53-5517-4CC1-8A09-AAFBD8021E67}" presName="level3hierChild" presStyleCnt="0"/>
      <dgm:spPr/>
    </dgm:pt>
    <dgm:pt modelId="{AFFCAE9A-3A67-468F-B8B3-4D651F8604D8}" type="pres">
      <dgm:prSet presAssocID="{7293F086-AECF-471C-B645-FEEDC57EEC88}" presName="conn2-1" presStyleLbl="parChTrans1D3" presStyleIdx="0" presStyleCnt="4"/>
      <dgm:spPr/>
    </dgm:pt>
    <dgm:pt modelId="{F93FC5E2-0BC5-4A79-8B3D-DC2184934825}" type="pres">
      <dgm:prSet presAssocID="{7293F086-AECF-471C-B645-FEEDC57EEC88}" presName="connTx" presStyleLbl="parChTrans1D3" presStyleIdx="0" presStyleCnt="4"/>
      <dgm:spPr/>
    </dgm:pt>
    <dgm:pt modelId="{D7AE7677-91D1-4DFC-9D00-A825E8A47672}" type="pres">
      <dgm:prSet presAssocID="{34A438F9-CD81-433F-999E-ABDA994A551E}" presName="root2" presStyleCnt="0"/>
      <dgm:spPr/>
    </dgm:pt>
    <dgm:pt modelId="{819FB6C2-688A-4580-9D01-4570AD12130F}" type="pres">
      <dgm:prSet presAssocID="{34A438F9-CD81-433F-999E-ABDA994A551E}" presName="LevelTwoTextNode" presStyleLbl="node3" presStyleIdx="0" presStyleCnt="4">
        <dgm:presLayoutVars>
          <dgm:chPref val="3"/>
        </dgm:presLayoutVars>
      </dgm:prSet>
      <dgm:spPr/>
    </dgm:pt>
    <dgm:pt modelId="{F38EF6ED-F478-4ABF-9F28-11FB19EC29E5}" type="pres">
      <dgm:prSet presAssocID="{34A438F9-CD81-433F-999E-ABDA994A551E}" presName="level3hierChild" presStyleCnt="0"/>
      <dgm:spPr/>
    </dgm:pt>
    <dgm:pt modelId="{5CDCA6C2-78EA-4D05-99B8-99814D968102}" type="pres">
      <dgm:prSet presAssocID="{4482C5C1-69FD-49CC-B9DC-0D45CE18AA0A}" presName="conn2-1" presStyleLbl="parChTrans1D3" presStyleIdx="1" presStyleCnt="4"/>
      <dgm:spPr/>
    </dgm:pt>
    <dgm:pt modelId="{C241C83A-0D21-46CB-B185-E54B6DF5DD39}" type="pres">
      <dgm:prSet presAssocID="{4482C5C1-69FD-49CC-B9DC-0D45CE18AA0A}" presName="connTx" presStyleLbl="parChTrans1D3" presStyleIdx="1" presStyleCnt="4"/>
      <dgm:spPr/>
    </dgm:pt>
    <dgm:pt modelId="{12F1466F-9F09-497A-923C-F7FDEDF4E03E}" type="pres">
      <dgm:prSet presAssocID="{6ECA843E-62D1-43B3-BB9D-F7E665071F0C}" presName="root2" presStyleCnt="0"/>
      <dgm:spPr/>
    </dgm:pt>
    <dgm:pt modelId="{F8933482-4328-4BB8-9DD5-D0CA45329172}" type="pres">
      <dgm:prSet presAssocID="{6ECA843E-62D1-43B3-BB9D-F7E665071F0C}" presName="LevelTwoTextNode" presStyleLbl="node3" presStyleIdx="1" presStyleCnt="4">
        <dgm:presLayoutVars>
          <dgm:chPref val="3"/>
        </dgm:presLayoutVars>
      </dgm:prSet>
      <dgm:spPr/>
    </dgm:pt>
    <dgm:pt modelId="{63F70566-9BD9-48BC-B29D-A36AF50A5941}" type="pres">
      <dgm:prSet presAssocID="{6ECA843E-62D1-43B3-BB9D-F7E665071F0C}" presName="level3hierChild" presStyleCnt="0"/>
      <dgm:spPr/>
    </dgm:pt>
    <dgm:pt modelId="{CBA0D13F-4A64-4A9C-841F-110D4F06BC7B}" type="pres">
      <dgm:prSet presAssocID="{33218B60-15D7-4D4D-813E-8061044053FF}" presName="conn2-1" presStyleLbl="parChTrans1D2" presStyleIdx="1" presStyleCnt="2"/>
      <dgm:spPr/>
    </dgm:pt>
    <dgm:pt modelId="{39B0DD31-3590-4AF9-9F1F-D8888430AC39}" type="pres">
      <dgm:prSet presAssocID="{33218B60-15D7-4D4D-813E-8061044053FF}" presName="connTx" presStyleLbl="parChTrans1D2" presStyleIdx="1" presStyleCnt="2"/>
      <dgm:spPr/>
    </dgm:pt>
    <dgm:pt modelId="{618CBC28-5495-4ACA-B623-7B1D2C04A311}" type="pres">
      <dgm:prSet presAssocID="{B48F6E59-5CEA-4C07-AC6E-3CA58875CA96}" presName="root2" presStyleCnt="0"/>
      <dgm:spPr/>
    </dgm:pt>
    <dgm:pt modelId="{4B823C08-6F00-496A-97D1-297F2BE75D6C}" type="pres">
      <dgm:prSet presAssocID="{B48F6E59-5CEA-4C07-AC6E-3CA58875CA96}" presName="LevelTwoTextNode" presStyleLbl="node2" presStyleIdx="1" presStyleCnt="2">
        <dgm:presLayoutVars>
          <dgm:chPref val="3"/>
        </dgm:presLayoutVars>
      </dgm:prSet>
      <dgm:spPr/>
    </dgm:pt>
    <dgm:pt modelId="{BE6BAC8F-1767-46B6-8EDF-632F880965F8}" type="pres">
      <dgm:prSet presAssocID="{B48F6E59-5CEA-4C07-AC6E-3CA58875CA96}" presName="level3hierChild" presStyleCnt="0"/>
      <dgm:spPr/>
    </dgm:pt>
    <dgm:pt modelId="{96799354-232E-4277-91D6-61E967366754}" type="pres">
      <dgm:prSet presAssocID="{F4CAA24D-3FEB-4FAD-A5C1-919788478A40}" presName="conn2-1" presStyleLbl="parChTrans1D3" presStyleIdx="2" presStyleCnt="4"/>
      <dgm:spPr/>
    </dgm:pt>
    <dgm:pt modelId="{63AB7D01-0A20-4D4C-9111-C7539E760BE5}" type="pres">
      <dgm:prSet presAssocID="{F4CAA24D-3FEB-4FAD-A5C1-919788478A40}" presName="connTx" presStyleLbl="parChTrans1D3" presStyleIdx="2" presStyleCnt="4"/>
      <dgm:spPr/>
    </dgm:pt>
    <dgm:pt modelId="{8AE31C5B-1361-4538-B037-F3D491811EB0}" type="pres">
      <dgm:prSet presAssocID="{263C398D-2E9A-486E-BC5E-BF643AF6C162}" presName="root2" presStyleCnt="0"/>
      <dgm:spPr/>
    </dgm:pt>
    <dgm:pt modelId="{4215A3DA-4DE7-4107-B564-0565B03219F8}" type="pres">
      <dgm:prSet presAssocID="{263C398D-2E9A-486E-BC5E-BF643AF6C162}" presName="LevelTwoTextNode" presStyleLbl="node3" presStyleIdx="2" presStyleCnt="4">
        <dgm:presLayoutVars>
          <dgm:chPref val="3"/>
        </dgm:presLayoutVars>
      </dgm:prSet>
      <dgm:spPr/>
    </dgm:pt>
    <dgm:pt modelId="{16FD1E72-7133-4494-A692-DB36A159BA1C}" type="pres">
      <dgm:prSet presAssocID="{263C398D-2E9A-486E-BC5E-BF643AF6C162}" presName="level3hierChild" presStyleCnt="0"/>
      <dgm:spPr/>
    </dgm:pt>
    <dgm:pt modelId="{200CE3DE-4720-4464-AB9D-227B29DD428B}" type="pres">
      <dgm:prSet presAssocID="{054C5538-55CE-45C7-A1F4-60C8D73BF7D1}" presName="conn2-1" presStyleLbl="parChTrans1D3" presStyleIdx="3" presStyleCnt="4"/>
      <dgm:spPr/>
    </dgm:pt>
    <dgm:pt modelId="{11B3B0B9-AC61-471D-AE46-ABD3F3512621}" type="pres">
      <dgm:prSet presAssocID="{054C5538-55CE-45C7-A1F4-60C8D73BF7D1}" presName="connTx" presStyleLbl="parChTrans1D3" presStyleIdx="3" presStyleCnt="4"/>
      <dgm:spPr/>
    </dgm:pt>
    <dgm:pt modelId="{33769C0C-C93B-49A9-8D30-660F6C08F233}" type="pres">
      <dgm:prSet presAssocID="{A03922DB-A51A-403C-9611-4D248B942DB1}" presName="root2" presStyleCnt="0"/>
      <dgm:spPr/>
    </dgm:pt>
    <dgm:pt modelId="{F6DDF5CF-4CCC-434D-AA8E-A2369D2E7ADA}" type="pres">
      <dgm:prSet presAssocID="{A03922DB-A51A-403C-9611-4D248B942DB1}" presName="LevelTwoTextNode" presStyleLbl="node3" presStyleIdx="3" presStyleCnt="4">
        <dgm:presLayoutVars>
          <dgm:chPref val="3"/>
        </dgm:presLayoutVars>
      </dgm:prSet>
      <dgm:spPr/>
    </dgm:pt>
    <dgm:pt modelId="{A695053D-A9B7-402A-A288-27F3F3821ADB}" type="pres">
      <dgm:prSet presAssocID="{A03922DB-A51A-403C-9611-4D248B942DB1}" presName="level3hierChild" presStyleCnt="0"/>
      <dgm:spPr/>
    </dgm:pt>
  </dgm:ptLst>
  <dgm:cxnLst>
    <dgm:cxn modelId="{1117FC0A-94FF-4E76-B451-B9895F7F77B0}" type="presOf" srcId="{F01CE880-E61F-4719-82B3-A8EBA9B1F522}" destId="{62FF2DAB-BC1F-43FA-9A66-1C5550CBED42}" srcOrd="1" destOrd="0" presId="urn:microsoft.com/office/officeart/2005/8/layout/hierarchy2"/>
    <dgm:cxn modelId="{59CCC312-5163-447D-B84F-E324B6131D71}" srcId="{046B19DC-B9C5-4030-A575-F99132AAC611}" destId="{679A1578-225F-4C0E-9FC5-188790A3D111}" srcOrd="0" destOrd="0" parTransId="{B5C41059-50F8-4E8E-B66D-B7B42FD475BC}" sibTransId="{D8435DC5-1C2C-46F3-A449-94455BAE7F58}"/>
    <dgm:cxn modelId="{0CD0111B-B000-4451-9346-47CD4B6AFE02}" type="presOf" srcId="{438EEE53-5517-4CC1-8A09-AAFBD8021E67}" destId="{32CCC78B-E1CF-43DE-B0F4-F44651E1EF46}" srcOrd="0" destOrd="0" presId="urn:microsoft.com/office/officeart/2005/8/layout/hierarchy2"/>
    <dgm:cxn modelId="{58CBFF20-51E7-4EF8-8543-ADACBF823C8D}" type="presOf" srcId="{4482C5C1-69FD-49CC-B9DC-0D45CE18AA0A}" destId="{C241C83A-0D21-46CB-B185-E54B6DF5DD39}" srcOrd="1" destOrd="0" presId="urn:microsoft.com/office/officeart/2005/8/layout/hierarchy2"/>
    <dgm:cxn modelId="{48AA1023-31CA-497B-9C35-8547EB32D688}" type="presOf" srcId="{33218B60-15D7-4D4D-813E-8061044053FF}" destId="{39B0DD31-3590-4AF9-9F1F-D8888430AC39}" srcOrd="1" destOrd="0" presId="urn:microsoft.com/office/officeart/2005/8/layout/hierarchy2"/>
    <dgm:cxn modelId="{7FE6052D-0A2B-4DAE-B4DE-76D6F928313C}" type="presOf" srcId="{679A1578-225F-4C0E-9FC5-188790A3D111}" destId="{379D1FA3-16F9-4486-9392-247BF2918A01}" srcOrd="0" destOrd="0" presId="urn:microsoft.com/office/officeart/2005/8/layout/hierarchy2"/>
    <dgm:cxn modelId="{B2246A2D-FB3C-42B0-9370-6B4775C1EC40}" type="presOf" srcId="{7293F086-AECF-471C-B645-FEEDC57EEC88}" destId="{F93FC5E2-0BC5-4A79-8B3D-DC2184934825}" srcOrd="1" destOrd="0" presId="urn:microsoft.com/office/officeart/2005/8/layout/hierarchy2"/>
    <dgm:cxn modelId="{6BBD6D30-3EDA-469E-813F-F3B7E076E018}" type="presOf" srcId="{046B19DC-B9C5-4030-A575-F99132AAC611}" destId="{DF504B61-7A39-466C-8C9D-F733B24B8624}" srcOrd="0" destOrd="0" presId="urn:microsoft.com/office/officeart/2005/8/layout/hierarchy2"/>
    <dgm:cxn modelId="{B607C438-825F-4B37-A08A-0E783A362C20}" srcId="{679A1578-225F-4C0E-9FC5-188790A3D111}" destId="{B48F6E59-5CEA-4C07-AC6E-3CA58875CA96}" srcOrd="1" destOrd="0" parTransId="{33218B60-15D7-4D4D-813E-8061044053FF}" sibTransId="{C6818626-5792-48B5-967E-D87416FAF3BE}"/>
    <dgm:cxn modelId="{93DF563B-C286-4FA9-9956-49E64211434B}" type="presOf" srcId="{F4CAA24D-3FEB-4FAD-A5C1-919788478A40}" destId="{96799354-232E-4277-91D6-61E967366754}" srcOrd="0" destOrd="0" presId="urn:microsoft.com/office/officeart/2005/8/layout/hierarchy2"/>
    <dgm:cxn modelId="{6032DA46-F330-4CA1-B752-E1CA19531B54}" type="presOf" srcId="{7293F086-AECF-471C-B645-FEEDC57EEC88}" destId="{AFFCAE9A-3A67-468F-B8B3-4D651F8604D8}" srcOrd="0" destOrd="0" presId="urn:microsoft.com/office/officeart/2005/8/layout/hierarchy2"/>
    <dgm:cxn modelId="{63087F55-A37A-461C-AFD7-FAE6C6054373}" type="presOf" srcId="{F4CAA24D-3FEB-4FAD-A5C1-919788478A40}" destId="{63AB7D01-0A20-4D4C-9111-C7539E760BE5}" srcOrd="1" destOrd="0" presId="urn:microsoft.com/office/officeart/2005/8/layout/hierarchy2"/>
    <dgm:cxn modelId="{E4375A87-118A-4E26-B39C-8CA12B716A10}" type="presOf" srcId="{33218B60-15D7-4D4D-813E-8061044053FF}" destId="{CBA0D13F-4A64-4A9C-841F-110D4F06BC7B}" srcOrd="0" destOrd="0" presId="urn:microsoft.com/office/officeart/2005/8/layout/hierarchy2"/>
    <dgm:cxn modelId="{6B40B68E-7728-4FFF-8F99-C51789A041D8}" srcId="{B48F6E59-5CEA-4C07-AC6E-3CA58875CA96}" destId="{263C398D-2E9A-486E-BC5E-BF643AF6C162}" srcOrd="0" destOrd="0" parTransId="{F4CAA24D-3FEB-4FAD-A5C1-919788478A40}" sibTransId="{E011E02E-3389-4046-A20B-68959ADBBDCA}"/>
    <dgm:cxn modelId="{CE5317AA-CC50-4570-859B-D059A494E3A6}" type="presOf" srcId="{263C398D-2E9A-486E-BC5E-BF643AF6C162}" destId="{4215A3DA-4DE7-4107-B564-0565B03219F8}" srcOrd="0" destOrd="0" presId="urn:microsoft.com/office/officeart/2005/8/layout/hierarchy2"/>
    <dgm:cxn modelId="{D4D406C6-F784-4E29-BDC0-258114BF2293}" type="presOf" srcId="{B48F6E59-5CEA-4C07-AC6E-3CA58875CA96}" destId="{4B823C08-6F00-496A-97D1-297F2BE75D6C}" srcOrd="0" destOrd="0" presId="urn:microsoft.com/office/officeart/2005/8/layout/hierarchy2"/>
    <dgm:cxn modelId="{FE14D0CC-92C6-4647-A338-1D31A86543E8}" type="presOf" srcId="{054C5538-55CE-45C7-A1F4-60C8D73BF7D1}" destId="{11B3B0B9-AC61-471D-AE46-ABD3F3512621}" srcOrd="1" destOrd="0" presId="urn:microsoft.com/office/officeart/2005/8/layout/hierarchy2"/>
    <dgm:cxn modelId="{158B8CCF-9586-433F-B51A-DB6C1E6C033A}" type="presOf" srcId="{6ECA843E-62D1-43B3-BB9D-F7E665071F0C}" destId="{F8933482-4328-4BB8-9DD5-D0CA45329172}" srcOrd="0" destOrd="0" presId="urn:microsoft.com/office/officeart/2005/8/layout/hierarchy2"/>
    <dgm:cxn modelId="{DC67A4D0-997A-44C7-B26D-672C1126F428}" srcId="{679A1578-225F-4C0E-9FC5-188790A3D111}" destId="{438EEE53-5517-4CC1-8A09-AAFBD8021E67}" srcOrd="0" destOrd="0" parTransId="{F01CE880-E61F-4719-82B3-A8EBA9B1F522}" sibTransId="{D8137215-3D0F-4F01-9C8D-8116DD154F6E}"/>
    <dgm:cxn modelId="{D1D914D7-71F5-4326-97EC-E63EF4426C3F}" type="presOf" srcId="{054C5538-55CE-45C7-A1F4-60C8D73BF7D1}" destId="{200CE3DE-4720-4464-AB9D-227B29DD428B}" srcOrd="0" destOrd="0" presId="urn:microsoft.com/office/officeart/2005/8/layout/hierarchy2"/>
    <dgm:cxn modelId="{F1D02AD7-9001-447C-8207-E6AFCC7BDA4F}" srcId="{438EEE53-5517-4CC1-8A09-AAFBD8021E67}" destId="{34A438F9-CD81-433F-999E-ABDA994A551E}" srcOrd="0" destOrd="0" parTransId="{7293F086-AECF-471C-B645-FEEDC57EEC88}" sibTransId="{37591F61-9720-4069-8B6C-7A01D2D0806E}"/>
    <dgm:cxn modelId="{877EBDDA-9D4C-404E-8B45-B44F8FB94A0B}" srcId="{438EEE53-5517-4CC1-8A09-AAFBD8021E67}" destId="{6ECA843E-62D1-43B3-BB9D-F7E665071F0C}" srcOrd="1" destOrd="0" parTransId="{4482C5C1-69FD-49CC-B9DC-0D45CE18AA0A}" sibTransId="{93EF9B18-F45D-4DD7-B9EC-1103EF88791F}"/>
    <dgm:cxn modelId="{B6D61ADD-B79A-4A70-AF52-CC0AF1F671D2}" type="presOf" srcId="{34A438F9-CD81-433F-999E-ABDA994A551E}" destId="{819FB6C2-688A-4580-9D01-4570AD12130F}" srcOrd="0" destOrd="0" presId="urn:microsoft.com/office/officeart/2005/8/layout/hierarchy2"/>
    <dgm:cxn modelId="{46BA2CE2-58B7-49A8-B7C6-C6A445797370}" srcId="{B48F6E59-5CEA-4C07-AC6E-3CA58875CA96}" destId="{A03922DB-A51A-403C-9611-4D248B942DB1}" srcOrd="1" destOrd="0" parTransId="{054C5538-55CE-45C7-A1F4-60C8D73BF7D1}" sibTransId="{6D1D12DA-E3E2-4756-8F7A-E6271CE3F3A4}"/>
    <dgm:cxn modelId="{E18C84EB-3FA5-48BE-A20C-6DC1A5CD7237}" type="presOf" srcId="{F01CE880-E61F-4719-82B3-A8EBA9B1F522}" destId="{F33DFB28-1296-460D-9B1D-74C9C43DACF4}" srcOrd="0" destOrd="0" presId="urn:microsoft.com/office/officeart/2005/8/layout/hierarchy2"/>
    <dgm:cxn modelId="{E5A9CEFC-B913-48FD-8A76-AF022105AB77}" type="presOf" srcId="{4482C5C1-69FD-49CC-B9DC-0D45CE18AA0A}" destId="{5CDCA6C2-78EA-4D05-99B8-99814D968102}" srcOrd="0" destOrd="0" presId="urn:microsoft.com/office/officeart/2005/8/layout/hierarchy2"/>
    <dgm:cxn modelId="{B45D04FD-417B-41AB-962F-DF013FA300D3}" type="presOf" srcId="{A03922DB-A51A-403C-9611-4D248B942DB1}" destId="{F6DDF5CF-4CCC-434D-AA8E-A2369D2E7ADA}" srcOrd="0" destOrd="0" presId="urn:microsoft.com/office/officeart/2005/8/layout/hierarchy2"/>
    <dgm:cxn modelId="{EA0B101A-D295-4019-9F66-3DBFBEE7518A}" type="presParOf" srcId="{DF504B61-7A39-466C-8C9D-F733B24B8624}" destId="{E732B3F3-D9D6-48A5-AF49-367CB5D4D82C}" srcOrd="0" destOrd="0" presId="urn:microsoft.com/office/officeart/2005/8/layout/hierarchy2"/>
    <dgm:cxn modelId="{0D3F7AE2-0EA1-4C09-8698-C32B07D2F474}" type="presParOf" srcId="{E732B3F3-D9D6-48A5-AF49-367CB5D4D82C}" destId="{379D1FA3-16F9-4486-9392-247BF2918A01}" srcOrd="0" destOrd="0" presId="urn:microsoft.com/office/officeart/2005/8/layout/hierarchy2"/>
    <dgm:cxn modelId="{8EEB1DC7-0604-4A79-8FF4-A01E4BCF367A}" type="presParOf" srcId="{E732B3F3-D9D6-48A5-AF49-367CB5D4D82C}" destId="{682B9A0D-52E0-41B2-BB27-2FFEC762CC00}" srcOrd="1" destOrd="0" presId="urn:microsoft.com/office/officeart/2005/8/layout/hierarchy2"/>
    <dgm:cxn modelId="{692C1FED-322D-4C85-BF7C-5EB25C9A2657}" type="presParOf" srcId="{682B9A0D-52E0-41B2-BB27-2FFEC762CC00}" destId="{F33DFB28-1296-460D-9B1D-74C9C43DACF4}" srcOrd="0" destOrd="0" presId="urn:microsoft.com/office/officeart/2005/8/layout/hierarchy2"/>
    <dgm:cxn modelId="{892559BD-1219-4044-A074-45C7200BB2EC}" type="presParOf" srcId="{F33DFB28-1296-460D-9B1D-74C9C43DACF4}" destId="{62FF2DAB-BC1F-43FA-9A66-1C5550CBED42}" srcOrd="0" destOrd="0" presId="urn:microsoft.com/office/officeart/2005/8/layout/hierarchy2"/>
    <dgm:cxn modelId="{4D3F50A6-4AD2-4219-934E-2E52DC4DF1DD}" type="presParOf" srcId="{682B9A0D-52E0-41B2-BB27-2FFEC762CC00}" destId="{32A6AAD2-6DD7-407A-9251-6BAD703585B6}" srcOrd="1" destOrd="0" presId="urn:microsoft.com/office/officeart/2005/8/layout/hierarchy2"/>
    <dgm:cxn modelId="{4F25F0A1-8F4D-409F-8DE6-2EF5A1344A14}" type="presParOf" srcId="{32A6AAD2-6DD7-407A-9251-6BAD703585B6}" destId="{32CCC78B-E1CF-43DE-B0F4-F44651E1EF46}" srcOrd="0" destOrd="0" presId="urn:microsoft.com/office/officeart/2005/8/layout/hierarchy2"/>
    <dgm:cxn modelId="{4FCEE4AD-23DE-4366-A8DF-B5246187075B}" type="presParOf" srcId="{32A6AAD2-6DD7-407A-9251-6BAD703585B6}" destId="{1D7109CE-ECBE-4083-8DC4-CD18FB76864B}" srcOrd="1" destOrd="0" presId="urn:microsoft.com/office/officeart/2005/8/layout/hierarchy2"/>
    <dgm:cxn modelId="{6F7CC69B-5665-4835-A1AA-7CA59B84E053}" type="presParOf" srcId="{1D7109CE-ECBE-4083-8DC4-CD18FB76864B}" destId="{AFFCAE9A-3A67-468F-B8B3-4D651F8604D8}" srcOrd="0" destOrd="0" presId="urn:microsoft.com/office/officeart/2005/8/layout/hierarchy2"/>
    <dgm:cxn modelId="{79038780-13E6-4D78-A0BD-E42A5A07B420}" type="presParOf" srcId="{AFFCAE9A-3A67-468F-B8B3-4D651F8604D8}" destId="{F93FC5E2-0BC5-4A79-8B3D-DC2184934825}" srcOrd="0" destOrd="0" presId="urn:microsoft.com/office/officeart/2005/8/layout/hierarchy2"/>
    <dgm:cxn modelId="{15F3A941-F889-485C-AA15-4EE72B2F67BF}" type="presParOf" srcId="{1D7109CE-ECBE-4083-8DC4-CD18FB76864B}" destId="{D7AE7677-91D1-4DFC-9D00-A825E8A47672}" srcOrd="1" destOrd="0" presId="urn:microsoft.com/office/officeart/2005/8/layout/hierarchy2"/>
    <dgm:cxn modelId="{04465D58-BDAD-494B-84ED-40D2FB9DE7AE}" type="presParOf" srcId="{D7AE7677-91D1-4DFC-9D00-A825E8A47672}" destId="{819FB6C2-688A-4580-9D01-4570AD12130F}" srcOrd="0" destOrd="0" presId="urn:microsoft.com/office/officeart/2005/8/layout/hierarchy2"/>
    <dgm:cxn modelId="{8576D238-06B3-42DF-A6AD-C4C3E1293E79}" type="presParOf" srcId="{D7AE7677-91D1-4DFC-9D00-A825E8A47672}" destId="{F38EF6ED-F478-4ABF-9F28-11FB19EC29E5}" srcOrd="1" destOrd="0" presId="urn:microsoft.com/office/officeart/2005/8/layout/hierarchy2"/>
    <dgm:cxn modelId="{16BE345D-1E12-419B-A255-F5366D965064}" type="presParOf" srcId="{1D7109CE-ECBE-4083-8DC4-CD18FB76864B}" destId="{5CDCA6C2-78EA-4D05-99B8-99814D968102}" srcOrd="2" destOrd="0" presId="urn:microsoft.com/office/officeart/2005/8/layout/hierarchy2"/>
    <dgm:cxn modelId="{37B0FEE3-24A7-449F-9629-B0FBEA2278EC}" type="presParOf" srcId="{5CDCA6C2-78EA-4D05-99B8-99814D968102}" destId="{C241C83A-0D21-46CB-B185-E54B6DF5DD39}" srcOrd="0" destOrd="0" presId="urn:microsoft.com/office/officeart/2005/8/layout/hierarchy2"/>
    <dgm:cxn modelId="{017B5CDD-FBF3-4D68-B1D8-FCA236EB273D}" type="presParOf" srcId="{1D7109CE-ECBE-4083-8DC4-CD18FB76864B}" destId="{12F1466F-9F09-497A-923C-F7FDEDF4E03E}" srcOrd="3" destOrd="0" presId="urn:microsoft.com/office/officeart/2005/8/layout/hierarchy2"/>
    <dgm:cxn modelId="{FD7F33D6-6368-42FD-A408-FE1923700084}" type="presParOf" srcId="{12F1466F-9F09-497A-923C-F7FDEDF4E03E}" destId="{F8933482-4328-4BB8-9DD5-D0CA45329172}" srcOrd="0" destOrd="0" presId="urn:microsoft.com/office/officeart/2005/8/layout/hierarchy2"/>
    <dgm:cxn modelId="{F5239F71-DBD3-4AC4-BFC3-FFB6B11CC883}" type="presParOf" srcId="{12F1466F-9F09-497A-923C-F7FDEDF4E03E}" destId="{63F70566-9BD9-48BC-B29D-A36AF50A5941}" srcOrd="1" destOrd="0" presId="urn:microsoft.com/office/officeart/2005/8/layout/hierarchy2"/>
    <dgm:cxn modelId="{E195C837-046C-4BCC-9FE5-2FCFC5AB0093}" type="presParOf" srcId="{682B9A0D-52E0-41B2-BB27-2FFEC762CC00}" destId="{CBA0D13F-4A64-4A9C-841F-110D4F06BC7B}" srcOrd="2" destOrd="0" presId="urn:microsoft.com/office/officeart/2005/8/layout/hierarchy2"/>
    <dgm:cxn modelId="{9344AADB-A473-405E-ACA1-D8CFC5D8FF64}" type="presParOf" srcId="{CBA0D13F-4A64-4A9C-841F-110D4F06BC7B}" destId="{39B0DD31-3590-4AF9-9F1F-D8888430AC39}" srcOrd="0" destOrd="0" presId="urn:microsoft.com/office/officeart/2005/8/layout/hierarchy2"/>
    <dgm:cxn modelId="{9CE92917-97E6-493B-94C5-A15916E96C68}" type="presParOf" srcId="{682B9A0D-52E0-41B2-BB27-2FFEC762CC00}" destId="{618CBC28-5495-4ACA-B623-7B1D2C04A311}" srcOrd="3" destOrd="0" presId="urn:microsoft.com/office/officeart/2005/8/layout/hierarchy2"/>
    <dgm:cxn modelId="{5F718D0A-D9E8-4D4E-9B2E-5E347C7AA3E4}" type="presParOf" srcId="{618CBC28-5495-4ACA-B623-7B1D2C04A311}" destId="{4B823C08-6F00-496A-97D1-297F2BE75D6C}" srcOrd="0" destOrd="0" presId="urn:microsoft.com/office/officeart/2005/8/layout/hierarchy2"/>
    <dgm:cxn modelId="{E6E292A4-C9FE-43DD-AA48-46E1025AED7D}" type="presParOf" srcId="{618CBC28-5495-4ACA-B623-7B1D2C04A311}" destId="{BE6BAC8F-1767-46B6-8EDF-632F880965F8}" srcOrd="1" destOrd="0" presId="urn:microsoft.com/office/officeart/2005/8/layout/hierarchy2"/>
    <dgm:cxn modelId="{74C5B885-B21C-49C3-8D5F-7C8BC5D1841B}" type="presParOf" srcId="{BE6BAC8F-1767-46B6-8EDF-632F880965F8}" destId="{96799354-232E-4277-91D6-61E967366754}" srcOrd="0" destOrd="0" presId="urn:microsoft.com/office/officeart/2005/8/layout/hierarchy2"/>
    <dgm:cxn modelId="{D502A1B4-6115-425C-AE9D-77BE28316E82}" type="presParOf" srcId="{96799354-232E-4277-91D6-61E967366754}" destId="{63AB7D01-0A20-4D4C-9111-C7539E760BE5}" srcOrd="0" destOrd="0" presId="urn:microsoft.com/office/officeart/2005/8/layout/hierarchy2"/>
    <dgm:cxn modelId="{95FBCAC8-6A78-4098-8DFF-DE2FD332F5D0}" type="presParOf" srcId="{BE6BAC8F-1767-46B6-8EDF-632F880965F8}" destId="{8AE31C5B-1361-4538-B037-F3D491811EB0}" srcOrd="1" destOrd="0" presId="urn:microsoft.com/office/officeart/2005/8/layout/hierarchy2"/>
    <dgm:cxn modelId="{DEAF91C8-AC50-4A27-8CD4-C1593D765B88}" type="presParOf" srcId="{8AE31C5B-1361-4538-B037-F3D491811EB0}" destId="{4215A3DA-4DE7-4107-B564-0565B03219F8}" srcOrd="0" destOrd="0" presId="urn:microsoft.com/office/officeart/2005/8/layout/hierarchy2"/>
    <dgm:cxn modelId="{813970D0-26D5-41F2-8266-E2A9D09F2364}" type="presParOf" srcId="{8AE31C5B-1361-4538-B037-F3D491811EB0}" destId="{16FD1E72-7133-4494-A692-DB36A159BA1C}" srcOrd="1" destOrd="0" presId="urn:microsoft.com/office/officeart/2005/8/layout/hierarchy2"/>
    <dgm:cxn modelId="{A2FA81DA-EA5F-4147-9AD6-0337C388CC64}" type="presParOf" srcId="{BE6BAC8F-1767-46B6-8EDF-632F880965F8}" destId="{200CE3DE-4720-4464-AB9D-227B29DD428B}" srcOrd="2" destOrd="0" presId="urn:microsoft.com/office/officeart/2005/8/layout/hierarchy2"/>
    <dgm:cxn modelId="{759AC48D-8D8C-4C0F-974E-E0CD784F415D}" type="presParOf" srcId="{200CE3DE-4720-4464-AB9D-227B29DD428B}" destId="{11B3B0B9-AC61-471D-AE46-ABD3F3512621}" srcOrd="0" destOrd="0" presId="urn:microsoft.com/office/officeart/2005/8/layout/hierarchy2"/>
    <dgm:cxn modelId="{4B7112F6-D92D-44D1-9FC9-9C6215AA38C7}" type="presParOf" srcId="{BE6BAC8F-1767-46B6-8EDF-632F880965F8}" destId="{33769C0C-C93B-49A9-8D30-660F6C08F233}" srcOrd="3" destOrd="0" presId="urn:microsoft.com/office/officeart/2005/8/layout/hierarchy2"/>
    <dgm:cxn modelId="{C6833993-02B8-4787-9CC7-28297381035F}" type="presParOf" srcId="{33769C0C-C93B-49A9-8D30-660F6C08F233}" destId="{F6DDF5CF-4CCC-434D-AA8E-A2369D2E7ADA}" srcOrd="0" destOrd="0" presId="urn:microsoft.com/office/officeart/2005/8/layout/hierarchy2"/>
    <dgm:cxn modelId="{7B21AFE0-117A-4AF9-B30E-97E4AFF19F86}" type="presParOf" srcId="{33769C0C-C93B-49A9-8D30-660F6C08F233}" destId="{A695053D-A9B7-402A-A288-27F3F3821AD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D1FA3-16F9-4486-9392-247BF2918A01}">
      <dsp:nvSpPr>
        <dsp:cNvPr id="0" name=""/>
        <dsp:cNvSpPr/>
      </dsp:nvSpPr>
      <dsp:spPr>
        <a:xfrm>
          <a:off x="1543865" y="1686993"/>
          <a:ext cx="1954702" cy="977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Hypotensive</a:t>
          </a:r>
        </a:p>
      </dsp:txBody>
      <dsp:txXfrm>
        <a:off x="1572491" y="1715619"/>
        <a:ext cx="1897450" cy="920099"/>
      </dsp:txXfrm>
    </dsp:sp>
    <dsp:sp modelId="{F33DFB28-1296-460D-9B1D-74C9C43DACF4}">
      <dsp:nvSpPr>
        <dsp:cNvPr id="0" name=""/>
        <dsp:cNvSpPr/>
      </dsp:nvSpPr>
      <dsp:spPr>
        <a:xfrm rot="18289469">
          <a:off x="3204926" y="1593477"/>
          <a:ext cx="1369164" cy="40429"/>
        </a:xfrm>
        <a:custGeom>
          <a:avLst/>
          <a:gdLst/>
          <a:ahLst/>
          <a:cxnLst/>
          <a:rect l="0" t="0" r="0" b="0"/>
          <a:pathLst>
            <a:path>
              <a:moveTo>
                <a:pt x="0" y="20214"/>
              </a:moveTo>
              <a:lnTo>
                <a:pt x="1369164"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279" y="1579462"/>
        <a:ext cx="68458" cy="68458"/>
      </dsp:txXfrm>
    </dsp:sp>
    <dsp:sp modelId="{32CCC78B-E1CF-43DE-B0F4-F44651E1EF46}">
      <dsp:nvSpPr>
        <dsp:cNvPr id="0" name=""/>
        <dsp:cNvSpPr/>
      </dsp:nvSpPr>
      <dsp:spPr>
        <a:xfrm>
          <a:off x="4280448" y="563039"/>
          <a:ext cx="1954702" cy="977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CRT &gt; 3, MAP &lt; 65, lactate &gt; 4</a:t>
          </a:r>
        </a:p>
      </dsp:txBody>
      <dsp:txXfrm>
        <a:off x="4309074" y="591665"/>
        <a:ext cx="1897450" cy="920099"/>
      </dsp:txXfrm>
    </dsp:sp>
    <dsp:sp modelId="{AFFCAE9A-3A67-468F-B8B3-4D651F8604D8}">
      <dsp:nvSpPr>
        <dsp:cNvPr id="0" name=""/>
        <dsp:cNvSpPr/>
      </dsp:nvSpPr>
      <dsp:spPr>
        <a:xfrm rot="19457599">
          <a:off x="6144647" y="750511"/>
          <a:ext cx="962889" cy="40429"/>
        </a:xfrm>
        <a:custGeom>
          <a:avLst/>
          <a:gdLst/>
          <a:ahLst/>
          <a:cxnLst/>
          <a:rect l="0" t="0" r="0" b="0"/>
          <a:pathLst>
            <a:path>
              <a:moveTo>
                <a:pt x="0" y="20214"/>
              </a:moveTo>
              <a:lnTo>
                <a:pt x="962889"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02019" y="746654"/>
        <a:ext cx="48144" cy="48144"/>
      </dsp:txXfrm>
    </dsp:sp>
    <dsp:sp modelId="{819FB6C2-688A-4580-9D01-4570AD12130F}">
      <dsp:nvSpPr>
        <dsp:cNvPr id="0" name=""/>
        <dsp:cNvSpPr/>
      </dsp:nvSpPr>
      <dsp:spPr>
        <a:xfrm>
          <a:off x="7017032" y="1062"/>
          <a:ext cx="1954702" cy="977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IVF bolus 500ml/15mins</a:t>
          </a:r>
        </a:p>
      </dsp:txBody>
      <dsp:txXfrm>
        <a:off x="7045658" y="29688"/>
        <a:ext cx="1897450" cy="920099"/>
      </dsp:txXfrm>
    </dsp:sp>
    <dsp:sp modelId="{5CDCA6C2-78EA-4D05-99B8-99814D968102}">
      <dsp:nvSpPr>
        <dsp:cNvPr id="0" name=""/>
        <dsp:cNvSpPr/>
      </dsp:nvSpPr>
      <dsp:spPr>
        <a:xfrm rot="2142401">
          <a:off x="6144647" y="1312488"/>
          <a:ext cx="962889" cy="40429"/>
        </a:xfrm>
        <a:custGeom>
          <a:avLst/>
          <a:gdLst/>
          <a:ahLst/>
          <a:cxnLst/>
          <a:rect l="0" t="0" r="0" b="0"/>
          <a:pathLst>
            <a:path>
              <a:moveTo>
                <a:pt x="0" y="20214"/>
              </a:moveTo>
              <a:lnTo>
                <a:pt x="962889"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02019" y="1308631"/>
        <a:ext cx="48144" cy="48144"/>
      </dsp:txXfrm>
    </dsp:sp>
    <dsp:sp modelId="{F8933482-4328-4BB8-9DD5-D0CA45329172}">
      <dsp:nvSpPr>
        <dsp:cNvPr id="0" name=""/>
        <dsp:cNvSpPr/>
      </dsp:nvSpPr>
      <dsp:spPr>
        <a:xfrm>
          <a:off x="7017032" y="1125016"/>
          <a:ext cx="1954702" cy="977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Empiric Antibiotics</a:t>
          </a:r>
        </a:p>
      </dsp:txBody>
      <dsp:txXfrm>
        <a:off x="7045658" y="1153642"/>
        <a:ext cx="1897450" cy="920099"/>
      </dsp:txXfrm>
    </dsp:sp>
    <dsp:sp modelId="{CBA0D13F-4A64-4A9C-841F-110D4F06BC7B}">
      <dsp:nvSpPr>
        <dsp:cNvPr id="0" name=""/>
        <dsp:cNvSpPr/>
      </dsp:nvSpPr>
      <dsp:spPr>
        <a:xfrm rot="3310531">
          <a:off x="3204926" y="2717431"/>
          <a:ext cx="1369164" cy="40429"/>
        </a:xfrm>
        <a:custGeom>
          <a:avLst/>
          <a:gdLst/>
          <a:ahLst/>
          <a:cxnLst/>
          <a:rect l="0" t="0" r="0" b="0"/>
          <a:pathLst>
            <a:path>
              <a:moveTo>
                <a:pt x="0" y="20214"/>
              </a:moveTo>
              <a:lnTo>
                <a:pt x="1369164"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279" y="2703416"/>
        <a:ext cx="68458" cy="68458"/>
      </dsp:txXfrm>
    </dsp:sp>
    <dsp:sp modelId="{4B823C08-6F00-496A-97D1-297F2BE75D6C}">
      <dsp:nvSpPr>
        <dsp:cNvPr id="0" name=""/>
        <dsp:cNvSpPr/>
      </dsp:nvSpPr>
      <dsp:spPr>
        <a:xfrm>
          <a:off x="4280448" y="2810947"/>
          <a:ext cx="1954702" cy="977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20-30 ml/kg</a:t>
          </a:r>
        </a:p>
      </dsp:txBody>
      <dsp:txXfrm>
        <a:off x="4309074" y="2839573"/>
        <a:ext cx="1897450" cy="920099"/>
      </dsp:txXfrm>
    </dsp:sp>
    <dsp:sp modelId="{96799354-232E-4277-91D6-61E967366754}">
      <dsp:nvSpPr>
        <dsp:cNvPr id="0" name=""/>
        <dsp:cNvSpPr/>
      </dsp:nvSpPr>
      <dsp:spPr>
        <a:xfrm rot="19457599">
          <a:off x="6144647" y="2998419"/>
          <a:ext cx="962889" cy="40429"/>
        </a:xfrm>
        <a:custGeom>
          <a:avLst/>
          <a:gdLst/>
          <a:ahLst/>
          <a:cxnLst/>
          <a:rect l="0" t="0" r="0" b="0"/>
          <a:pathLst>
            <a:path>
              <a:moveTo>
                <a:pt x="0" y="20214"/>
              </a:moveTo>
              <a:lnTo>
                <a:pt x="962889"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02019" y="2994562"/>
        <a:ext cx="48144" cy="48144"/>
      </dsp:txXfrm>
    </dsp:sp>
    <dsp:sp modelId="{4215A3DA-4DE7-4107-B564-0565B03219F8}">
      <dsp:nvSpPr>
        <dsp:cNvPr id="0" name=""/>
        <dsp:cNvSpPr/>
      </dsp:nvSpPr>
      <dsp:spPr>
        <a:xfrm>
          <a:off x="7017032" y="2248970"/>
          <a:ext cx="1954702" cy="977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Vasopressors</a:t>
          </a:r>
        </a:p>
      </dsp:txBody>
      <dsp:txXfrm>
        <a:off x="7045658" y="2277596"/>
        <a:ext cx="1897450" cy="920099"/>
      </dsp:txXfrm>
    </dsp:sp>
    <dsp:sp modelId="{200CE3DE-4720-4464-AB9D-227B29DD428B}">
      <dsp:nvSpPr>
        <dsp:cNvPr id="0" name=""/>
        <dsp:cNvSpPr/>
      </dsp:nvSpPr>
      <dsp:spPr>
        <a:xfrm rot="2142401">
          <a:off x="6144647" y="3560396"/>
          <a:ext cx="962889" cy="40429"/>
        </a:xfrm>
        <a:custGeom>
          <a:avLst/>
          <a:gdLst/>
          <a:ahLst/>
          <a:cxnLst/>
          <a:rect l="0" t="0" r="0" b="0"/>
          <a:pathLst>
            <a:path>
              <a:moveTo>
                <a:pt x="0" y="20214"/>
              </a:moveTo>
              <a:lnTo>
                <a:pt x="962889"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02019" y="3556539"/>
        <a:ext cx="48144" cy="48144"/>
      </dsp:txXfrm>
    </dsp:sp>
    <dsp:sp modelId="{F6DDF5CF-4CCC-434D-AA8E-A2369D2E7ADA}">
      <dsp:nvSpPr>
        <dsp:cNvPr id="0" name=""/>
        <dsp:cNvSpPr/>
      </dsp:nvSpPr>
      <dsp:spPr>
        <a:xfrm>
          <a:off x="7017032" y="3372924"/>
          <a:ext cx="1954702" cy="977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Empiric Antibiotics</a:t>
          </a:r>
        </a:p>
      </dsp:txBody>
      <dsp:txXfrm>
        <a:off x="7045658" y="3401550"/>
        <a:ext cx="1897450" cy="9200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7CDB5-924E-2745-86A3-F84EF4F909A3}"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A2B9A-A75D-6E42-B807-49F02C54549D}" type="slidenum">
              <a:rPr lang="en-US" smtClean="0"/>
              <a:t>‹#›</a:t>
            </a:fld>
            <a:endParaRPr lang="en-US"/>
          </a:p>
        </p:txBody>
      </p:sp>
    </p:spTree>
    <p:extLst>
      <p:ext uri="{BB962C8B-B14F-4D97-AF65-F5344CB8AC3E}">
        <p14:creationId xmlns:p14="http://schemas.microsoft.com/office/powerpoint/2010/main" val="23807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Reliance on general systemic manifestations, manifestations of organ dysfunction/failure, and, finally, microbiological documentation.</a:t>
            </a:r>
          </a:p>
          <a:p>
            <a:r>
              <a:rPr lang="en-US" sz="1200" b="0" i="0" u="none" strike="noStrike" kern="1200" baseline="0" dirty="0">
                <a:solidFill>
                  <a:schemeClr val="tx1"/>
                </a:solidFill>
                <a:latin typeface="+mn-lt"/>
                <a:ea typeface="+mn-ea"/>
                <a:cs typeface="+mn-cs"/>
              </a:rPr>
              <a:t>A SOFA score2 reflects an overall mortality risk of approximately 10% in a general hospital population with suspected infection. Septic shock 46-70% mortality </a:t>
            </a:r>
            <a:endParaRPr lang="en-US" dirty="0"/>
          </a:p>
        </p:txBody>
      </p:sp>
      <p:sp>
        <p:nvSpPr>
          <p:cNvPr id="4" name="Slide Number Placeholder 3"/>
          <p:cNvSpPr>
            <a:spLocks noGrp="1"/>
          </p:cNvSpPr>
          <p:nvPr>
            <p:ph type="sldNum" sz="quarter" idx="10"/>
          </p:nvPr>
        </p:nvSpPr>
        <p:spPr/>
        <p:txBody>
          <a:bodyPr/>
          <a:lstStyle/>
          <a:p>
            <a:fld id="{1CAA2B9A-A75D-6E42-B807-49F02C54549D}" type="slidenum">
              <a:rPr lang="en-US" smtClean="0"/>
              <a:t>6</a:t>
            </a:fld>
            <a:endParaRPr lang="en-US"/>
          </a:p>
        </p:txBody>
      </p:sp>
    </p:spTree>
    <p:extLst>
      <p:ext uri="{BB962C8B-B14F-4D97-AF65-F5344CB8AC3E}">
        <p14:creationId xmlns:p14="http://schemas.microsoft.com/office/powerpoint/2010/main" val="341352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in every three patients with Sepsis-3 septic shock did not meet the </a:t>
            </a:r>
            <a:r>
              <a:rPr lang="en-US" sz="1200" b="0" i="0" u="none" strike="noStrike" kern="1200" baseline="0" dirty="0" err="1">
                <a:solidFill>
                  <a:schemeClr val="tx1"/>
                </a:solidFill>
                <a:latin typeface="+mn-lt"/>
                <a:ea typeface="+mn-ea"/>
                <a:cs typeface="+mn-cs"/>
              </a:rPr>
              <a:t>qSOFA</a:t>
            </a:r>
            <a:r>
              <a:rPr lang="en-US" sz="1200" b="0" i="0" u="none" strike="noStrike" kern="1200" baseline="0" dirty="0">
                <a:solidFill>
                  <a:schemeClr val="tx1"/>
                </a:solidFill>
                <a:latin typeface="+mn-lt"/>
                <a:ea typeface="+mn-ea"/>
                <a:cs typeface="+mn-cs"/>
              </a:rPr>
              <a:t> criteria.</a:t>
            </a:r>
            <a:endParaRPr lang="en-US" dirty="0"/>
          </a:p>
        </p:txBody>
      </p:sp>
      <p:sp>
        <p:nvSpPr>
          <p:cNvPr id="4" name="Slide Number Placeholder 3"/>
          <p:cNvSpPr>
            <a:spLocks noGrp="1"/>
          </p:cNvSpPr>
          <p:nvPr>
            <p:ph type="sldNum" sz="quarter" idx="10"/>
          </p:nvPr>
        </p:nvSpPr>
        <p:spPr/>
        <p:txBody>
          <a:bodyPr/>
          <a:lstStyle/>
          <a:p>
            <a:fld id="{1CAA2B9A-A75D-6E42-B807-49F02C54549D}" type="slidenum">
              <a:rPr lang="en-US" smtClean="0"/>
              <a:t>9</a:t>
            </a:fld>
            <a:endParaRPr lang="en-US"/>
          </a:p>
        </p:txBody>
      </p:sp>
    </p:spTree>
    <p:extLst>
      <p:ext uri="{BB962C8B-B14F-4D97-AF65-F5344CB8AC3E}">
        <p14:creationId xmlns:p14="http://schemas.microsoft.com/office/powerpoint/2010/main" val="285416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was no significant difference in the duration of survival to 1 year between the group that received early, goal-directed therapy (EGDT) and the group that received usual care.</a:t>
            </a:r>
            <a:endParaRPr lang="en-US" dirty="0"/>
          </a:p>
        </p:txBody>
      </p:sp>
      <p:sp>
        <p:nvSpPr>
          <p:cNvPr id="4" name="Slide Number Placeholder 3"/>
          <p:cNvSpPr>
            <a:spLocks noGrp="1"/>
          </p:cNvSpPr>
          <p:nvPr>
            <p:ph type="sldNum" sz="quarter" idx="10"/>
          </p:nvPr>
        </p:nvSpPr>
        <p:spPr/>
        <p:txBody>
          <a:bodyPr/>
          <a:lstStyle/>
          <a:p>
            <a:fld id="{1CAA2B9A-A75D-6E42-B807-49F02C54549D}" type="slidenum">
              <a:rPr lang="en-US" smtClean="0"/>
              <a:t>13</a:t>
            </a:fld>
            <a:endParaRPr lang="en-US"/>
          </a:p>
        </p:txBody>
      </p:sp>
    </p:spTree>
    <p:extLst>
      <p:ext uri="{BB962C8B-B14F-4D97-AF65-F5344CB8AC3E}">
        <p14:creationId xmlns:p14="http://schemas.microsoft.com/office/powerpoint/2010/main" val="4034043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LT">
    <p:bg>
      <p:bgPr>
        <a:solidFill>
          <a:schemeClr val="bg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3F1197C-8112-214C-84CD-2CC72ADFB49E}"/>
              </a:ext>
            </a:extLst>
          </p:cNvPr>
          <p:cNvPicPr>
            <a:picLocks noChangeAspect="1"/>
          </p:cNvPicPr>
          <p:nvPr userDrawn="1"/>
        </p:nvPicPr>
        <p:blipFill>
          <a:blip r:embed="rId2">
            <a:alphaModFix amt="65000"/>
          </a:blip>
          <a:stretch>
            <a:fillRect/>
          </a:stretch>
        </p:blipFill>
        <p:spPr>
          <a:xfrm>
            <a:off x="0" y="0"/>
            <a:ext cx="12192000" cy="4064000"/>
          </a:xfrm>
          <a:prstGeom prst="rect">
            <a:avLst/>
          </a:prstGeom>
        </p:spPr>
      </p:pic>
      <p:sp>
        <p:nvSpPr>
          <p:cNvPr id="2" name="Title 1">
            <a:extLst>
              <a:ext uri="{FF2B5EF4-FFF2-40B4-BE49-F238E27FC236}">
                <a16:creationId xmlns:a16="http://schemas.microsoft.com/office/drawing/2014/main" id="{E3D0643E-4AFC-A74C-918E-EED20BDE5D4B}"/>
              </a:ext>
            </a:extLst>
          </p:cNvPr>
          <p:cNvSpPr>
            <a:spLocks noGrp="1"/>
          </p:cNvSpPr>
          <p:nvPr>
            <p:ph type="ctrTitle"/>
          </p:nvPr>
        </p:nvSpPr>
        <p:spPr>
          <a:xfrm>
            <a:off x="385482" y="4255213"/>
            <a:ext cx="11421034" cy="1120491"/>
          </a:xfrm>
        </p:spPr>
        <p:txBody>
          <a:bodyPr anchor="b">
            <a:normAutofit/>
          </a:bodyPr>
          <a:lstStyle>
            <a:lvl1pPr algn="ctr">
              <a:defRPr sz="4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BA0FB2-D02D-E143-B8D8-B9D056828246}"/>
              </a:ext>
            </a:extLst>
          </p:cNvPr>
          <p:cNvSpPr>
            <a:spLocks noGrp="1"/>
          </p:cNvSpPr>
          <p:nvPr>
            <p:ph type="subTitle" idx="1"/>
          </p:nvPr>
        </p:nvSpPr>
        <p:spPr>
          <a:xfrm>
            <a:off x="385482" y="5539792"/>
            <a:ext cx="11421035" cy="814387"/>
          </a:xfrm>
        </p:spPr>
        <p:txBody>
          <a:bodyPr/>
          <a:lstStyle>
            <a:lvl1pPr marL="0" indent="0" algn="ctr">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6" name="Picture 25">
            <a:extLst>
              <a:ext uri="{FF2B5EF4-FFF2-40B4-BE49-F238E27FC236}">
                <a16:creationId xmlns:a16="http://schemas.microsoft.com/office/drawing/2014/main" id="{309A6B33-2F0A-E743-9C04-0A00702496C5}"/>
              </a:ext>
            </a:extLst>
          </p:cNvPr>
          <p:cNvPicPr>
            <a:picLocks noChangeAspect="1"/>
          </p:cNvPicPr>
          <p:nvPr userDrawn="1"/>
        </p:nvPicPr>
        <p:blipFill>
          <a:blip r:embed="rId3"/>
          <a:stretch>
            <a:fillRect/>
          </a:stretch>
        </p:blipFill>
        <p:spPr>
          <a:xfrm>
            <a:off x="2763584" y="1739465"/>
            <a:ext cx="6664830" cy="1091453"/>
          </a:xfrm>
          <a:prstGeom prst="rect">
            <a:avLst/>
          </a:prstGeom>
        </p:spPr>
      </p:pic>
    </p:spTree>
    <p:extLst>
      <p:ext uri="{BB962C8B-B14F-4D97-AF65-F5344CB8AC3E}">
        <p14:creationId xmlns:p14="http://schemas.microsoft.com/office/powerpoint/2010/main" val="194004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EE21-2AA2-AE42-B740-08426AC21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2B518-831F-9942-B293-A79577086ED3}"/>
              </a:ext>
            </a:extLst>
          </p:cNvPr>
          <p:cNvSpPr>
            <a:spLocks noGrp="1"/>
          </p:cNvSpPr>
          <p:nvPr>
            <p:ph sz="half" idx="1"/>
          </p:nvPr>
        </p:nvSpPr>
        <p:spPr>
          <a:xfrm>
            <a:off x="419100" y="1353343"/>
            <a:ext cx="5519476" cy="4351338"/>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3E8B2CDD-7F99-014A-AE1C-2216E4A04E8F}"/>
              </a:ext>
            </a:extLst>
          </p:cNvPr>
          <p:cNvSpPr>
            <a:spLocks noGrp="1"/>
          </p:cNvSpPr>
          <p:nvPr>
            <p:ph sz="half" idx="2"/>
          </p:nvPr>
        </p:nvSpPr>
        <p:spPr>
          <a:xfrm>
            <a:off x="6096000" y="1353343"/>
            <a:ext cx="5715000" cy="4351338"/>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46AEF8DF-217F-0241-B7D4-86980F865484}"/>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8" name="Picture 7">
            <a:extLst>
              <a:ext uri="{FF2B5EF4-FFF2-40B4-BE49-F238E27FC236}">
                <a16:creationId xmlns:a16="http://schemas.microsoft.com/office/drawing/2014/main" id="{EF8AAF56-996C-BB48-A4F9-AAE712B0E014}"/>
              </a:ext>
            </a:extLst>
          </p:cNvPr>
          <p:cNvPicPr>
            <a:picLocks noChangeAspect="1"/>
          </p:cNvPicPr>
          <p:nvPr userDrawn="1"/>
        </p:nvPicPr>
        <p:blipFill>
          <a:blip r:embed="rId2"/>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161899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E1773-FFC1-7344-BF77-B2F79A16CEDD}"/>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5" name="Picture 4">
            <a:extLst>
              <a:ext uri="{FF2B5EF4-FFF2-40B4-BE49-F238E27FC236}">
                <a16:creationId xmlns:a16="http://schemas.microsoft.com/office/drawing/2014/main" id="{3C23A5DC-64E8-3642-91A1-EE443C8FBF3A}"/>
              </a:ext>
            </a:extLst>
          </p:cNvPr>
          <p:cNvPicPr>
            <a:picLocks noChangeAspect="1"/>
          </p:cNvPicPr>
          <p:nvPr userDrawn="1"/>
        </p:nvPicPr>
        <p:blipFill>
          <a:blip r:embed="rId2"/>
          <a:stretch>
            <a:fillRect/>
          </a:stretch>
        </p:blipFill>
        <p:spPr>
          <a:xfrm>
            <a:off x="419100" y="5943599"/>
            <a:ext cx="1784668" cy="733425"/>
          </a:xfrm>
          <a:prstGeom prst="rect">
            <a:avLst/>
          </a:prstGeom>
        </p:spPr>
      </p:pic>
      <p:sp>
        <p:nvSpPr>
          <p:cNvPr id="6" name="Chart Placeholder 2">
            <a:extLst>
              <a:ext uri="{FF2B5EF4-FFF2-40B4-BE49-F238E27FC236}">
                <a16:creationId xmlns:a16="http://schemas.microsoft.com/office/drawing/2014/main" id="{1432C832-945B-DD46-8579-B38D0C57EEB5}"/>
              </a:ext>
            </a:extLst>
          </p:cNvPr>
          <p:cNvSpPr>
            <a:spLocks noGrp="1"/>
          </p:cNvSpPr>
          <p:nvPr>
            <p:ph type="chart" sz="quarter" idx="13"/>
          </p:nvPr>
        </p:nvSpPr>
        <p:spPr>
          <a:xfrm>
            <a:off x="419100" y="461963"/>
            <a:ext cx="11391900" cy="5265737"/>
          </a:xfrm>
        </p:spPr>
        <p:txBody>
          <a:bodyPr/>
          <a:lstStyle/>
          <a:p>
            <a:r>
              <a:rPr lang="en-US"/>
              <a:t>Click icon to add chart</a:t>
            </a:r>
          </a:p>
        </p:txBody>
      </p:sp>
    </p:spTree>
    <p:extLst>
      <p:ext uri="{BB962C8B-B14F-4D97-AF65-F5344CB8AC3E}">
        <p14:creationId xmlns:p14="http://schemas.microsoft.com/office/powerpoint/2010/main" val="429290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E1773-FFC1-7344-BF77-B2F79A16CEDD}"/>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5" name="Picture 4">
            <a:extLst>
              <a:ext uri="{FF2B5EF4-FFF2-40B4-BE49-F238E27FC236}">
                <a16:creationId xmlns:a16="http://schemas.microsoft.com/office/drawing/2014/main" id="{3C23A5DC-64E8-3642-91A1-EE443C8FBF3A}"/>
              </a:ext>
            </a:extLst>
          </p:cNvPr>
          <p:cNvPicPr>
            <a:picLocks noChangeAspect="1"/>
          </p:cNvPicPr>
          <p:nvPr userDrawn="1"/>
        </p:nvPicPr>
        <p:blipFill>
          <a:blip r:embed="rId2"/>
          <a:srcRect/>
          <a:stretch/>
        </p:blipFill>
        <p:spPr>
          <a:xfrm>
            <a:off x="419100" y="5946010"/>
            <a:ext cx="1784668" cy="728602"/>
          </a:xfrm>
          <a:prstGeom prst="rect">
            <a:avLst/>
          </a:prstGeom>
        </p:spPr>
      </p:pic>
      <p:sp>
        <p:nvSpPr>
          <p:cNvPr id="3" name="Chart Placeholder 2">
            <a:extLst>
              <a:ext uri="{FF2B5EF4-FFF2-40B4-BE49-F238E27FC236}">
                <a16:creationId xmlns:a16="http://schemas.microsoft.com/office/drawing/2014/main" id="{93D3400F-D3D8-B044-996C-33FB697867ED}"/>
              </a:ext>
            </a:extLst>
          </p:cNvPr>
          <p:cNvSpPr>
            <a:spLocks noGrp="1"/>
          </p:cNvSpPr>
          <p:nvPr>
            <p:ph type="chart" sz="quarter" idx="13"/>
          </p:nvPr>
        </p:nvSpPr>
        <p:spPr>
          <a:xfrm>
            <a:off x="419100" y="461963"/>
            <a:ext cx="11391900" cy="5265737"/>
          </a:xfrm>
        </p:spPr>
        <p:txBody>
          <a:bodyPr/>
          <a:lstStyle>
            <a:lvl1pPr>
              <a:defRPr>
                <a:solidFill>
                  <a:schemeClr val="bg2"/>
                </a:solidFill>
              </a:defRPr>
            </a:lvl1pPr>
          </a:lstStyle>
          <a:p>
            <a:r>
              <a:rPr lang="en-US"/>
              <a:t>Click icon to add chart</a:t>
            </a:r>
          </a:p>
        </p:txBody>
      </p:sp>
    </p:spTree>
    <p:extLst>
      <p:ext uri="{BB962C8B-B14F-4D97-AF65-F5344CB8AC3E}">
        <p14:creationId xmlns:p14="http://schemas.microsoft.com/office/powerpoint/2010/main" val="385356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Navy">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E1773-FFC1-7344-BF77-B2F79A16CEDD}"/>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5" name="Picture 4">
            <a:extLst>
              <a:ext uri="{FF2B5EF4-FFF2-40B4-BE49-F238E27FC236}">
                <a16:creationId xmlns:a16="http://schemas.microsoft.com/office/drawing/2014/main" id="{3C23A5DC-64E8-3642-91A1-EE443C8FBF3A}"/>
              </a:ext>
            </a:extLst>
          </p:cNvPr>
          <p:cNvPicPr>
            <a:picLocks noChangeAspect="1"/>
          </p:cNvPicPr>
          <p:nvPr userDrawn="1"/>
        </p:nvPicPr>
        <p:blipFill>
          <a:blip r:embed="rId2"/>
          <a:srcRect/>
          <a:stretch/>
        </p:blipFill>
        <p:spPr>
          <a:xfrm>
            <a:off x="419100" y="5946010"/>
            <a:ext cx="1784668" cy="728602"/>
          </a:xfrm>
          <a:prstGeom prst="rect">
            <a:avLst/>
          </a:prstGeom>
        </p:spPr>
      </p:pic>
      <p:sp>
        <p:nvSpPr>
          <p:cNvPr id="3" name="Chart Placeholder 2">
            <a:extLst>
              <a:ext uri="{FF2B5EF4-FFF2-40B4-BE49-F238E27FC236}">
                <a16:creationId xmlns:a16="http://schemas.microsoft.com/office/drawing/2014/main" id="{93D3400F-D3D8-B044-996C-33FB697867ED}"/>
              </a:ext>
            </a:extLst>
          </p:cNvPr>
          <p:cNvSpPr>
            <a:spLocks noGrp="1"/>
          </p:cNvSpPr>
          <p:nvPr>
            <p:ph type="chart" sz="quarter" idx="13"/>
          </p:nvPr>
        </p:nvSpPr>
        <p:spPr>
          <a:xfrm>
            <a:off x="419100" y="461963"/>
            <a:ext cx="11391900" cy="5265737"/>
          </a:xfrm>
        </p:spPr>
        <p:txBody>
          <a:bodyPr/>
          <a:lstStyle>
            <a:lvl1pPr>
              <a:defRPr>
                <a:solidFill>
                  <a:schemeClr val="bg1"/>
                </a:solidFill>
              </a:defRPr>
            </a:lvl1pPr>
          </a:lstStyle>
          <a:p>
            <a:r>
              <a:rPr lang="en-US"/>
              <a:t>Click icon to add chart</a:t>
            </a:r>
          </a:p>
        </p:txBody>
      </p:sp>
    </p:spTree>
    <p:extLst>
      <p:ext uri="{BB962C8B-B14F-4D97-AF65-F5344CB8AC3E}">
        <p14:creationId xmlns:p14="http://schemas.microsoft.com/office/powerpoint/2010/main" val="425135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00AA00-10C8-3B44-8E22-9C2370FAF35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525B97-247F-FE44-86B1-B2C7542A5F84}"/>
              </a:ext>
            </a:extLst>
          </p:cNvPr>
          <p:cNvSpPr>
            <a:spLocks noGrp="1"/>
          </p:cNvSpPr>
          <p:nvPr>
            <p:ph type="title" hasCustomPrompt="1"/>
          </p:nvPr>
        </p:nvSpPr>
        <p:spPr>
          <a:xfrm>
            <a:off x="381000" y="2595220"/>
            <a:ext cx="11430000" cy="1371506"/>
          </a:xfrm>
        </p:spPr>
        <p:txBody>
          <a:bodyPr anchor="b">
            <a:normAutofit/>
          </a:bodyPr>
          <a:lstStyle>
            <a:lvl1pPr algn="ctr">
              <a:defRPr sz="7200">
                <a:solidFill>
                  <a:schemeClr val="accent1"/>
                </a:solidFill>
              </a:defRPr>
            </a:lvl1pPr>
          </a:lstStyle>
          <a:p>
            <a:r>
              <a:rPr lang="en-US" dirty="0"/>
              <a:t>Thank you</a:t>
            </a:r>
          </a:p>
        </p:txBody>
      </p:sp>
      <p:pic>
        <p:nvPicPr>
          <p:cNvPr id="10" name="Picture 9">
            <a:extLst>
              <a:ext uri="{FF2B5EF4-FFF2-40B4-BE49-F238E27FC236}">
                <a16:creationId xmlns:a16="http://schemas.microsoft.com/office/drawing/2014/main" id="{08E09CE9-E68A-974E-ABBE-B319CB3088AD}"/>
              </a:ext>
            </a:extLst>
          </p:cNvPr>
          <p:cNvPicPr>
            <a:picLocks noChangeAspect="1"/>
          </p:cNvPicPr>
          <p:nvPr userDrawn="1"/>
        </p:nvPicPr>
        <p:blipFill>
          <a:blip r:embed="rId3"/>
          <a:stretch>
            <a:fillRect/>
          </a:stretch>
        </p:blipFill>
        <p:spPr>
          <a:xfrm>
            <a:off x="5203666" y="5943599"/>
            <a:ext cx="1784668" cy="733425"/>
          </a:xfrm>
          <a:prstGeom prst="rect">
            <a:avLst/>
          </a:prstGeom>
        </p:spPr>
      </p:pic>
    </p:spTree>
    <p:extLst>
      <p:ext uri="{BB962C8B-B14F-4D97-AF65-F5344CB8AC3E}">
        <p14:creationId xmlns:p14="http://schemas.microsoft.com/office/powerpoint/2010/main" val="380812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26FF4C-F994-446C-ACE4-25956B5200B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E869C-EAFA-4C5B-A43C-5E7245410DA2}" type="datetime4">
              <a:rPr kumimoji="0" lang="en-US" sz="800" b="0" i="0" u="none" strike="noStrike" kern="1200" cap="none" spc="0" normalizeH="0" baseline="0" noProof="0" smtClean="0">
                <a:ln>
                  <a:noFill/>
                </a:ln>
                <a:solidFill>
                  <a:srgbClr val="0066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August 25, 2022</a:t>
            </a:fld>
            <a:endParaRPr kumimoji="0" lang="en-US" sz="800" b="0" i="0" u="none" strike="noStrike" kern="1200" cap="none" spc="0" normalizeH="0" baseline="0" noProof="0">
              <a:ln>
                <a:noFill/>
              </a:ln>
              <a:solidFill>
                <a:srgbClr val="00664F"/>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76CD270B-370F-4DE2-9ABA-ACC7384768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D3EF19-86CA-4DC0-8F5C-F52D5AE50684}" type="slidenum">
              <a:rPr kumimoji="0" lang="en-US" sz="800" b="0" i="0" u="none" strike="noStrike" kern="1200" cap="none" spc="0" normalizeH="0" baseline="0" noProof="0" smtClean="0">
                <a:ln>
                  <a:noFill/>
                </a:ln>
                <a:solidFill>
                  <a:srgbClr val="0066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664F"/>
              </a:solidFill>
              <a:effectLst/>
              <a:uLnTx/>
              <a:uFillTx/>
              <a:latin typeface="Arial"/>
              <a:ea typeface="+mn-ea"/>
              <a:cs typeface="+mn-cs"/>
            </a:endParaRPr>
          </a:p>
        </p:txBody>
      </p:sp>
      <p:sp>
        <p:nvSpPr>
          <p:cNvPr id="6" name="Footer Placeholder 6">
            <a:extLst>
              <a:ext uri="{FF2B5EF4-FFF2-40B4-BE49-F238E27FC236}">
                <a16:creationId xmlns:a16="http://schemas.microsoft.com/office/drawing/2014/main" id="{43890F9C-F6AF-41CC-BE87-8206D2A3535F}"/>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664F"/>
                </a:solidFill>
                <a:effectLst/>
                <a:uLnTx/>
                <a:uFillTx/>
                <a:latin typeface="Arial"/>
                <a:ea typeface="+mn-ea"/>
                <a:cs typeface="+mn-cs"/>
              </a:rPr>
              <a:t>Department of </a:t>
            </a:r>
            <a:r>
              <a:rPr kumimoji="0" lang="en-US" sz="800" b="0" i="0" u="none" strike="noStrike" kern="1200" cap="none" spc="0" normalizeH="0" baseline="0" noProof="0" dirty="0" err="1">
                <a:ln>
                  <a:noFill/>
                </a:ln>
                <a:solidFill>
                  <a:srgbClr val="00664F"/>
                </a:solidFill>
                <a:effectLst/>
                <a:uLnTx/>
                <a:uFillTx/>
                <a:latin typeface="Arial"/>
                <a:ea typeface="+mn-ea"/>
                <a:cs typeface="+mn-cs"/>
              </a:rPr>
              <a:t>Orthopaedics</a:t>
            </a:r>
            <a:r>
              <a:rPr kumimoji="0" lang="en-US" sz="800" b="0" i="0" u="none" strike="noStrike" kern="1200" cap="none" spc="0" normalizeH="0" baseline="0" noProof="0" dirty="0">
                <a:ln>
                  <a:noFill/>
                </a:ln>
                <a:solidFill>
                  <a:srgbClr val="00664F"/>
                </a:solidFill>
                <a:effectLst/>
                <a:uLnTx/>
                <a:uFillTx/>
                <a:latin typeface="Arial"/>
                <a:ea typeface="+mn-ea"/>
                <a:cs typeface="+mn-cs"/>
              </a:rPr>
              <a:t>, New London Hospital</a:t>
            </a:r>
          </a:p>
        </p:txBody>
      </p:sp>
      <p:sp>
        <p:nvSpPr>
          <p:cNvPr id="4" name="Title 3">
            <a:extLst>
              <a:ext uri="{FF2B5EF4-FFF2-40B4-BE49-F238E27FC236}">
                <a16:creationId xmlns:a16="http://schemas.microsoft.com/office/drawing/2014/main" id="{DB981AEF-2831-46DF-A29B-51036EE500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253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DK">
    <p:bg>
      <p:bgPr>
        <a:solidFill>
          <a:schemeClr val="bg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3F1197C-8112-214C-84CD-2CC72ADFB49E}"/>
              </a:ext>
            </a:extLst>
          </p:cNvPr>
          <p:cNvPicPr>
            <a:picLocks noChangeAspect="1"/>
          </p:cNvPicPr>
          <p:nvPr userDrawn="1"/>
        </p:nvPicPr>
        <p:blipFill>
          <a:blip r:embed="rId2"/>
          <a:srcRect/>
          <a:stretch/>
        </p:blipFill>
        <p:spPr>
          <a:xfrm>
            <a:off x="0" y="0"/>
            <a:ext cx="12192000" cy="4064000"/>
          </a:xfrm>
          <a:prstGeom prst="rect">
            <a:avLst/>
          </a:prstGeom>
        </p:spPr>
      </p:pic>
      <p:sp>
        <p:nvSpPr>
          <p:cNvPr id="2" name="Title 1">
            <a:extLst>
              <a:ext uri="{FF2B5EF4-FFF2-40B4-BE49-F238E27FC236}">
                <a16:creationId xmlns:a16="http://schemas.microsoft.com/office/drawing/2014/main" id="{E3D0643E-4AFC-A74C-918E-EED20BDE5D4B}"/>
              </a:ext>
            </a:extLst>
          </p:cNvPr>
          <p:cNvSpPr>
            <a:spLocks noGrp="1"/>
          </p:cNvSpPr>
          <p:nvPr>
            <p:ph type="ctrTitle"/>
          </p:nvPr>
        </p:nvSpPr>
        <p:spPr>
          <a:xfrm>
            <a:off x="385482" y="4255213"/>
            <a:ext cx="11421034" cy="1120491"/>
          </a:xfrm>
        </p:spPr>
        <p:txBody>
          <a:bodyPr anchor="b">
            <a:normAutofit/>
          </a:bodyPr>
          <a:lstStyle>
            <a:lvl1pPr algn="ctr">
              <a:defRPr sz="4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BA0FB2-D02D-E143-B8D8-B9D056828246}"/>
              </a:ext>
            </a:extLst>
          </p:cNvPr>
          <p:cNvSpPr>
            <a:spLocks noGrp="1"/>
          </p:cNvSpPr>
          <p:nvPr>
            <p:ph type="subTitle" idx="1"/>
          </p:nvPr>
        </p:nvSpPr>
        <p:spPr>
          <a:xfrm>
            <a:off x="385482" y="5539792"/>
            <a:ext cx="11421035" cy="814387"/>
          </a:xfrm>
        </p:spPr>
        <p:txBody>
          <a:bodyPr/>
          <a:lstStyle>
            <a:lvl1pPr marL="0" indent="0" algn="ctr">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6" name="Picture 25">
            <a:extLst>
              <a:ext uri="{FF2B5EF4-FFF2-40B4-BE49-F238E27FC236}">
                <a16:creationId xmlns:a16="http://schemas.microsoft.com/office/drawing/2014/main" id="{309A6B33-2F0A-E743-9C04-0A00702496C5}"/>
              </a:ext>
            </a:extLst>
          </p:cNvPr>
          <p:cNvPicPr>
            <a:picLocks noChangeAspect="1"/>
          </p:cNvPicPr>
          <p:nvPr userDrawn="1"/>
        </p:nvPicPr>
        <p:blipFill>
          <a:blip r:embed="rId3"/>
          <a:srcRect/>
          <a:stretch/>
        </p:blipFill>
        <p:spPr>
          <a:xfrm>
            <a:off x="2763584" y="1739465"/>
            <a:ext cx="6664830" cy="1091452"/>
          </a:xfrm>
          <a:prstGeom prst="rect">
            <a:avLst/>
          </a:prstGeom>
        </p:spPr>
      </p:pic>
    </p:spTree>
    <p:extLst>
      <p:ext uri="{BB962C8B-B14F-4D97-AF65-F5344CB8AC3E}">
        <p14:creationId xmlns:p14="http://schemas.microsoft.com/office/powerpoint/2010/main" val="141142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B09A-52AD-4D47-83A8-9396A203B4C6}"/>
              </a:ext>
            </a:extLst>
          </p:cNvPr>
          <p:cNvSpPr>
            <a:spLocks noGrp="1"/>
          </p:cNvSpPr>
          <p:nvPr>
            <p:ph type="title" hasCustomPrompt="1"/>
          </p:nvPr>
        </p:nvSpPr>
        <p:spPr>
          <a:xfrm>
            <a:off x="4890738" y="457200"/>
            <a:ext cx="6715108" cy="665018"/>
          </a:xfrm>
        </p:spPr>
        <p:txBody>
          <a:bodyPr anchor="b"/>
          <a:lstStyle>
            <a:lvl1pPr>
              <a:defRPr sz="3200">
                <a:solidFill>
                  <a:schemeClr val="accent1"/>
                </a:solidFill>
              </a:defRPr>
            </a:lvl1pPr>
          </a:lstStyle>
          <a:p>
            <a:r>
              <a:rPr lang="en-US" dirty="0"/>
              <a:t>Agenda</a:t>
            </a:r>
          </a:p>
        </p:txBody>
      </p:sp>
      <p:sp>
        <p:nvSpPr>
          <p:cNvPr id="9" name="Rectangle 8">
            <a:extLst>
              <a:ext uri="{FF2B5EF4-FFF2-40B4-BE49-F238E27FC236}">
                <a16:creationId xmlns:a16="http://schemas.microsoft.com/office/drawing/2014/main" id="{A126A4B1-31FE-7649-940D-FC62140D777A}"/>
              </a:ext>
            </a:extLst>
          </p:cNvPr>
          <p:cNvSpPr/>
          <p:nvPr userDrawn="1"/>
        </p:nvSpPr>
        <p:spPr>
          <a:xfrm>
            <a:off x="0" y="0"/>
            <a:ext cx="43910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851CF52-B369-2646-A666-F63BA20F0266}"/>
              </a:ext>
            </a:extLst>
          </p:cNvPr>
          <p:cNvPicPr>
            <a:picLocks noChangeAspect="1"/>
          </p:cNvPicPr>
          <p:nvPr userDrawn="1"/>
        </p:nvPicPr>
        <p:blipFill>
          <a:blip r:embed="rId2"/>
          <a:stretch>
            <a:fillRect/>
          </a:stretch>
        </p:blipFill>
        <p:spPr>
          <a:xfrm>
            <a:off x="811212" y="2711450"/>
            <a:ext cx="2768600" cy="1130300"/>
          </a:xfrm>
          <a:prstGeom prst="rect">
            <a:avLst/>
          </a:prstGeom>
        </p:spPr>
      </p:pic>
      <p:sp>
        <p:nvSpPr>
          <p:cNvPr id="16" name="Text Placeholder 15">
            <a:extLst>
              <a:ext uri="{FF2B5EF4-FFF2-40B4-BE49-F238E27FC236}">
                <a16:creationId xmlns:a16="http://schemas.microsoft.com/office/drawing/2014/main" id="{34B26463-9EFA-F14B-8632-39E485818BA1}"/>
              </a:ext>
            </a:extLst>
          </p:cNvPr>
          <p:cNvSpPr>
            <a:spLocks noGrp="1"/>
          </p:cNvSpPr>
          <p:nvPr>
            <p:ph type="body" sz="quarter" idx="10"/>
          </p:nvPr>
        </p:nvSpPr>
        <p:spPr>
          <a:xfrm>
            <a:off x="4891088" y="1276350"/>
            <a:ext cx="6714758" cy="5224934"/>
          </a:xfrm>
        </p:spPr>
        <p:txBody>
          <a:bodyPr/>
          <a:lstStyle>
            <a:lvl1pPr>
              <a:spcBef>
                <a:spcPts val="1600"/>
              </a:spcBef>
              <a:defRPr>
                <a:solidFill>
                  <a:schemeClr val="tx2"/>
                </a:solidFill>
              </a:defRPr>
            </a:lvl1pPr>
            <a:lvl2pPr marL="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776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A137-944B-1848-83ED-8EA42987AA26}"/>
              </a:ext>
            </a:extLst>
          </p:cNvPr>
          <p:cNvSpPr>
            <a:spLocks noGrp="1"/>
          </p:cNvSpPr>
          <p:nvPr>
            <p:ph type="title"/>
          </p:nvPr>
        </p:nvSpPr>
        <p:spPr>
          <a:xfrm>
            <a:off x="381000" y="538162"/>
            <a:ext cx="11430000" cy="5762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25A4B9-C2E7-5747-AA59-0598DA1E2F81}"/>
              </a:ext>
            </a:extLst>
          </p:cNvPr>
          <p:cNvSpPr>
            <a:spLocks noGrp="1"/>
          </p:cNvSpPr>
          <p:nvPr>
            <p:ph idx="1"/>
          </p:nvPr>
        </p:nvSpPr>
        <p:spPr>
          <a:xfrm>
            <a:off x="381001" y="1425388"/>
            <a:ext cx="11429998" cy="4318187"/>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1C765C77-6024-D241-9CD2-356F544876A4}"/>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7" name="Picture 6">
            <a:extLst>
              <a:ext uri="{FF2B5EF4-FFF2-40B4-BE49-F238E27FC236}">
                <a16:creationId xmlns:a16="http://schemas.microsoft.com/office/drawing/2014/main" id="{91B87298-6FC4-2D41-8C8A-817FD1A703B2}"/>
              </a:ext>
            </a:extLst>
          </p:cNvPr>
          <p:cNvPicPr>
            <a:picLocks noChangeAspect="1"/>
          </p:cNvPicPr>
          <p:nvPr userDrawn="1"/>
        </p:nvPicPr>
        <p:blipFill>
          <a:blip r:embed="rId2"/>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324608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4306-9503-D640-975F-ED1C8FB54F58}"/>
              </a:ext>
            </a:extLst>
          </p:cNvPr>
          <p:cNvSpPr>
            <a:spLocks noGrp="1"/>
          </p:cNvSpPr>
          <p:nvPr>
            <p:ph type="title"/>
          </p:nvPr>
        </p:nvSpPr>
        <p:spPr>
          <a:xfrm>
            <a:off x="381001" y="470647"/>
            <a:ext cx="11430000" cy="52443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AF8C669-1416-B548-98A0-A2270519BC61}"/>
              </a:ext>
            </a:extLst>
          </p:cNvPr>
          <p:cNvSpPr>
            <a:spLocks noGrp="1"/>
          </p:cNvSpPr>
          <p:nvPr>
            <p:ph type="body" idx="1"/>
          </p:nvPr>
        </p:nvSpPr>
        <p:spPr>
          <a:xfrm>
            <a:off x="381001" y="1189038"/>
            <a:ext cx="11430000" cy="365125"/>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3DEBF-38A5-3D48-BB10-8BF044F2F4B4}"/>
              </a:ext>
            </a:extLst>
          </p:cNvPr>
          <p:cNvSpPr>
            <a:spLocks noGrp="1"/>
          </p:cNvSpPr>
          <p:nvPr>
            <p:ph sz="half" idx="2"/>
          </p:nvPr>
        </p:nvSpPr>
        <p:spPr>
          <a:xfrm>
            <a:off x="381001" y="1907429"/>
            <a:ext cx="11430000" cy="3684588"/>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a:extLst>
              <a:ext uri="{FF2B5EF4-FFF2-40B4-BE49-F238E27FC236}">
                <a16:creationId xmlns:a16="http://schemas.microsoft.com/office/drawing/2014/main" id="{95826EF3-96B5-0641-A9E9-91727A4551A4}"/>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10" name="Picture 9">
            <a:extLst>
              <a:ext uri="{FF2B5EF4-FFF2-40B4-BE49-F238E27FC236}">
                <a16:creationId xmlns:a16="http://schemas.microsoft.com/office/drawing/2014/main" id="{7A801A43-F1A1-4845-9765-D4EFBBFE3C7F}"/>
              </a:ext>
            </a:extLst>
          </p:cNvPr>
          <p:cNvPicPr>
            <a:picLocks noChangeAspect="1"/>
          </p:cNvPicPr>
          <p:nvPr userDrawn="1"/>
        </p:nvPicPr>
        <p:blipFill>
          <a:blip r:embed="rId2"/>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320887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4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_L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00AA00-10C8-3B44-8E22-9C2370FAF35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525B97-247F-FE44-86B1-B2C7542A5F84}"/>
              </a:ext>
            </a:extLst>
          </p:cNvPr>
          <p:cNvSpPr>
            <a:spLocks noGrp="1"/>
          </p:cNvSpPr>
          <p:nvPr>
            <p:ph type="title"/>
          </p:nvPr>
        </p:nvSpPr>
        <p:spPr>
          <a:xfrm>
            <a:off x="381000" y="2595220"/>
            <a:ext cx="11430000" cy="1371506"/>
          </a:xfrm>
        </p:spPr>
        <p:txBody>
          <a:bodyPr anchor="b">
            <a:normAutofit/>
          </a:bodyPr>
          <a:lstStyle>
            <a:lvl1pPr algn="ctr">
              <a:defRPr sz="400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9BB19D-E524-CE4C-B9E6-F1F4F4E4BDCE}"/>
              </a:ext>
            </a:extLst>
          </p:cNvPr>
          <p:cNvSpPr>
            <a:spLocks noGrp="1"/>
          </p:cNvSpPr>
          <p:nvPr>
            <p:ph type="body" idx="1"/>
          </p:nvPr>
        </p:nvSpPr>
        <p:spPr>
          <a:xfrm>
            <a:off x="381000" y="3993714"/>
            <a:ext cx="11430000" cy="870043"/>
          </a:xfrm>
        </p:spPr>
        <p:txBody>
          <a:bodyPr/>
          <a:lstStyle>
            <a:lvl1pPr marL="0" indent="0" algn="ctr">
              <a:buNone/>
              <a:defRPr sz="2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0B371B3D-CC15-7042-8A80-3FC88E4A397C}"/>
              </a:ext>
            </a:extLst>
          </p:cNvPr>
          <p:cNvSpPr>
            <a:spLocks noGrp="1"/>
          </p:cNvSpPr>
          <p:nvPr>
            <p:ph type="sldNum" sz="quarter" idx="12"/>
          </p:nvPr>
        </p:nvSpPr>
        <p:spPr>
          <a:xfrm>
            <a:off x="9067800" y="6311900"/>
            <a:ext cx="2743200" cy="365125"/>
          </a:xfrm>
        </p:spPr>
        <p:txBody>
          <a:bodyPr/>
          <a:lstStyle/>
          <a:p>
            <a:fld id="{C537B411-5128-634D-B217-C21D22B0CDA7}" type="slidenum">
              <a:rPr lang="en-US" smtClean="0"/>
              <a:t>‹#›</a:t>
            </a:fld>
            <a:endParaRPr lang="en-US"/>
          </a:p>
        </p:txBody>
      </p:sp>
      <p:pic>
        <p:nvPicPr>
          <p:cNvPr id="10" name="Picture 9">
            <a:extLst>
              <a:ext uri="{FF2B5EF4-FFF2-40B4-BE49-F238E27FC236}">
                <a16:creationId xmlns:a16="http://schemas.microsoft.com/office/drawing/2014/main" id="{08E09CE9-E68A-974E-ABBE-B319CB3088AD}"/>
              </a:ext>
            </a:extLst>
          </p:cNvPr>
          <p:cNvPicPr>
            <a:picLocks noChangeAspect="1"/>
          </p:cNvPicPr>
          <p:nvPr userDrawn="1"/>
        </p:nvPicPr>
        <p:blipFill>
          <a:blip r:embed="rId3"/>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43513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_D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00AA00-10C8-3B44-8E22-9C2370FAF35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525B97-247F-FE44-86B1-B2C7542A5F84}"/>
              </a:ext>
            </a:extLst>
          </p:cNvPr>
          <p:cNvSpPr>
            <a:spLocks noGrp="1"/>
          </p:cNvSpPr>
          <p:nvPr>
            <p:ph type="title"/>
          </p:nvPr>
        </p:nvSpPr>
        <p:spPr>
          <a:xfrm>
            <a:off x="381000" y="2595220"/>
            <a:ext cx="11430000" cy="1371506"/>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9BB19D-E524-CE4C-B9E6-F1F4F4E4BDCE}"/>
              </a:ext>
            </a:extLst>
          </p:cNvPr>
          <p:cNvSpPr>
            <a:spLocks noGrp="1"/>
          </p:cNvSpPr>
          <p:nvPr>
            <p:ph type="body" idx="1"/>
          </p:nvPr>
        </p:nvSpPr>
        <p:spPr>
          <a:xfrm>
            <a:off x="381000" y="3993714"/>
            <a:ext cx="11430000" cy="870043"/>
          </a:xfrm>
        </p:spPr>
        <p:txBody>
          <a:bodyPr/>
          <a:lstStyle>
            <a:lvl1pPr marL="0" indent="0" algn="ctr">
              <a:buNone/>
              <a:defRPr sz="24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0B371B3D-CC15-7042-8A80-3FC88E4A397C}"/>
              </a:ext>
            </a:extLst>
          </p:cNvPr>
          <p:cNvSpPr>
            <a:spLocks noGrp="1"/>
          </p:cNvSpPr>
          <p:nvPr>
            <p:ph type="sldNum" sz="quarter" idx="12"/>
          </p:nvPr>
        </p:nvSpPr>
        <p:spPr>
          <a:xfrm>
            <a:off x="9067800" y="6311900"/>
            <a:ext cx="2743200" cy="365125"/>
          </a:xfrm>
        </p:spPr>
        <p:txBody>
          <a:bodyPr/>
          <a:lstStyle>
            <a:lvl1pPr>
              <a:defRPr>
                <a:solidFill>
                  <a:schemeClr val="bg1"/>
                </a:solidFill>
              </a:defRPr>
            </a:lvl1pPr>
          </a:lstStyle>
          <a:p>
            <a:fld id="{C537B411-5128-634D-B217-C21D22B0CDA7}" type="slidenum">
              <a:rPr lang="en-US" smtClean="0"/>
              <a:pPr/>
              <a:t>‹#›</a:t>
            </a:fld>
            <a:endParaRPr lang="en-US"/>
          </a:p>
        </p:txBody>
      </p:sp>
      <p:pic>
        <p:nvPicPr>
          <p:cNvPr id="10" name="Picture 9">
            <a:extLst>
              <a:ext uri="{FF2B5EF4-FFF2-40B4-BE49-F238E27FC236}">
                <a16:creationId xmlns:a16="http://schemas.microsoft.com/office/drawing/2014/main" id="{08E09CE9-E68A-974E-ABBE-B319CB3088AD}"/>
              </a:ext>
            </a:extLst>
          </p:cNvPr>
          <p:cNvPicPr>
            <a:picLocks noChangeAspect="1"/>
          </p:cNvPicPr>
          <p:nvPr userDrawn="1"/>
        </p:nvPicPr>
        <p:blipFill>
          <a:blip r:embed="rId3"/>
          <a:srcRect/>
          <a:stretch/>
        </p:blipFill>
        <p:spPr>
          <a:xfrm>
            <a:off x="419100" y="5946010"/>
            <a:ext cx="1784668" cy="728602"/>
          </a:xfrm>
          <a:prstGeom prst="rect">
            <a:avLst/>
          </a:prstGeom>
        </p:spPr>
      </p:pic>
    </p:spTree>
    <p:extLst>
      <p:ext uri="{BB962C8B-B14F-4D97-AF65-F5344CB8AC3E}">
        <p14:creationId xmlns:p14="http://schemas.microsoft.com/office/powerpoint/2010/main" val="44796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85EBDB-FC3B-7945-9B90-BE3AB65B8279}"/>
              </a:ext>
            </a:extLst>
          </p:cNvPr>
          <p:cNvSpPr/>
          <p:nvPr userDrawn="1"/>
        </p:nvSpPr>
        <p:spPr>
          <a:xfrm>
            <a:off x="4921624" y="0"/>
            <a:ext cx="72703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B2328-AB09-9247-A34E-31FD3C8272B7}"/>
              </a:ext>
            </a:extLst>
          </p:cNvPr>
          <p:cNvSpPr>
            <a:spLocks noGrp="1"/>
          </p:cNvSpPr>
          <p:nvPr>
            <p:ph type="title"/>
          </p:nvPr>
        </p:nvSpPr>
        <p:spPr>
          <a:xfrm>
            <a:off x="401780" y="510709"/>
            <a:ext cx="4314825" cy="1331538"/>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349C8F4-7684-7744-8686-2400255C77BB}"/>
              </a:ext>
            </a:extLst>
          </p:cNvPr>
          <p:cNvSpPr>
            <a:spLocks noGrp="1"/>
          </p:cNvSpPr>
          <p:nvPr>
            <p:ph type="pic" idx="1"/>
          </p:nvPr>
        </p:nvSpPr>
        <p:spPr>
          <a:xfrm>
            <a:off x="5470712" y="510710"/>
            <a:ext cx="6172200" cy="5088778"/>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94598C73-E09B-E541-956A-744BC3BC2978}"/>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9" name="Picture 8">
            <a:extLst>
              <a:ext uri="{FF2B5EF4-FFF2-40B4-BE49-F238E27FC236}">
                <a16:creationId xmlns:a16="http://schemas.microsoft.com/office/drawing/2014/main" id="{833B9C24-57CC-E744-BFF8-0DC05C436315}"/>
              </a:ext>
            </a:extLst>
          </p:cNvPr>
          <p:cNvPicPr>
            <a:picLocks noChangeAspect="1"/>
          </p:cNvPicPr>
          <p:nvPr userDrawn="1"/>
        </p:nvPicPr>
        <p:blipFill>
          <a:blip r:embed="rId2"/>
          <a:stretch>
            <a:fillRect/>
          </a:stretch>
        </p:blipFill>
        <p:spPr>
          <a:xfrm>
            <a:off x="419100" y="5943599"/>
            <a:ext cx="1784668" cy="733425"/>
          </a:xfrm>
          <a:prstGeom prst="rect">
            <a:avLst/>
          </a:prstGeom>
        </p:spPr>
      </p:pic>
      <p:sp>
        <p:nvSpPr>
          <p:cNvPr id="11" name="Text Placeholder 10">
            <a:extLst>
              <a:ext uri="{FF2B5EF4-FFF2-40B4-BE49-F238E27FC236}">
                <a16:creationId xmlns:a16="http://schemas.microsoft.com/office/drawing/2014/main" id="{BB670C2C-FE49-E141-94B1-C5729BD9CE4A}"/>
              </a:ext>
            </a:extLst>
          </p:cNvPr>
          <p:cNvSpPr>
            <a:spLocks noGrp="1"/>
          </p:cNvSpPr>
          <p:nvPr>
            <p:ph type="body" sz="quarter" idx="13"/>
          </p:nvPr>
        </p:nvSpPr>
        <p:spPr>
          <a:xfrm>
            <a:off x="401779" y="2122066"/>
            <a:ext cx="4314825" cy="35417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9003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_Nav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85EBDB-FC3B-7945-9B90-BE3AB65B8279}"/>
              </a:ext>
            </a:extLst>
          </p:cNvPr>
          <p:cNvSpPr/>
          <p:nvPr userDrawn="1"/>
        </p:nvSpPr>
        <p:spPr>
          <a:xfrm>
            <a:off x="4921624" y="0"/>
            <a:ext cx="72703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B2328-AB09-9247-A34E-31FD3C8272B7}"/>
              </a:ext>
            </a:extLst>
          </p:cNvPr>
          <p:cNvSpPr>
            <a:spLocks noGrp="1"/>
          </p:cNvSpPr>
          <p:nvPr>
            <p:ph type="title"/>
          </p:nvPr>
        </p:nvSpPr>
        <p:spPr>
          <a:xfrm>
            <a:off x="401780" y="510709"/>
            <a:ext cx="4314825" cy="1331538"/>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349C8F4-7684-7744-8686-2400255C77BB}"/>
              </a:ext>
            </a:extLst>
          </p:cNvPr>
          <p:cNvSpPr>
            <a:spLocks noGrp="1"/>
          </p:cNvSpPr>
          <p:nvPr>
            <p:ph type="pic" idx="1"/>
          </p:nvPr>
        </p:nvSpPr>
        <p:spPr>
          <a:xfrm>
            <a:off x="5470712" y="510710"/>
            <a:ext cx="6172200" cy="5088778"/>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94598C73-E09B-E541-956A-744BC3BC2978}"/>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9" name="Picture 8">
            <a:extLst>
              <a:ext uri="{FF2B5EF4-FFF2-40B4-BE49-F238E27FC236}">
                <a16:creationId xmlns:a16="http://schemas.microsoft.com/office/drawing/2014/main" id="{833B9C24-57CC-E744-BFF8-0DC05C436315}"/>
              </a:ext>
            </a:extLst>
          </p:cNvPr>
          <p:cNvPicPr>
            <a:picLocks noChangeAspect="1"/>
          </p:cNvPicPr>
          <p:nvPr userDrawn="1"/>
        </p:nvPicPr>
        <p:blipFill>
          <a:blip r:embed="rId2"/>
          <a:stretch>
            <a:fillRect/>
          </a:stretch>
        </p:blipFill>
        <p:spPr>
          <a:xfrm>
            <a:off x="419100" y="5943599"/>
            <a:ext cx="1784668" cy="733425"/>
          </a:xfrm>
          <a:prstGeom prst="rect">
            <a:avLst/>
          </a:prstGeom>
        </p:spPr>
      </p:pic>
      <p:sp>
        <p:nvSpPr>
          <p:cNvPr id="11" name="Text Placeholder 10">
            <a:extLst>
              <a:ext uri="{FF2B5EF4-FFF2-40B4-BE49-F238E27FC236}">
                <a16:creationId xmlns:a16="http://schemas.microsoft.com/office/drawing/2014/main" id="{483EBCBF-DDFC-374E-B585-1B6FE1C62245}"/>
              </a:ext>
            </a:extLst>
          </p:cNvPr>
          <p:cNvSpPr>
            <a:spLocks noGrp="1"/>
          </p:cNvSpPr>
          <p:nvPr>
            <p:ph type="body" sz="quarter" idx="13"/>
          </p:nvPr>
        </p:nvSpPr>
        <p:spPr>
          <a:xfrm>
            <a:off x="401638" y="2122066"/>
            <a:ext cx="4314825" cy="3541713"/>
          </a:xfrm>
        </p:spPr>
        <p:txBody>
          <a:bodyPr/>
          <a:lstStyle>
            <a:lvl1pPr marL="0" indent="0">
              <a:buFont typeface="Arial" panose="020B0604020202020204" pitchFamily="34" charset="0"/>
              <a:buNone/>
              <a:defRPr>
                <a:solidFill>
                  <a:schemeClr val="accent1"/>
                </a:solidFill>
              </a:defRPr>
            </a:lvl1pPr>
            <a:lvl2pPr marL="0">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6455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815455-67D0-8B4B-8781-5662EEB44A2C}"/>
              </a:ext>
            </a:extLst>
          </p:cNvPr>
          <p:cNvSpPr>
            <a:spLocks noGrp="1"/>
          </p:cNvSpPr>
          <p:nvPr>
            <p:ph type="title"/>
          </p:nvPr>
        </p:nvSpPr>
        <p:spPr>
          <a:xfrm>
            <a:off x="419100" y="538162"/>
            <a:ext cx="11391900" cy="5762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BA1921-0ED0-3E4C-BCE9-7F4BD0AEDBA2}"/>
              </a:ext>
            </a:extLst>
          </p:cNvPr>
          <p:cNvSpPr>
            <a:spLocks noGrp="1"/>
          </p:cNvSpPr>
          <p:nvPr>
            <p:ph type="body" idx="1"/>
          </p:nvPr>
        </p:nvSpPr>
        <p:spPr>
          <a:xfrm>
            <a:off x="419099" y="1825625"/>
            <a:ext cx="11391899" cy="39179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0DB25D3A-CCD7-6A4E-8BBA-43E4D7CE78B8}"/>
              </a:ext>
            </a:extLst>
          </p:cNvPr>
          <p:cNvSpPr>
            <a:spLocks noGrp="1"/>
          </p:cNvSpPr>
          <p:nvPr>
            <p:ph type="sldNum" sz="quarter" idx="4"/>
          </p:nvPr>
        </p:nvSpPr>
        <p:spPr>
          <a:xfrm>
            <a:off x="9067800" y="6311900"/>
            <a:ext cx="2743200" cy="365125"/>
          </a:xfrm>
          <a:prstGeom prst="rect">
            <a:avLst/>
          </a:prstGeom>
        </p:spPr>
        <p:txBody>
          <a:bodyPr vert="horz" lIns="91440" tIns="45720" rIns="91440" bIns="45720" rtlCol="0" anchor="ctr"/>
          <a:lstStyle>
            <a:lvl1pPr algn="r">
              <a:defRPr sz="1200" b="1" i="0">
                <a:solidFill>
                  <a:schemeClr val="accent1"/>
                </a:solidFill>
                <a:latin typeface="Arial" panose="020B0604020202020204" pitchFamily="34" charset="0"/>
                <a:cs typeface="Arial" panose="020B0604020202020204" pitchFamily="34" charset="0"/>
              </a:defRPr>
            </a:lvl1pPr>
          </a:lstStyle>
          <a:p>
            <a:fld id="{C537B411-5128-634D-B217-C21D22B0CDA7}" type="slidenum">
              <a:rPr lang="en-US" smtClean="0"/>
              <a:pPr/>
              <a:t>‹#›</a:t>
            </a:fld>
            <a:endParaRPr lang="en-US" dirty="0"/>
          </a:p>
        </p:txBody>
      </p:sp>
    </p:spTree>
    <p:extLst>
      <p:ext uri="{BB962C8B-B14F-4D97-AF65-F5344CB8AC3E}">
        <p14:creationId xmlns:p14="http://schemas.microsoft.com/office/powerpoint/2010/main" val="11034587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6" r:id="rId3"/>
    <p:sldLayoutId id="2147483650" r:id="rId4"/>
    <p:sldLayoutId id="2147483653" r:id="rId5"/>
    <p:sldLayoutId id="2147483651" r:id="rId6"/>
    <p:sldLayoutId id="2147483663" r:id="rId7"/>
    <p:sldLayoutId id="2147483657" r:id="rId8"/>
    <p:sldLayoutId id="2147483661" r:id="rId9"/>
    <p:sldLayoutId id="2147483652" r:id="rId10"/>
    <p:sldLayoutId id="2147483655" r:id="rId11"/>
    <p:sldLayoutId id="2147483658" r:id="rId12"/>
    <p:sldLayoutId id="2147483660" r:id="rId13"/>
    <p:sldLayoutId id="2147483659" r:id="rId14"/>
    <p:sldLayoutId id="2147483664" r:id="rId15"/>
  </p:sldLayoutIdLst>
  <p:hf hdr="0" ftr="0" dt="0"/>
  <p:txStyles>
    <p:titleStyle>
      <a:lvl1pPr algn="l" defTabSz="914400" rtl="0" eaLnBrk="1" latinLnBrk="0" hangingPunct="1">
        <a:lnSpc>
          <a:spcPct val="9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51560" indent="-228600" algn="l" defTabSz="914400" rtl="0" eaLnBrk="1" latinLnBrk="0" hangingPunct="1">
        <a:lnSpc>
          <a:spcPct val="90000"/>
        </a:lnSpc>
        <a:spcBef>
          <a:spcPts val="500"/>
        </a:spcBef>
        <a:buClr>
          <a:schemeClr val="accent1"/>
        </a:buClr>
        <a:buSzPct val="90000"/>
        <a:buFont typeface="Wingdings" pitchFamily="2" charset="2"/>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EA70-2544-46FE-B05E-3118B6112137}"/>
              </a:ext>
            </a:extLst>
          </p:cNvPr>
          <p:cNvSpPr>
            <a:spLocks noGrp="1"/>
          </p:cNvSpPr>
          <p:nvPr>
            <p:ph type="ctrTitle"/>
          </p:nvPr>
        </p:nvSpPr>
        <p:spPr>
          <a:xfrm>
            <a:off x="0" y="5240733"/>
            <a:ext cx="12354560" cy="1120491"/>
          </a:xfrm>
        </p:spPr>
        <p:txBody>
          <a:bodyPr>
            <a:normAutofit fontScale="90000"/>
          </a:bodyPr>
          <a:lstStyle/>
          <a:p>
            <a:r>
              <a:rPr lang="en-US" dirty="0"/>
              <a:t>Sepsis Management</a:t>
            </a:r>
            <a:br>
              <a:rPr lang="en-US" dirty="0"/>
            </a:br>
            <a:r>
              <a:rPr lang="en-US" sz="4000" dirty="0"/>
              <a:t>Implementing SSC Guidelines and Meeting CMS Metrics</a:t>
            </a:r>
            <a:endParaRPr lang="en-US" dirty="0"/>
          </a:p>
        </p:txBody>
      </p:sp>
    </p:spTree>
    <p:extLst>
      <p:ext uri="{BB962C8B-B14F-4D97-AF65-F5344CB8AC3E}">
        <p14:creationId xmlns:p14="http://schemas.microsoft.com/office/powerpoint/2010/main" val="186112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Warning Scores</a:t>
            </a:r>
          </a:p>
        </p:txBody>
      </p:sp>
      <p:sp>
        <p:nvSpPr>
          <p:cNvPr id="5" name="Slide Number Placeholder 4"/>
          <p:cNvSpPr>
            <a:spLocks noGrp="1"/>
          </p:cNvSpPr>
          <p:nvPr>
            <p:ph type="sldNum" sz="quarter" idx="12"/>
          </p:nvPr>
        </p:nvSpPr>
        <p:spPr/>
        <p:txBody>
          <a:bodyPr/>
          <a:lstStyle/>
          <a:p>
            <a:fld id="{C537B411-5128-634D-B217-C21D22B0CDA7}" type="slidenum">
              <a:rPr lang="en-US" smtClean="0"/>
              <a:t>10</a:t>
            </a:fld>
            <a:endParaRPr lang="en-US" dirty="0"/>
          </a:p>
        </p:txBody>
      </p:sp>
      <p:sp>
        <p:nvSpPr>
          <p:cNvPr id="7" name="Text Placeholder 6"/>
          <p:cNvSpPr>
            <a:spLocks noGrp="1"/>
          </p:cNvSpPr>
          <p:nvPr>
            <p:ph type="body" sz="quarter" idx="13"/>
          </p:nvPr>
        </p:nvSpPr>
        <p:spPr/>
        <p:txBody>
          <a:bodyPr/>
          <a:lstStyle/>
          <a:p>
            <a:r>
              <a:rPr lang="en-US" b="0" dirty="0"/>
              <a:t>Clinical decision support </a:t>
            </a:r>
          </a:p>
          <a:p>
            <a:pPr marL="342900" indent="-342900">
              <a:buFontTx/>
              <a:buChar char="-"/>
            </a:pPr>
            <a:r>
              <a:rPr lang="en-US" b="0" dirty="0"/>
              <a:t>Low alert volumes </a:t>
            </a:r>
          </a:p>
          <a:p>
            <a:pPr marL="342900" indent="-342900">
              <a:buFontTx/>
              <a:buChar char="-"/>
            </a:pPr>
            <a:r>
              <a:rPr lang="en-US" b="0" dirty="0"/>
              <a:t>Integrate into the clinical workflow </a:t>
            </a:r>
          </a:p>
          <a:p>
            <a:pPr marL="342900" indent="-342900">
              <a:buFontTx/>
              <a:buChar char="-"/>
            </a:pPr>
            <a:r>
              <a:rPr lang="en-US" b="0" dirty="0"/>
              <a:t>Staged response that trend examination of scores and bedside evaluation (severity categories)</a:t>
            </a:r>
          </a:p>
          <a:p>
            <a:pPr marL="800100" lvl="2" indent="-342900">
              <a:buFontTx/>
              <a:buChar char="-"/>
            </a:pPr>
            <a:r>
              <a:rPr lang="en-US" dirty="0"/>
              <a:t>What is the score?</a:t>
            </a:r>
          </a:p>
          <a:p>
            <a:pPr marL="800100" lvl="2" indent="-342900">
              <a:buFontTx/>
              <a:buChar char="-"/>
            </a:pPr>
            <a:r>
              <a:rPr lang="en-US" b="0" dirty="0"/>
              <a:t>Is there a concern for infection?</a:t>
            </a:r>
          </a:p>
          <a:p>
            <a:endParaRPr lang="en-US" dirty="0"/>
          </a:p>
        </p:txBody>
      </p:sp>
      <p:pic>
        <p:nvPicPr>
          <p:cNvPr id="8" name="Content Placeholder 9"/>
          <p:cNvPicPr>
            <a:picLocks noGrp="1" noChangeAspect="1"/>
          </p:cNvPicPr>
          <p:nvPr>
            <p:ph type="pic" idx="1"/>
          </p:nvPr>
        </p:nvPicPr>
        <p:blipFill>
          <a:blip r:embed="rId2"/>
          <a:srcRect l="260" r="260"/>
          <a:stretch>
            <a:fillRect/>
          </a:stretch>
        </p:blipFill>
        <p:spPr>
          <a:prstGeom prst="rect">
            <a:avLst/>
          </a:prstGeom>
        </p:spPr>
      </p:pic>
      <p:sp>
        <p:nvSpPr>
          <p:cNvPr id="9" name="Rectangle 8"/>
          <p:cNvSpPr/>
          <p:nvPr/>
        </p:nvSpPr>
        <p:spPr>
          <a:xfrm>
            <a:off x="5319461" y="5701778"/>
            <a:ext cx="6491539" cy="415498"/>
          </a:xfrm>
          <a:prstGeom prst="rect">
            <a:avLst/>
          </a:prstGeom>
        </p:spPr>
        <p:txBody>
          <a:bodyPr wrap="square">
            <a:spAutoFit/>
          </a:bodyPr>
          <a:lstStyle/>
          <a:p>
            <a:r>
              <a:rPr lang="en-US" sz="1050" dirty="0">
                <a:solidFill>
                  <a:schemeClr val="bg1"/>
                </a:solidFill>
              </a:rPr>
              <a:t>S.P. McGrath et al. Improvement of sepsis identification through multi-year comparison of sepsis and early warning scores.  American Journal of Emergency Medicine 51 (2022) 239–247</a:t>
            </a:r>
          </a:p>
        </p:txBody>
      </p:sp>
    </p:spTree>
    <p:extLst>
      <p:ext uri="{BB962C8B-B14F-4D97-AF65-F5344CB8AC3E}">
        <p14:creationId xmlns:p14="http://schemas.microsoft.com/office/powerpoint/2010/main" val="312056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Vignette</a:t>
            </a:r>
          </a:p>
        </p:txBody>
      </p:sp>
      <p:sp>
        <p:nvSpPr>
          <p:cNvPr id="3" name="Content Placeholder 2"/>
          <p:cNvSpPr>
            <a:spLocks noGrp="1"/>
          </p:cNvSpPr>
          <p:nvPr>
            <p:ph idx="1"/>
          </p:nvPr>
        </p:nvSpPr>
        <p:spPr/>
        <p:txBody>
          <a:bodyPr/>
          <a:lstStyle/>
          <a:p>
            <a:r>
              <a:rPr lang="en-US" dirty="0"/>
              <a:t>60 year old woman with history of COPD presents with 4 days of fever, cough, and shortness of breath. Temp 99F, HR 110, BP80/50, RR 28, 91% on 5L/NC. Lungs with coarse breath sounds. Capillary refill time &gt; 3. WBC 16K (23% bands). Serum creatinine of 4 (baseline 1.1). Lactic acid of 4. What is your best next step?</a:t>
            </a:r>
          </a:p>
          <a:p>
            <a:pPr marL="457200" indent="-457200">
              <a:buFont typeface="+mj-lt"/>
              <a:buAutoNum type="alphaUcPeriod"/>
            </a:pPr>
            <a:r>
              <a:rPr lang="en-US" dirty="0"/>
              <a:t>IV fluid bolus 500 ml of lactated ringer</a:t>
            </a:r>
          </a:p>
          <a:p>
            <a:pPr marL="457200" indent="-457200">
              <a:buFont typeface="+mj-lt"/>
              <a:buAutoNum type="alphaUcPeriod"/>
            </a:pPr>
            <a:r>
              <a:rPr lang="en-US" dirty="0"/>
              <a:t>Start broad spectrum antibiotics </a:t>
            </a:r>
          </a:p>
          <a:p>
            <a:pPr marL="457200" indent="-457200">
              <a:buFont typeface="+mj-lt"/>
              <a:buAutoNum type="alphaUcPeriod"/>
            </a:pPr>
            <a:r>
              <a:rPr lang="en-US" dirty="0"/>
              <a:t>Add vasopressors if MAP not &gt; 65 </a:t>
            </a:r>
          </a:p>
          <a:p>
            <a:pPr marL="457200" indent="-457200">
              <a:buFont typeface="+mj-lt"/>
              <a:buAutoNum type="alphaUcPeriod"/>
            </a:pPr>
            <a:r>
              <a:rPr lang="en-US" dirty="0"/>
              <a:t>All of the above </a:t>
            </a:r>
          </a:p>
          <a:p>
            <a:pPr marL="457200" indent="-457200">
              <a:buFont typeface="+mj-lt"/>
              <a:buAutoNum type="alphaUcPeriod"/>
            </a:pPr>
            <a:endParaRPr lang="en-US" dirty="0"/>
          </a:p>
          <a:p>
            <a:endParaRPr lang="en-US" dirty="0"/>
          </a:p>
        </p:txBody>
      </p:sp>
      <p:sp>
        <p:nvSpPr>
          <p:cNvPr id="4" name="Slide Number Placeholder 3"/>
          <p:cNvSpPr>
            <a:spLocks noGrp="1"/>
          </p:cNvSpPr>
          <p:nvPr>
            <p:ph type="sldNum" sz="quarter" idx="12"/>
          </p:nvPr>
        </p:nvSpPr>
        <p:spPr/>
        <p:txBody>
          <a:bodyPr/>
          <a:lstStyle/>
          <a:p>
            <a:fld id="{C537B411-5128-634D-B217-C21D22B0CDA7}" type="slidenum">
              <a:rPr lang="en-US" smtClean="0"/>
              <a:t>11</a:t>
            </a:fld>
            <a:endParaRPr lang="en-US"/>
          </a:p>
        </p:txBody>
      </p:sp>
    </p:spTree>
    <p:extLst>
      <p:ext uri="{BB962C8B-B14F-4D97-AF65-F5344CB8AC3E}">
        <p14:creationId xmlns:p14="http://schemas.microsoft.com/office/powerpoint/2010/main" val="346356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C6E-B04D-F974-0B87-63C79187706A}"/>
              </a:ext>
            </a:extLst>
          </p:cNvPr>
          <p:cNvSpPr>
            <a:spLocks noGrp="1"/>
          </p:cNvSpPr>
          <p:nvPr>
            <p:ph type="title"/>
          </p:nvPr>
        </p:nvSpPr>
        <p:spPr/>
        <p:txBody>
          <a:bodyPr/>
          <a:lstStyle/>
          <a:p>
            <a:r>
              <a:rPr lang="en-US" dirty="0"/>
              <a:t>Initial Resuscitation </a:t>
            </a:r>
          </a:p>
        </p:txBody>
      </p:sp>
      <p:graphicFrame>
        <p:nvGraphicFramePr>
          <p:cNvPr id="4" name="Table 4">
            <a:extLst>
              <a:ext uri="{FF2B5EF4-FFF2-40B4-BE49-F238E27FC236}">
                <a16:creationId xmlns:a16="http://schemas.microsoft.com/office/drawing/2014/main" id="{1398A8AA-8819-65C0-F53B-382787C9489A}"/>
              </a:ext>
            </a:extLst>
          </p:cNvPr>
          <p:cNvGraphicFramePr>
            <a:graphicFrameLocks noGrp="1"/>
          </p:cNvGraphicFramePr>
          <p:nvPr>
            <p:ph idx="1"/>
            <p:extLst>
              <p:ext uri="{D42A27DB-BD31-4B8C-83A1-F6EECF244321}">
                <p14:modId xmlns:p14="http://schemas.microsoft.com/office/powerpoint/2010/main" val="2117276695"/>
              </p:ext>
            </p:extLst>
          </p:nvPr>
        </p:nvGraphicFramePr>
        <p:xfrm>
          <a:off x="838201" y="1273832"/>
          <a:ext cx="10515597" cy="45720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628262618"/>
                    </a:ext>
                  </a:extLst>
                </a:gridCol>
                <a:gridCol w="3505199">
                  <a:extLst>
                    <a:ext uri="{9D8B030D-6E8A-4147-A177-3AD203B41FA5}">
                      <a16:colId xmlns:a16="http://schemas.microsoft.com/office/drawing/2014/main" val="3917983906"/>
                    </a:ext>
                  </a:extLst>
                </a:gridCol>
                <a:gridCol w="3505199">
                  <a:extLst>
                    <a:ext uri="{9D8B030D-6E8A-4147-A177-3AD203B41FA5}">
                      <a16:colId xmlns:a16="http://schemas.microsoft.com/office/drawing/2014/main" val="3346028850"/>
                    </a:ext>
                  </a:extLst>
                </a:gridCol>
              </a:tblGrid>
              <a:tr h="370840">
                <a:tc>
                  <a:txBody>
                    <a:bodyPr/>
                    <a:lstStyle/>
                    <a:p>
                      <a:r>
                        <a:rPr lang="en-US" dirty="0"/>
                        <a:t>PICO Question </a:t>
                      </a:r>
                    </a:p>
                  </a:txBody>
                  <a:tcPr/>
                </a:tc>
                <a:tc>
                  <a:txBody>
                    <a:bodyPr/>
                    <a:lstStyle/>
                    <a:p>
                      <a:r>
                        <a:rPr lang="en-US" dirty="0"/>
                        <a:t>2021 Recommendation </a:t>
                      </a:r>
                    </a:p>
                  </a:txBody>
                  <a:tcPr/>
                </a:tc>
                <a:tc>
                  <a:txBody>
                    <a:bodyPr/>
                    <a:lstStyle/>
                    <a:p>
                      <a:r>
                        <a:rPr lang="en-US" dirty="0"/>
                        <a:t>Recommendation Strength and Quality</a:t>
                      </a:r>
                    </a:p>
                  </a:txBody>
                  <a:tcPr/>
                </a:tc>
                <a:extLst>
                  <a:ext uri="{0D108BD9-81ED-4DB2-BD59-A6C34878D82A}">
                    <a16:rowId xmlns:a16="http://schemas.microsoft.com/office/drawing/2014/main" val="4096950241"/>
                  </a:ext>
                </a:extLst>
              </a:tr>
              <a:tr h="370840">
                <a:tc>
                  <a:txBody>
                    <a:bodyPr/>
                    <a:lstStyle/>
                    <a:p>
                      <a:r>
                        <a:rPr lang="en-US" dirty="0"/>
                        <a:t>In patients with known or suspected infection and/or hypotension and/or an elevated lactate should we administer 30ml/kg BW of crystalloids or a rapid small volume fluid challenge and reassess?</a:t>
                      </a:r>
                    </a:p>
                  </a:txBody>
                  <a:tcPr/>
                </a:tc>
                <a:tc>
                  <a:txBody>
                    <a:bodyPr/>
                    <a:lstStyle/>
                    <a:p>
                      <a:r>
                        <a:rPr lang="en-US" dirty="0"/>
                        <a:t>For patients with sepsis induced hypoperfusion or septic shock we </a:t>
                      </a:r>
                      <a:r>
                        <a:rPr lang="en-US" b="1" dirty="0"/>
                        <a:t>suggest</a:t>
                      </a:r>
                      <a:r>
                        <a:rPr lang="en-US" dirty="0"/>
                        <a:t> that at least 30 mL/kg of IV crystalloid fluid should be given within the first 3 </a:t>
                      </a:r>
                      <a:r>
                        <a:rPr lang="en-US" dirty="0" err="1"/>
                        <a:t>hrs</a:t>
                      </a:r>
                      <a:r>
                        <a:rPr lang="en-US" dirty="0"/>
                        <a:t> of resuscitation. </a:t>
                      </a:r>
                    </a:p>
                  </a:txBody>
                  <a:tcPr/>
                </a:tc>
                <a:tc>
                  <a:txBody>
                    <a:bodyPr/>
                    <a:lstStyle/>
                    <a:p>
                      <a:r>
                        <a:rPr lang="en-US" dirty="0"/>
                        <a:t>Weak recommendation </a:t>
                      </a:r>
                    </a:p>
                    <a:p>
                      <a:r>
                        <a:rPr lang="en-US" dirty="0"/>
                        <a:t>Low quality of evidence </a:t>
                      </a:r>
                    </a:p>
                  </a:txBody>
                  <a:tcPr/>
                </a:tc>
                <a:extLst>
                  <a:ext uri="{0D108BD9-81ED-4DB2-BD59-A6C34878D82A}">
                    <a16:rowId xmlns:a16="http://schemas.microsoft.com/office/drawing/2014/main" val="288517914"/>
                  </a:ext>
                </a:extLst>
              </a:tr>
              <a:tr h="370840">
                <a:tc>
                  <a:txBody>
                    <a:bodyPr/>
                    <a:lstStyle/>
                    <a:p>
                      <a:r>
                        <a:rPr lang="en-US" dirty="0"/>
                        <a:t>Lactate</a:t>
                      </a:r>
                    </a:p>
                  </a:txBody>
                  <a:tcPr/>
                </a:tc>
                <a:tc gridSpan="2">
                  <a:txBody>
                    <a:bodyPr/>
                    <a:lstStyle/>
                    <a:p>
                      <a:r>
                        <a:rPr lang="en-US" dirty="0"/>
                        <a:t>We </a:t>
                      </a:r>
                      <a:r>
                        <a:rPr lang="en-US" b="1" dirty="0"/>
                        <a:t>suggest</a:t>
                      </a:r>
                      <a:r>
                        <a:rPr lang="en-US" dirty="0"/>
                        <a:t> guiding resuscitation to decrease the serum lactate in patients with elevated lactate level, over not using serum lactate </a:t>
                      </a:r>
                    </a:p>
                  </a:txBody>
                  <a:tcPr/>
                </a:tc>
                <a:tc hMerge="1">
                  <a:txBody>
                    <a:bodyPr/>
                    <a:lstStyle/>
                    <a:p>
                      <a:endParaRPr lang="en-US" dirty="0"/>
                    </a:p>
                  </a:txBody>
                  <a:tcPr/>
                </a:tc>
                <a:extLst>
                  <a:ext uri="{0D108BD9-81ED-4DB2-BD59-A6C34878D82A}">
                    <a16:rowId xmlns:a16="http://schemas.microsoft.com/office/drawing/2014/main" val="1491541875"/>
                  </a:ext>
                </a:extLst>
              </a:tr>
              <a:tr h="370840">
                <a:tc>
                  <a:txBody>
                    <a:bodyPr/>
                    <a:lstStyle/>
                    <a:p>
                      <a:r>
                        <a:rPr lang="en-US" dirty="0"/>
                        <a:t>Capillary refill time</a:t>
                      </a:r>
                    </a:p>
                  </a:txBody>
                  <a:tcPr/>
                </a:tc>
                <a:tc gridSpan="2">
                  <a:txBody>
                    <a:bodyPr/>
                    <a:lstStyle/>
                    <a:p>
                      <a:r>
                        <a:rPr lang="en-US" dirty="0"/>
                        <a:t>We </a:t>
                      </a:r>
                      <a:r>
                        <a:rPr lang="en-US" b="1" dirty="0"/>
                        <a:t>suggest</a:t>
                      </a:r>
                      <a:r>
                        <a:rPr lang="en-US" dirty="0"/>
                        <a:t> using capillary refill time to guide resuscitation as an adjunct to other measures of perfusion</a:t>
                      </a:r>
                    </a:p>
                  </a:txBody>
                  <a:tcPr/>
                </a:tc>
                <a:tc hMerge="1">
                  <a:txBody>
                    <a:bodyPr/>
                    <a:lstStyle/>
                    <a:p>
                      <a:endParaRPr lang="en-US"/>
                    </a:p>
                  </a:txBody>
                  <a:tcPr/>
                </a:tc>
                <a:extLst>
                  <a:ext uri="{0D108BD9-81ED-4DB2-BD59-A6C34878D82A}">
                    <a16:rowId xmlns:a16="http://schemas.microsoft.com/office/drawing/2014/main" val="1785181520"/>
                  </a:ext>
                </a:extLst>
              </a:tr>
              <a:tr h="370840">
                <a:tc>
                  <a:txBody>
                    <a:bodyPr/>
                    <a:lstStyle/>
                    <a:p>
                      <a:r>
                        <a:rPr lang="en-US" b="1" dirty="0"/>
                        <a:t>For Clinicians </a:t>
                      </a:r>
                    </a:p>
                  </a:txBody>
                  <a:tcPr/>
                </a:tc>
                <a:tc gridSpan="2">
                  <a:txBody>
                    <a:bodyPr/>
                    <a:lstStyle/>
                    <a:p>
                      <a:r>
                        <a:rPr lang="en-US" dirty="0"/>
                        <a:t>Requires shared decision making and consideration for patients’ or family’s values and preferences</a:t>
                      </a:r>
                    </a:p>
                  </a:txBody>
                  <a:tcPr/>
                </a:tc>
                <a:tc hMerge="1">
                  <a:txBody>
                    <a:bodyPr/>
                    <a:lstStyle/>
                    <a:p>
                      <a:endParaRPr lang="en-US" dirty="0"/>
                    </a:p>
                  </a:txBody>
                  <a:tcPr/>
                </a:tc>
                <a:extLst>
                  <a:ext uri="{0D108BD9-81ED-4DB2-BD59-A6C34878D82A}">
                    <a16:rowId xmlns:a16="http://schemas.microsoft.com/office/drawing/2014/main" val="2083917030"/>
                  </a:ext>
                </a:extLst>
              </a:tr>
            </a:tbl>
          </a:graphicData>
        </a:graphic>
      </p:graphicFrame>
    </p:spTree>
    <p:extLst>
      <p:ext uri="{BB962C8B-B14F-4D97-AF65-F5344CB8AC3E}">
        <p14:creationId xmlns:p14="http://schemas.microsoft.com/office/powerpoint/2010/main" val="104856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BFA4AB-1E8F-0C64-C2D3-94848BC7B6E2}"/>
              </a:ext>
            </a:extLst>
          </p:cNvPr>
          <p:cNvSpPr>
            <a:spLocks noGrp="1"/>
          </p:cNvSpPr>
          <p:nvPr>
            <p:ph type="title"/>
          </p:nvPr>
        </p:nvSpPr>
        <p:spPr/>
        <p:txBody>
          <a:bodyPr/>
          <a:lstStyle/>
          <a:p>
            <a:r>
              <a:rPr lang="en-US" dirty="0"/>
              <a:t>Initial Resuscitation</a:t>
            </a:r>
          </a:p>
        </p:txBody>
      </p:sp>
      <p:pic>
        <p:nvPicPr>
          <p:cNvPr id="5" name="Content Placeholder 4">
            <a:extLst>
              <a:ext uri="{FF2B5EF4-FFF2-40B4-BE49-F238E27FC236}">
                <a16:creationId xmlns:a16="http://schemas.microsoft.com/office/drawing/2014/main" id="{225301FF-F6A4-E380-F410-A937D64333C0}"/>
              </a:ext>
            </a:extLst>
          </p:cNvPr>
          <p:cNvPicPr>
            <a:picLocks noGrp="1" noChangeAspect="1"/>
          </p:cNvPicPr>
          <p:nvPr>
            <p:ph sz="half" idx="1"/>
          </p:nvPr>
        </p:nvPicPr>
        <p:blipFill>
          <a:blip r:embed="rId3"/>
          <a:stretch>
            <a:fillRect/>
          </a:stretch>
        </p:blipFill>
        <p:spPr>
          <a:xfrm>
            <a:off x="312333" y="1353343"/>
            <a:ext cx="5527515" cy="4318659"/>
          </a:xfrm>
        </p:spPr>
      </p:pic>
      <p:sp>
        <p:nvSpPr>
          <p:cNvPr id="9" name="Content Placeholder 8">
            <a:extLst>
              <a:ext uri="{FF2B5EF4-FFF2-40B4-BE49-F238E27FC236}">
                <a16:creationId xmlns:a16="http://schemas.microsoft.com/office/drawing/2014/main" id="{2EC0DE12-6DBC-99EB-CF3F-7B7FCDCCDA78}"/>
              </a:ext>
            </a:extLst>
          </p:cNvPr>
          <p:cNvSpPr>
            <a:spLocks noGrp="1"/>
          </p:cNvSpPr>
          <p:nvPr>
            <p:ph sz="half" idx="2"/>
          </p:nvPr>
        </p:nvSpPr>
        <p:spPr/>
        <p:txBody>
          <a:bodyPr/>
          <a:lstStyle/>
          <a:p>
            <a:endParaRPr lang="en-US" dirty="0"/>
          </a:p>
          <a:p>
            <a:pPr marL="0" indent="0">
              <a:buNone/>
            </a:pPr>
            <a:endParaRPr lang="en-US" dirty="0"/>
          </a:p>
          <a:p>
            <a:pPr marL="0" indent="0">
              <a:buNone/>
            </a:pPr>
            <a:endParaRPr lang="en-US" dirty="0"/>
          </a:p>
        </p:txBody>
      </p:sp>
      <p:cxnSp>
        <p:nvCxnSpPr>
          <p:cNvPr id="13" name="Straight Arrow Connector 12">
            <a:extLst>
              <a:ext uri="{FF2B5EF4-FFF2-40B4-BE49-F238E27FC236}">
                <a16:creationId xmlns:a16="http://schemas.microsoft.com/office/drawing/2014/main" id="{EAE45DB9-8109-C022-C2EF-0FBB63F31227}"/>
              </a:ext>
            </a:extLst>
          </p:cNvPr>
          <p:cNvCxnSpPr>
            <a:cxnSpLocks/>
          </p:cNvCxnSpPr>
          <p:nvPr/>
        </p:nvCxnSpPr>
        <p:spPr>
          <a:xfrm flipH="1">
            <a:off x="4102050" y="2269050"/>
            <a:ext cx="1481646"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46893E0-4D2B-ABEE-D10B-012DDA9F6C1B}"/>
              </a:ext>
            </a:extLst>
          </p:cNvPr>
          <p:cNvCxnSpPr/>
          <p:nvPr/>
        </p:nvCxnSpPr>
        <p:spPr>
          <a:xfrm flipH="1">
            <a:off x="2948151" y="3594462"/>
            <a:ext cx="2635545" cy="0"/>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9">
            <a:extLst>
              <a:ext uri="{FF2B5EF4-FFF2-40B4-BE49-F238E27FC236}">
                <a16:creationId xmlns:a16="http://schemas.microsoft.com/office/drawing/2014/main" id="{39107CCD-5C20-D98E-21E9-723127E3E8B0}"/>
              </a:ext>
            </a:extLst>
          </p:cNvPr>
          <p:cNvPicPr>
            <a:picLocks noChangeAspect="1"/>
          </p:cNvPicPr>
          <p:nvPr/>
        </p:nvPicPr>
        <p:blipFill>
          <a:blip r:embed="rId4"/>
          <a:stretch>
            <a:fillRect/>
          </a:stretch>
        </p:blipFill>
        <p:spPr>
          <a:xfrm>
            <a:off x="5946614" y="538162"/>
            <a:ext cx="5799413" cy="2861986"/>
          </a:xfrm>
          <a:prstGeom prst="rect">
            <a:avLst/>
          </a:prstGeom>
        </p:spPr>
      </p:pic>
      <p:pic>
        <p:nvPicPr>
          <p:cNvPr id="10" name="Content Placeholder 7">
            <a:extLst>
              <a:ext uri="{FF2B5EF4-FFF2-40B4-BE49-F238E27FC236}">
                <a16:creationId xmlns:a16="http://schemas.microsoft.com/office/drawing/2014/main" id="{71E845EF-9BF8-569C-E69B-EC61FD5BD068}"/>
              </a:ext>
            </a:extLst>
          </p:cNvPr>
          <p:cNvPicPr>
            <a:picLocks noChangeAspect="1"/>
          </p:cNvPicPr>
          <p:nvPr/>
        </p:nvPicPr>
        <p:blipFill>
          <a:blip r:embed="rId5"/>
          <a:stretch>
            <a:fillRect/>
          </a:stretch>
        </p:blipFill>
        <p:spPr>
          <a:xfrm>
            <a:off x="6172200" y="3722914"/>
            <a:ext cx="5181600" cy="2220685"/>
          </a:xfrm>
          <a:prstGeom prst="rect">
            <a:avLst/>
          </a:prstGeom>
        </p:spPr>
      </p:pic>
      <p:sp>
        <p:nvSpPr>
          <p:cNvPr id="4" name="Rectangle 3"/>
          <p:cNvSpPr/>
          <p:nvPr/>
        </p:nvSpPr>
        <p:spPr>
          <a:xfrm>
            <a:off x="7278916" y="5915696"/>
            <a:ext cx="3134808" cy="261610"/>
          </a:xfrm>
          <a:prstGeom prst="rect">
            <a:avLst/>
          </a:prstGeom>
        </p:spPr>
        <p:txBody>
          <a:bodyPr wrap="square">
            <a:spAutoFit/>
          </a:bodyPr>
          <a:lstStyle/>
          <a:p>
            <a:r>
              <a:rPr lang="pt-BR" sz="1050" dirty="0"/>
              <a:t>K.M. Rowan et al. N Engl J Med 2017; 376:2223-2234</a:t>
            </a:r>
            <a:endParaRPr lang="en-US" sz="1050" dirty="0"/>
          </a:p>
        </p:txBody>
      </p:sp>
      <p:sp>
        <p:nvSpPr>
          <p:cNvPr id="6" name="Rectangle 5"/>
          <p:cNvSpPr/>
          <p:nvPr/>
        </p:nvSpPr>
        <p:spPr>
          <a:xfrm>
            <a:off x="5832629" y="2663301"/>
            <a:ext cx="5978371" cy="9232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49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Initial Resuscitation </a:t>
            </a:r>
          </a:p>
        </p:txBody>
      </p:sp>
      <p:pic>
        <p:nvPicPr>
          <p:cNvPr id="5" name="Content Placeholder 4">
            <a:extLst>
              <a:ext uri="{FF2B5EF4-FFF2-40B4-BE49-F238E27FC236}">
                <a16:creationId xmlns:a16="http://schemas.microsoft.com/office/drawing/2014/main" id="{D772905F-CC3E-7A2D-FA14-49C16B4FFA23}"/>
              </a:ext>
            </a:extLst>
          </p:cNvPr>
          <p:cNvPicPr>
            <a:picLocks noGrp="1" noChangeAspect="1"/>
          </p:cNvPicPr>
          <p:nvPr>
            <p:ph sz="half" idx="1"/>
          </p:nvPr>
        </p:nvPicPr>
        <p:blipFill>
          <a:blip r:embed="rId2"/>
          <a:stretch>
            <a:fillRect/>
          </a:stretch>
        </p:blipFill>
        <p:spPr>
          <a:xfrm>
            <a:off x="419100" y="2068256"/>
            <a:ext cx="5358414" cy="2919926"/>
          </a:xfrm>
        </p:spPr>
      </p:pic>
      <p:sp>
        <p:nvSpPr>
          <p:cNvPr id="2" name="Rectangle 1"/>
          <p:cNvSpPr/>
          <p:nvPr/>
        </p:nvSpPr>
        <p:spPr>
          <a:xfrm>
            <a:off x="5587014" y="920252"/>
            <a:ext cx="6096000" cy="923330"/>
          </a:xfrm>
          <a:prstGeom prst="rect">
            <a:avLst/>
          </a:prstGeom>
          <a:ln>
            <a:solidFill>
              <a:srgbClr val="C00000"/>
            </a:solidFill>
          </a:ln>
        </p:spPr>
        <p:txBody>
          <a:bodyPr>
            <a:spAutoFit/>
          </a:bodyPr>
          <a:lstStyle/>
          <a:p>
            <a:r>
              <a:rPr lang="en-US" dirty="0">
                <a:latin typeface="GuardianTextEgypGR-Regular"/>
              </a:rPr>
              <a:t>A peripheral perfusion–targeted resuscitation strategy did not result in a significantly lower 28-day mortality when compared with a lactate level–targeted strategy.</a:t>
            </a:r>
            <a:endParaRPr lang="en-US" dirty="0"/>
          </a:p>
        </p:txBody>
      </p:sp>
      <p:pic>
        <p:nvPicPr>
          <p:cNvPr id="7" name="Content Placeholder 6"/>
          <p:cNvPicPr>
            <a:picLocks noGrp="1" noChangeAspect="1"/>
          </p:cNvPicPr>
          <p:nvPr>
            <p:ph sz="half" idx="2"/>
          </p:nvPr>
        </p:nvPicPr>
        <p:blipFill>
          <a:blip r:embed="rId3"/>
          <a:stretch>
            <a:fillRect/>
          </a:stretch>
        </p:blipFill>
        <p:spPr>
          <a:xfrm>
            <a:off x="5777514" y="1988473"/>
            <a:ext cx="5715000" cy="3612151"/>
          </a:xfrm>
          <a:prstGeom prst="rect">
            <a:avLst/>
          </a:prstGeom>
        </p:spPr>
      </p:pic>
    </p:spTree>
    <p:extLst>
      <p:ext uri="{BB962C8B-B14F-4D97-AF65-F5344CB8AC3E}">
        <p14:creationId xmlns:p14="http://schemas.microsoft.com/office/powerpoint/2010/main" val="160994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C746-2DF0-9836-F37B-C0367FD15257}"/>
              </a:ext>
            </a:extLst>
          </p:cNvPr>
          <p:cNvSpPr>
            <a:spLocks noGrp="1"/>
          </p:cNvSpPr>
          <p:nvPr>
            <p:ph type="title"/>
          </p:nvPr>
        </p:nvSpPr>
        <p:spPr>
          <a:ln>
            <a:solidFill>
              <a:srgbClr val="C00000"/>
            </a:solidFill>
          </a:ln>
        </p:spPr>
        <p:txBody>
          <a:bodyPr>
            <a:normAutofit/>
          </a:bodyPr>
          <a:lstStyle/>
          <a:p>
            <a:r>
              <a:rPr lang="en-US" dirty="0"/>
              <a:t>Cardiac Output = Stroke Volume x Heart Rate</a:t>
            </a:r>
          </a:p>
        </p:txBody>
      </p:sp>
      <p:graphicFrame>
        <p:nvGraphicFramePr>
          <p:cNvPr id="4" name="Content Placeholder 3">
            <a:extLst>
              <a:ext uri="{FF2B5EF4-FFF2-40B4-BE49-F238E27FC236}">
                <a16:creationId xmlns:a16="http://schemas.microsoft.com/office/drawing/2014/main" id="{45E73EA0-FACD-6C83-B555-00BBD9AE744F}"/>
              </a:ext>
            </a:extLst>
          </p:cNvPr>
          <p:cNvGraphicFramePr>
            <a:graphicFrameLocks noGrp="1"/>
          </p:cNvGraphicFramePr>
          <p:nvPr>
            <p:ph idx="1"/>
            <p:extLst>
              <p:ext uri="{D42A27DB-BD31-4B8C-83A1-F6EECF244321}">
                <p14:modId xmlns:p14="http://schemas.microsoft.com/office/powerpoint/2010/main" val="12361147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6354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Hemodynamic Management</a:t>
            </a:r>
          </a:p>
        </p:txBody>
      </p:sp>
      <p:pic>
        <p:nvPicPr>
          <p:cNvPr id="6" name="Content Placeholder 5"/>
          <p:cNvPicPr>
            <a:picLocks noGrp="1" noChangeAspect="1"/>
          </p:cNvPicPr>
          <p:nvPr>
            <p:ph sz="half" idx="1"/>
          </p:nvPr>
        </p:nvPicPr>
        <p:blipFill>
          <a:blip r:embed="rId2"/>
          <a:stretch>
            <a:fillRect/>
          </a:stretch>
        </p:blipFill>
        <p:spPr>
          <a:xfrm>
            <a:off x="318856" y="3468476"/>
            <a:ext cx="5203110" cy="1582918"/>
          </a:xfrm>
          <a:prstGeom prst="rect">
            <a:avLst/>
          </a:prstGeom>
        </p:spPr>
      </p:pic>
      <p:pic>
        <p:nvPicPr>
          <p:cNvPr id="3" name="Content Placeholder 2"/>
          <p:cNvPicPr>
            <a:picLocks noGrp="1" noChangeAspect="1"/>
          </p:cNvPicPr>
          <p:nvPr>
            <p:ph sz="half" idx="2"/>
          </p:nvPr>
        </p:nvPicPr>
        <p:blipFill>
          <a:blip r:embed="rId3"/>
          <a:stretch>
            <a:fillRect/>
          </a:stretch>
        </p:blipFill>
        <p:spPr>
          <a:xfrm>
            <a:off x="5433134" y="3356686"/>
            <a:ext cx="6377866" cy="2818720"/>
          </a:xfrm>
          <a:prstGeom prst="rect">
            <a:avLst/>
          </a:prstGeom>
        </p:spPr>
      </p:pic>
      <p:sp>
        <p:nvSpPr>
          <p:cNvPr id="5" name="Slide Number Placeholder 4"/>
          <p:cNvSpPr>
            <a:spLocks noGrp="1"/>
          </p:cNvSpPr>
          <p:nvPr>
            <p:ph type="sldNum" sz="quarter" idx="12"/>
          </p:nvPr>
        </p:nvSpPr>
        <p:spPr/>
        <p:txBody>
          <a:bodyPr/>
          <a:lstStyle/>
          <a:p>
            <a:fld id="{C537B411-5128-634D-B217-C21D22B0CDA7}" type="slidenum">
              <a:rPr lang="en-US" smtClean="0"/>
              <a:t>16</a:t>
            </a:fld>
            <a:endParaRPr lang="en-US"/>
          </a:p>
        </p:txBody>
      </p:sp>
      <p:pic>
        <p:nvPicPr>
          <p:cNvPr id="7" name="Content Placeholder 5"/>
          <p:cNvPicPr>
            <a:picLocks noChangeAspect="1"/>
          </p:cNvPicPr>
          <p:nvPr/>
        </p:nvPicPr>
        <p:blipFill>
          <a:blip r:embed="rId4"/>
          <a:stretch>
            <a:fillRect/>
          </a:stretch>
        </p:blipFill>
        <p:spPr>
          <a:xfrm>
            <a:off x="318856" y="1338007"/>
            <a:ext cx="11430000" cy="2018679"/>
          </a:xfrm>
          <a:prstGeom prst="rect">
            <a:avLst/>
          </a:prstGeom>
        </p:spPr>
      </p:pic>
    </p:spTree>
    <p:extLst>
      <p:ext uri="{BB962C8B-B14F-4D97-AF65-F5344CB8AC3E}">
        <p14:creationId xmlns:p14="http://schemas.microsoft.com/office/powerpoint/2010/main" val="2988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Hemodynamic Management</a:t>
            </a:r>
          </a:p>
        </p:txBody>
      </p:sp>
      <p:sp>
        <p:nvSpPr>
          <p:cNvPr id="14" name="Picture Placeholder 13"/>
          <p:cNvSpPr>
            <a:spLocks noGrp="1"/>
          </p:cNvSpPr>
          <p:nvPr>
            <p:ph type="pic" idx="1"/>
          </p:nvPr>
        </p:nvSpPr>
        <p:spPr/>
      </p:sp>
      <p:sp>
        <p:nvSpPr>
          <p:cNvPr id="4" name="Slide Number Placeholder 3"/>
          <p:cNvSpPr>
            <a:spLocks noGrp="1"/>
          </p:cNvSpPr>
          <p:nvPr>
            <p:ph type="sldNum" sz="quarter" idx="12"/>
          </p:nvPr>
        </p:nvSpPr>
        <p:spPr/>
        <p:txBody>
          <a:bodyPr/>
          <a:lstStyle/>
          <a:p>
            <a:fld id="{C537B411-5128-634D-B217-C21D22B0CDA7}" type="slidenum">
              <a:rPr lang="en-US" smtClean="0"/>
              <a:pPr/>
              <a:t>17</a:t>
            </a:fld>
            <a:endParaRPr lang="en-US"/>
          </a:p>
        </p:txBody>
      </p:sp>
      <p:sp>
        <p:nvSpPr>
          <p:cNvPr id="5" name="Text Placeholder 4"/>
          <p:cNvSpPr>
            <a:spLocks noGrp="1"/>
          </p:cNvSpPr>
          <p:nvPr>
            <p:ph type="body" sz="quarter" idx="13"/>
          </p:nvPr>
        </p:nvSpPr>
        <p:spPr/>
        <p:txBody>
          <a:bodyPr/>
          <a:lstStyle/>
          <a:p>
            <a:r>
              <a:rPr lang="en-US" b="0" dirty="0"/>
              <a:t>Individual patient characteristics (acid base balance)</a:t>
            </a:r>
          </a:p>
          <a:p>
            <a:r>
              <a:rPr lang="en-US" b="0" dirty="0"/>
              <a:t>Cost and availability of the fluids </a:t>
            </a:r>
          </a:p>
          <a:p>
            <a:r>
              <a:rPr lang="en-US" b="0" dirty="0"/>
              <a:t>Drug compatibility</a:t>
            </a:r>
            <a:endParaRPr lang="en-US" dirty="0"/>
          </a:p>
        </p:txBody>
      </p:sp>
      <p:pic>
        <p:nvPicPr>
          <p:cNvPr id="8" name="Content Placeholder 7"/>
          <p:cNvPicPr>
            <a:picLocks noChangeAspect="1"/>
          </p:cNvPicPr>
          <p:nvPr/>
        </p:nvPicPr>
        <p:blipFill>
          <a:blip r:embed="rId2"/>
          <a:stretch>
            <a:fillRect/>
          </a:stretch>
        </p:blipFill>
        <p:spPr>
          <a:xfrm>
            <a:off x="419100" y="4142519"/>
            <a:ext cx="4297505" cy="1407314"/>
          </a:xfrm>
          <a:prstGeom prst="rect">
            <a:avLst/>
          </a:prstGeom>
        </p:spPr>
      </p:pic>
      <p:pic>
        <p:nvPicPr>
          <p:cNvPr id="11" name="Picture 10"/>
          <p:cNvPicPr>
            <a:picLocks noChangeAspect="1"/>
          </p:cNvPicPr>
          <p:nvPr/>
        </p:nvPicPr>
        <p:blipFill>
          <a:blip r:embed="rId3"/>
          <a:stretch>
            <a:fillRect/>
          </a:stretch>
        </p:blipFill>
        <p:spPr>
          <a:xfrm>
            <a:off x="5186798" y="510710"/>
            <a:ext cx="6740027" cy="3795015"/>
          </a:xfrm>
          <a:prstGeom prst="rect">
            <a:avLst/>
          </a:prstGeom>
        </p:spPr>
      </p:pic>
      <p:pic>
        <p:nvPicPr>
          <p:cNvPr id="13" name="Content Placeholder 3"/>
          <p:cNvPicPr>
            <a:picLocks noChangeAspect="1"/>
          </p:cNvPicPr>
          <p:nvPr/>
        </p:nvPicPr>
        <p:blipFill>
          <a:blip r:embed="rId4"/>
          <a:stretch>
            <a:fillRect/>
          </a:stretch>
        </p:blipFill>
        <p:spPr>
          <a:xfrm>
            <a:off x="5910864" y="4403323"/>
            <a:ext cx="5519738" cy="2280257"/>
          </a:xfrm>
          <a:prstGeom prst="rect">
            <a:avLst/>
          </a:prstGeom>
        </p:spPr>
      </p:pic>
    </p:spTree>
    <p:extLst>
      <p:ext uri="{BB962C8B-B14F-4D97-AF65-F5344CB8AC3E}">
        <p14:creationId xmlns:p14="http://schemas.microsoft.com/office/powerpoint/2010/main" val="128945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140" y="323193"/>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FA0FBAB-CF76-4858-ADBC-DFF502286BDC}"/>
              </a:ext>
            </a:extLst>
          </p:cNvPr>
          <p:cNvSpPr>
            <a:spLocks noGrp="1"/>
          </p:cNvSpPr>
          <p:nvPr>
            <p:ph type="title"/>
          </p:nvPr>
        </p:nvSpPr>
        <p:spPr>
          <a:xfrm>
            <a:off x="476140" y="4157933"/>
            <a:ext cx="11430000" cy="1371506"/>
          </a:xfrm>
        </p:spPr>
        <p:txBody>
          <a:bodyPr/>
          <a:lstStyle/>
          <a:p>
            <a:endParaRPr lang="en-US"/>
          </a:p>
        </p:txBody>
      </p:sp>
    </p:spTree>
    <p:extLst>
      <p:ext uri="{BB962C8B-B14F-4D97-AF65-F5344CB8AC3E}">
        <p14:creationId xmlns:p14="http://schemas.microsoft.com/office/powerpoint/2010/main" val="399700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743" y="3283079"/>
            <a:ext cx="10883788" cy="1090123"/>
          </a:xfrm>
        </p:spPr>
        <p:txBody>
          <a:bodyPr>
            <a:normAutofit fontScale="90000"/>
          </a:bodyPr>
          <a:lstStyle/>
          <a:p>
            <a:r>
              <a:rPr lang="en-US" dirty="0"/>
              <a:t>Antibiotics in Early Sepsis: </a:t>
            </a:r>
            <a:r>
              <a:rPr lang="en-US" i="1" dirty="0"/>
              <a:t>Understanding the Data Behind What We Do</a:t>
            </a:r>
          </a:p>
        </p:txBody>
      </p:sp>
      <p:sp>
        <p:nvSpPr>
          <p:cNvPr id="3" name="Subtitle 2"/>
          <p:cNvSpPr>
            <a:spLocks noGrp="1"/>
          </p:cNvSpPr>
          <p:nvPr>
            <p:ph type="subTitle" idx="1"/>
          </p:nvPr>
        </p:nvSpPr>
        <p:spPr>
          <a:xfrm>
            <a:off x="2093148" y="4755250"/>
            <a:ext cx="7895492" cy="1095696"/>
          </a:xfrm>
        </p:spPr>
        <p:txBody>
          <a:bodyPr>
            <a:noAutofit/>
          </a:bodyPr>
          <a:lstStyle/>
          <a:p>
            <a:r>
              <a:rPr lang="en-US" dirty="0"/>
              <a:t>Michael S. Calderwood, MD MPH</a:t>
            </a:r>
          </a:p>
          <a:p>
            <a:pPr>
              <a:lnSpc>
                <a:spcPct val="124000"/>
              </a:lnSpc>
              <a:spcBef>
                <a:spcPts val="0"/>
              </a:spcBef>
            </a:pPr>
            <a:r>
              <a:rPr lang="en-US" sz="1800" i="1" dirty="0"/>
              <a:t>Chief Quality Officer, Dartmouth-Hitchcock Medical Center</a:t>
            </a:r>
          </a:p>
          <a:p>
            <a:pPr>
              <a:lnSpc>
                <a:spcPct val="124000"/>
              </a:lnSpc>
              <a:spcBef>
                <a:spcPts val="0"/>
              </a:spcBef>
            </a:pPr>
            <a:r>
              <a:rPr lang="en-US" sz="1800" i="1" dirty="0"/>
              <a:t>Associate Professor of Medicine, Geisel School of Medicine at Dartmouth</a:t>
            </a:r>
          </a:p>
          <a:p>
            <a:pPr>
              <a:lnSpc>
                <a:spcPct val="124000"/>
              </a:lnSpc>
              <a:spcBef>
                <a:spcPts val="0"/>
              </a:spcBef>
            </a:pPr>
            <a:r>
              <a:rPr lang="en-US" sz="1800" i="1" dirty="0"/>
              <a:t>Staff Physician, Section of Infectious Disease and International Health</a:t>
            </a:r>
          </a:p>
        </p:txBody>
      </p:sp>
      <p:pic>
        <p:nvPicPr>
          <p:cNvPr id="5" name="Picture 3"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0381" y="276541"/>
            <a:ext cx="3638339" cy="11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54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30FC08-2E38-4CDB-AA65-C52A0DFD101D}"/>
              </a:ext>
            </a:extLst>
          </p:cNvPr>
          <p:cNvSpPr>
            <a:spLocks noGrp="1"/>
          </p:cNvSpPr>
          <p:nvPr>
            <p:ph type="ctrTitle"/>
          </p:nvPr>
        </p:nvSpPr>
        <p:spPr>
          <a:xfrm>
            <a:off x="690563" y="337185"/>
            <a:ext cx="11420475" cy="1120775"/>
          </a:xfrm>
        </p:spPr>
        <p:txBody>
          <a:bodyPr>
            <a:normAutofit/>
          </a:bodyPr>
          <a:lstStyle/>
          <a:p>
            <a:r>
              <a:rPr lang="en-US" sz="3200" dirty="0"/>
              <a:t>Sepsis Management</a:t>
            </a:r>
            <a:br>
              <a:rPr lang="en-US" sz="3200" dirty="0"/>
            </a:br>
            <a:r>
              <a:rPr lang="en-US" sz="3200" dirty="0"/>
              <a:t>Implementing SSC Guidelines and Meeting CMS Metrics</a:t>
            </a:r>
          </a:p>
        </p:txBody>
      </p:sp>
      <p:sp>
        <p:nvSpPr>
          <p:cNvPr id="5" name="TextBox 4">
            <a:extLst>
              <a:ext uri="{FF2B5EF4-FFF2-40B4-BE49-F238E27FC236}">
                <a16:creationId xmlns:a16="http://schemas.microsoft.com/office/drawing/2014/main" id="{2B6238DC-3E59-41BD-81EB-2B31FD697B08}"/>
              </a:ext>
            </a:extLst>
          </p:cNvPr>
          <p:cNvSpPr txBox="1"/>
          <p:nvPr/>
        </p:nvSpPr>
        <p:spPr>
          <a:xfrm>
            <a:off x="3302000" y="3186390"/>
            <a:ext cx="6085840" cy="1938992"/>
          </a:xfrm>
          <a:prstGeom prst="rect">
            <a:avLst/>
          </a:prstGeom>
          <a:noFill/>
        </p:spPr>
        <p:txBody>
          <a:bodyPr wrap="square">
            <a:spAutoFit/>
          </a:bodyPr>
          <a:lstStyle/>
          <a:p>
            <a:pPr marL="0" marR="0" algn="ctr">
              <a:spcBef>
                <a:spcPts val="0"/>
              </a:spcBef>
              <a:spcAft>
                <a:spcPts val="0"/>
              </a:spcAft>
            </a:pPr>
            <a:r>
              <a:rPr lang="en-US" sz="2400" dirty="0"/>
              <a:t>Moderator</a:t>
            </a:r>
          </a:p>
          <a:p>
            <a:pPr marL="0" marR="0" algn="ctr">
              <a:spcBef>
                <a:spcPts val="0"/>
              </a:spcBef>
              <a:spcAft>
                <a:spcPts val="0"/>
              </a:spcAft>
            </a:pPr>
            <a:r>
              <a:rPr lang="en-US" sz="2400" b="1" i="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Ebrahim Barkoudah, MD, MPH, FACP, SFHM</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Brigham and Women’s Hospital</a:t>
            </a:r>
          </a:p>
          <a:p>
            <a:pPr marL="0" marR="0" algn="ctr">
              <a:spcBef>
                <a:spcPts val="0"/>
              </a:spcBef>
              <a:spcAft>
                <a:spcPts val="0"/>
              </a:spcAft>
            </a:pPr>
            <a:r>
              <a:rPr lang="en-US"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Harvard Medical School</a:t>
            </a:r>
            <a:endParaRPr lang="en-US" sz="2400" dirty="0">
              <a:effectLst/>
              <a:latin typeface="Calibri" panose="020F0502020204030204" pitchFamily="34" charset="0"/>
              <a:ea typeface="Calibri" panose="020F0502020204030204" pitchFamily="34" charset="0"/>
            </a:endParaRPr>
          </a:p>
          <a:p>
            <a:pPr algn="ctr"/>
            <a:r>
              <a:rPr lang="en-US" sz="2400" dirty="0"/>
              <a:t> </a:t>
            </a:r>
          </a:p>
        </p:txBody>
      </p:sp>
      <p:sp>
        <p:nvSpPr>
          <p:cNvPr id="6" name="TextBox 5">
            <a:extLst>
              <a:ext uri="{FF2B5EF4-FFF2-40B4-BE49-F238E27FC236}">
                <a16:creationId xmlns:a16="http://schemas.microsoft.com/office/drawing/2014/main" id="{142093E3-6044-4245-966F-D4F56C1F0EFD}"/>
              </a:ext>
            </a:extLst>
          </p:cNvPr>
          <p:cNvSpPr txBox="1"/>
          <p:nvPr/>
        </p:nvSpPr>
        <p:spPr>
          <a:xfrm>
            <a:off x="111760" y="5390772"/>
            <a:ext cx="12080240" cy="1477328"/>
          </a:xfrm>
          <a:prstGeom prst="rect">
            <a:avLst/>
          </a:prstGeom>
          <a:noFill/>
        </p:spPr>
        <p:txBody>
          <a:bodyPr wrap="square">
            <a:spAutoFit/>
          </a:bodyPr>
          <a:lstStyle/>
          <a:p>
            <a:r>
              <a:rPr lang="en-US" dirty="0"/>
              <a:t>Dr. Barkoudah reports research support payments from National Institutes of Health/National Heart, Lung, and Blood Institute, Bristol Myers Squibb and Janssen, payments made to Brigham and Women's Hospital for performing clinical endpoints sponsored by various entities, payments from WebMD and Advisory Board fees from Medscape, Janssen, Novartis, Pfizer, and travel expenses from Alexion.</a:t>
            </a:r>
          </a:p>
          <a:p>
            <a:r>
              <a:rPr lang="en-US" dirty="0"/>
              <a:t> </a:t>
            </a:r>
          </a:p>
        </p:txBody>
      </p:sp>
    </p:spTree>
    <p:extLst>
      <p:ext uri="{BB962C8B-B14F-4D97-AF65-F5344CB8AC3E}">
        <p14:creationId xmlns:p14="http://schemas.microsoft.com/office/powerpoint/2010/main" val="413554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720228"/>
            <a:ext cx="6793029" cy="576263"/>
          </a:xfrm>
        </p:spPr>
        <p:txBody>
          <a:bodyPr>
            <a:normAutofit fontScale="90000"/>
          </a:bodyPr>
          <a:lstStyle/>
          <a:p>
            <a:r>
              <a:rPr lang="en-US" dirty="0"/>
              <a:t>The push for early antibiotics…</a:t>
            </a:r>
          </a:p>
        </p:txBody>
      </p:sp>
      <p:pic>
        <p:nvPicPr>
          <p:cNvPr id="1026" name="Picture 2" descr="https://www.nejm.org/na101/home/literatum/publisher/mms/journals/content/nejm/2017/nejm_2017.376.issue-23/nejmoa1703058/20180122/images/img_xlarge/nejmoa1703058_f3.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467"/>
          <a:stretch/>
        </p:blipFill>
        <p:spPr bwMode="auto">
          <a:xfrm>
            <a:off x="8385952" y="720228"/>
            <a:ext cx="3360709" cy="57168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791" y="2390812"/>
            <a:ext cx="5606147" cy="30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47629" y="5822551"/>
            <a:ext cx="3210470" cy="369332"/>
          </a:xfrm>
          <a:prstGeom prst="rect">
            <a:avLst/>
          </a:prstGeom>
          <a:noFill/>
        </p:spPr>
        <p:txBody>
          <a:bodyPr wrap="square" rtlCol="0">
            <a:spAutoFit/>
          </a:bodyPr>
          <a:lstStyle/>
          <a:p>
            <a:pPr algn="ctr"/>
            <a:r>
              <a:rPr lang="en-US" dirty="0"/>
              <a:t>N </a:t>
            </a:r>
            <a:r>
              <a:rPr lang="en-US" dirty="0" err="1"/>
              <a:t>Engl</a:t>
            </a:r>
            <a:r>
              <a:rPr lang="en-US" dirty="0"/>
              <a:t> J Med 2017;376:2235.</a:t>
            </a:r>
          </a:p>
        </p:txBody>
      </p:sp>
    </p:spTree>
    <p:extLst>
      <p:ext uri="{BB962C8B-B14F-4D97-AF65-F5344CB8AC3E}">
        <p14:creationId xmlns:p14="http://schemas.microsoft.com/office/powerpoint/2010/main" val="2281313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983" y="831158"/>
            <a:ext cx="11034879" cy="734210"/>
          </a:xfrm>
        </p:spPr>
        <p:txBody>
          <a:bodyPr>
            <a:normAutofit fontScale="90000"/>
          </a:bodyPr>
          <a:lstStyle/>
          <a:p>
            <a:r>
              <a:rPr lang="en-US" dirty="0"/>
              <a:t>However, data are really for patients with </a:t>
            </a:r>
            <a:r>
              <a:rPr lang="en-US" b="1" dirty="0"/>
              <a:t>septic shock and time-to-antibiotics after persistent or recurrent hypotension</a:t>
            </a:r>
          </a:p>
        </p:txBody>
      </p:sp>
      <p:pic>
        <p:nvPicPr>
          <p:cNvPr id="3074" name="Picture 3"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83" y="2669585"/>
            <a:ext cx="5291304" cy="161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287" y="2512831"/>
            <a:ext cx="57435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29400" y="4951111"/>
            <a:ext cx="3210470" cy="369332"/>
          </a:xfrm>
          <a:prstGeom prst="rect">
            <a:avLst/>
          </a:prstGeom>
          <a:noFill/>
        </p:spPr>
        <p:txBody>
          <a:bodyPr wrap="square" rtlCol="0">
            <a:spAutoFit/>
          </a:bodyPr>
          <a:lstStyle/>
          <a:p>
            <a:pPr algn="ctr"/>
            <a:r>
              <a:rPr lang="en-US" dirty="0" err="1"/>
              <a:t>Crit</a:t>
            </a:r>
            <a:r>
              <a:rPr lang="en-US" dirty="0"/>
              <a:t> Care Med 2006;34:1589.</a:t>
            </a:r>
          </a:p>
        </p:txBody>
      </p:sp>
    </p:spTree>
    <p:extLst>
      <p:ext uri="{BB962C8B-B14F-4D97-AF65-F5344CB8AC3E}">
        <p14:creationId xmlns:p14="http://schemas.microsoft.com/office/powerpoint/2010/main" val="1473064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34412"/>
            <a:ext cx="10768263" cy="576263"/>
          </a:xfrm>
        </p:spPr>
        <p:txBody>
          <a:bodyPr>
            <a:normAutofit fontScale="90000"/>
          </a:bodyPr>
          <a:lstStyle/>
          <a:p>
            <a:r>
              <a:rPr lang="en-US" dirty="0"/>
              <a:t>For early sepsis without septic shock the data are </a:t>
            </a:r>
            <a:r>
              <a:rPr lang="en-US" b="1" dirty="0"/>
              <a:t>less compelling</a:t>
            </a:r>
          </a:p>
        </p:txBody>
      </p:sp>
      <p:pic>
        <p:nvPicPr>
          <p:cNvPr id="4098" name="Picture 3"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041" y="2267579"/>
            <a:ext cx="5821271" cy="193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image0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4" b="1"/>
          <a:stretch/>
        </p:blipFill>
        <p:spPr bwMode="auto">
          <a:xfrm>
            <a:off x="6035040" y="4245429"/>
            <a:ext cx="5821272" cy="242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4617" y="4971145"/>
            <a:ext cx="5155474" cy="1477328"/>
          </a:xfrm>
          <a:prstGeom prst="rect">
            <a:avLst/>
          </a:prstGeom>
        </p:spPr>
        <p:txBody>
          <a:bodyPr wrap="square">
            <a:spAutoFit/>
          </a:bodyPr>
          <a:lstStyle/>
          <a:p>
            <a:r>
              <a:rPr lang="en-US" dirty="0">
                <a:solidFill>
                  <a:srgbClr val="000000"/>
                </a:solidFill>
                <a:latin typeface="Times New Roman" panose="02020603050405020304" pitchFamily="18" charset="0"/>
              </a:rPr>
              <a:t>“While early recognition and treatment are important goals, setting expectations for treating all patients with possible sepsis within 1 or even 3 hours of triage time, when most patients are still undifferentiated, risks driving antibiotic overuse.”</a:t>
            </a:r>
            <a:endParaRPr lang="en-US" dirty="0"/>
          </a:p>
        </p:txBody>
      </p:sp>
      <p:pic>
        <p:nvPicPr>
          <p:cNvPr id="4100" name="Picture 3" descr="image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984" y="2267579"/>
            <a:ext cx="4941108" cy="169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447119" y="4229936"/>
            <a:ext cx="3210470" cy="369332"/>
          </a:xfrm>
          <a:prstGeom prst="rect">
            <a:avLst/>
          </a:prstGeom>
          <a:noFill/>
        </p:spPr>
        <p:txBody>
          <a:bodyPr wrap="square" rtlCol="0">
            <a:spAutoFit/>
          </a:bodyPr>
          <a:lstStyle/>
          <a:p>
            <a:pPr algn="ctr"/>
            <a:r>
              <a:rPr lang="en-US" dirty="0" err="1"/>
              <a:t>Clin</a:t>
            </a:r>
            <a:r>
              <a:rPr lang="en-US" dirty="0"/>
              <a:t> Infect Dis 2021;72:541.</a:t>
            </a:r>
          </a:p>
        </p:txBody>
      </p:sp>
    </p:spTree>
    <p:extLst>
      <p:ext uri="{BB962C8B-B14F-4D97-AF65-F5344CB8AC3E}">
        <p14:creationId xmlns:p14="http://schemas.microsoft.com/office/powerpoint/2010/main" val="2728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983" y="832104"/>
            <a:ext cx="11034879" cy="734210"/>
          </a:xfrm>
        </p:spPr>
        <p:txBody>
          <a:bodyPr>
            <a:normAutofit fontScale="90000"/>
          </a:bodyPr>
          <a:lstStyle/>
          <a:p>
            <a:r>
              <a:rPr lang="en-US" dirty="0"/>
              <a:t>While delays in antibiotics can increase </a:t>
            </a:r>
            <a:r>
              <a:rPr lang="en-US" b="1" dirty="0"/>
              <a:t>risk of progression to septic shock</a:t>
            </a:r>
            <a:r>
              <a:rPr lang="en-US" dirty="0"/>
              <a:t>, this is really delays ≥5 hours</a:t>
            </a:r>
          </a:p>
        </p:txBody>
      </p:sp>
      <p:sp>
        <p:nvSpPr>
          <p:cNvPr id="10" name="TextBox 9"/>
          <p:cNvSpPr txBox="1"/>
          <p:nvPr/>
        </p:nvSpPr>
        <p:spPr>
          <a:xfrm>
            <a:off x="1648728" y="4514665"/>
            <a:ext cx="3210470" cy="369332"/>
          </a:xfrm>
          <a:prstGeom prst="rect">
            <a:avLst/>
          </a:prstGeom>
          <a:noFill/>
        </p:spPr>
        <p:txBody>
          <a:bodyPr wrap="square" rtlCol="0">
            <a:spAutoFit/>
          </a:bodyPr>
          <a:lstStyle/>
          <a:p>
            <a:pPr algn="ctr"/>
            <a:r>
              <a:rPr lang="en-US" dirty="0" err="1"/>
              <a:t>Crit</a:t>
            </a:r>
            <a:r>
              <a:rPr lang="en-US" dirty="0"/>
              <a:t> Care Med 2017;45:623.</a:t>
            </a:r>
          </a:p>
        </p:txBody>
      </p:sp>
      <p:pic>
        <p:nvPicPr>
          <p:cNvPr id="5122" name="Picture 2" descr="An external file that holds a picture, illustration, etc.&#10;Object name is nihms842035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728" y="2821577"/>
            <a:ext cx="5567134" cy="301321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9235440" y="2521132"/>
            <a:ext cx="2351314" cy="3004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83" y="2913021"/>
            <a:ext cx="5129961" cy="126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33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983" y="832104"/>
            <a:ext cx="11034879" cy="734210"/>
          </a:xfrm>
        </p:spPr>
        <p:txBody>
          <a:bodyPr>
            <a:normAutofit fontScale="90000"/>
          </a:bodyPr>
          <a:lstStyle/>
          <a:p>
            <a:r>
              <a:rPr lang="en-US" dirty="0"/>
              <a:t>Data were incorporated into </a:t>
            </a:r>
            <a:r>
              <a:rPr lang="en-US" b="1" dirty="0"/>
              <a:t>revised 2021 International Guidelines for Management of Sepsis and Septic Shock</a:t>
            </a:r>
          </a:p>
        </p:txBody>
      </p:sp>
      <p:sp>
        <p:nvSpPr>
          <p:cNvPr id="10" name="TextBox 9"/>
          <p:cNvSpPr txBox="1"/>
          <p:nvPr/>
        </p:nvSpPr>
        <p:spPr>
          <a:xfrm>
            <a:off x="912521" y="4442671"/>
            <a:ext cx="3210470" cy="369332"/>
          </a:xfrm>
          <a:prstGeom prst="rect">
            <a:avLst/>
          </a:prstGeom>
          <a:noFill/>
        </p:spPr>
        <p:txBody>
          <a:bodyPr wrap="square" rtlCol="0">
            <a:spAutoFit/>
          </a:bodyPr>
          <a:lstStyle/>
          <a:p>
            <a:pPr algn="ctr"/>
            <a:r>
              <a:rPr lang="en-US" dirty="0" err="1"/>
              <a:t>Crit</a:t>
            </a:r>
            <a:r>
              <a:rPr lang="en-US" dirty="0"/>
              <a:t> Care Med 2021;49:1974.</a:t>
            </a:r>
          </a:p>
        </p:txBody>
      </p:sp>
      <p:pic>
        <p:nvPicPr>
          <p:cNvPr id="614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303" y="2531939"/>
            <a:ext cx="7601675" cy="396545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890" y="3026860"/>
            <a:ext cx="3951733" cy="103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52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983" y="1930054"/>
            <a:ext cx="7475303" cy="734210"/>
          </a:xfrm>
        </p:spPr>
        <p:txBody>
          <a:bodyPr>
            <a:normAutofit fontScale="90000"/>
          </a:bodyPr>
          <a:lstStyle/>
          <a:p>
            <a:r>
              <a:rPr lang="en-US" dirty="0"/>
              <a:t>Part of this assessment includes </a:t>
            </a:r>
            <a:r>
              <a:rPr lang="en-US" b="1" dirty="0"/>
              <a:t>blood cultures before antibiotics</a:t>
            </a:r>
          </a:p>
        </p:txBody>
      </p:sp>
      <p:sp>
        <p:nvSpPr>
          <p:cNvPr id="2" name="Rectangle 1"/>
          <p:cNvSpPr/>
          <p:nvPr/>
        </p:nvSpPr>
        <p:spPr>
          <a:xfrm>
            <a:off x="688983" y="2706767"/>
            <a:ext cx="10662640" cy="3416320"/>
          </a:xfrm>
          <a:prstGeom prst="rect">
            <a:avLst/>
          </a:prstGeom>
        </p:spPr>
        <p:txBody>
          <a:bodyPr wrap="square">
            <a:spAutoFit/>
          </a:bodyPr>
          <a:lstStyle/>
          <a:p>
            <a:pPr marL="285750" indent="-285750">
              <a:buFont typeface="Arial" panose="020B0604020202020204" pitchFamily="34" charset="0"/>
              <a:buChar char="•"/>
            </a:pPr>
            <a:endParaRPr lang="en-US" sz="2400" dirty="0">
              <a:solidFill>
                <a:srgbClr val="0F1419"/>
              </a:solidFill>
              <a:latin typeface="-apple-system"/>
            </a:endParaRPr>
          </a:p>
          <a:p>
            <a:pPr marL="285750" indent="-285750">
              <a:buFont typeface="Arial" panose="020B0604020202020204" pitchFamily="34" charset="0"/>
              <a:buChar char="•"/>
            </a:pPr>
            <a:r>
              <a:rPr lang="en-US" sz="2400" dirty="0">
                <a:solidFill>
                  <a:srgbClr val="0F1419"/>
                </a:solidFill>
                <a:latin typeface="-apple-system"/>
              </a:rPr>
              <a:t>For patients presenting with sepsis, administering antibiotics before obtaining blood cultures, even just 70 minutes (IQR 50-110 minutes) before, </a:t>
            </a:r>
            <a:r>
              <a:rPr lang="en-US" sz="2400" u="sng" dirty="0">
                <a:solidFill>
                  <a:srgbClr val="0F1419"/>
                </a:solidFill>
                <a:latin typeface="-apple-system"/>
              </a:rPr>
              <a:t>reduces sensitivity by 53% (half as likely to identify bacteremia, if present)</a:t>
            </a:r>
            <a:endParaRPr lang="en-US" sz="2400" dirty="0">
              <a:solidFill>
                <a:schemeClr val="tx2"/>
              </a:solidFill>
              <a:latin typeface="-apple-system"/>
            </a:endParaRPr>
          </a:p>
          <a:p>
            <a:pPr marL="285750" indent="-285750">
              <a:buFont typeface="Arial" panose="020B0604020202020204" pitchFamily="34" charset="0"/>
              <a:buChar char="•"/>
            </a:pPr>
            <a:endParaRPr lang="en-US" sz="2400" dirty="0">
              <a:solidFill>
                <a:schemeClr val="tx2"/>
              </a:solidFill>
              <a:latin typeface="-apple-system"/>
            </a:endParaRPr>
          </a:p>
          <a:p>
            <a:pPr marL="285750" indent="-285750">
              <a:buFont typeface="Arial" panose="020B0604020202020204" pitchFamily="34" charset="0"/>
              <a:buChar char="•"/>
            </a:pPr>
            <a:r>
              <a:rPr lang="en-US" sz="2400" dirty="0">
                <a:solidFill>
                  <a:schemeClr val="tx2"/>
                </a:solidFill>
                <a:latin typeface="-apple-system"/>
              </a:rPr>
              <a:t>Sepsis patients who had cultures obtained after first administered dose of antibiotic trended toward </a:t>
            </a:r>
            <a:r>
              <a:rPr lang="en-US" sz="2400" u="sng" dirty="0">
                <a:solidFill>
                  <a:schemeClr val="tx2"/>
                </a:solidFill>
                <a:latin typeface="-apple-system"/>
              </a:rPr>
              <a:t>longer ICU and hospital LOS, higher risk of </a:t>
            </a:r>
            <a:r>
              <a:rPr lang="en-US" sz="2400" i="1" u="sng" dirty="0">
                <a:solidFill>
                  <a:schemeClr val="tx2"/>
                </a:solidFill>
                <a:latin typeface="-apple-system"/>
              </a:rPr>
              <a:t>C. difficile</a:t>
            </a:r>
            <a:r>
              <a:rPr lang="en-US" sz="2400" u="sng" dirty="0">
                <a:solidFill>
                  <a:schemeClr val="tx2"/>
                </a:solidFill>
                <a:latin typeface="-apple-system"/>
              </a:rPr>
              <a:t> infection, and higher mortality</a:t>
            </a:r>
          </a:p>
        </p:txBody>
      </p:sp>
      <p:pic>
        <p:nvPicPr>
          <p:cNvPr id="9218" name="Picture 3"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6846" y="311102"/>
            <a:ext cx="4162289" cy="114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0857" y="870702"/>
            <a:ext cx="3350453" cy="158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968343" y="6000457"/>
            <a:ext cx="3383280" cy="646331"/>
          </a:xfrm>
          <a:prstGeom prst="rect">
            <a:avLst/>
          </a:prstGeom>
          <a:noFill/>
        </p:spPr>
        <p:txBody>
          <a:bodyPr wrap="square" rtlCol="0">
            <a:spAutoFit/>
          </a:bodyPr>
          <a:lstStyle/>
          <a:p>
            <a:pPr algn="l"/>
            <a:r>
              <a:rPr lang="en-US" dirty="0"/>
              <a:t>Ann Intern Med 2019;171:547.</a:t>
            </a:r>
          </a:p>
          <a:p>
            <a:pPr algn="l"/>
            <a:r>
              <a:rPr lang="en-US" dirty="0"/>
              <a:t>Am J </a:t>
            </a:r>
            <a:r>
              <a:rPr lang="en-US" dirty="0" err="1"/>
              <a:t>Emerg</a:t>
            </a:r>
            <a:r>
              <a:rPr lang="en-US" dirty="0"/>
              <a:t> Med 2019;37:947.</a:t>
            </a:r>
          </a:p>
        </p:txBody>
      </p:sp>
    </p:spTree>
    <p:extLst>
      <p:ext uri="{BB962C8B-B14F-4D97-AF65-F5344CB8AC3E}">
        <p14:creationId xmlns:p14="http://schemas.microsoft.com/office/powerpoint/2010/main" val="294771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08" y="2653208"/>
            <a:ext cx="4371296" cy="231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88983" y="1172402"/>
            <a:ext cx="11034879" cy="734210"/>
          </a:xfrm>
        </p:spPr>
        <p:txBody>
          <a:bodyPr>
            <a:normAutofit fontScale="90000"/>
          </a:bodyPr>
          <a:lstStyle/>
          <a:p>
            <a:r>
              <a:rPr lang="en-US" dirty="0"/>
              <a:t>Consider a </a:t>
            </a:r>
            <a:r>
              <a:rPr lang="en-US" b="1" dirty="0"/>
              <a:t>best practice alert</a:t>
            </a:r>
            <a:r>
              <a:rPr lang="en-US" dirty="0"/>
              <a:t> to improve drawing blood cultures before antibiotic administration</a:t>
            </a:r>
            <a:endParaRPr lang="en-US" b="1" dirty="0"/>
          </a:p>
        </p:txBody>
      </p:sp>
      <p:sp>
        <p:nvSpPr>
          <p:cNvPr id="10" name="TextBox 9"/>
          <p:cNvSpPr txBox="1"/>
          <p:nvPr/>
        </p:nvSpPr>
        <p:spPr>
          <a:xfrm>
            <a:off x="687267" y="5387723"/>
            <a:ext cx="3660978" cy="646331"/>
          </a:xfrm>
          <a:prstGeom prst="rect">
            <a:avLst/>
          </a:prstGeom>
          <a:noFill/>
        </p:spPr>
        <p:txBody>
          <a:bodyPr wrap="square" rtlCol="0">
            <a:spAutoFit/>
          </a:bodyPr>
          <a:lstStyle/>
          <a:p>
            <a:pPr algn="ctr"/>
            <a:r>
              <a:rPr lang="en-US" dirty="0"/>
              <a:t>J Am Med Inform </a:t>
            </a:r>
            <a:r>
              <a:rPr lang="en-US" dirty="0" err="1"/>
              <a:t>Assoc</a:t>
            </a:r>
            <a:r>
              <a:rPr lang="en-US" dirty="0"/>
              <a:t> 2022 </a:t>
            </a:r>
          </a:p>
          <a:p>
            <a:pPr algn="ctr"/>
            <a:r>
              <a:rPr lang="en-US" dirty="0"/>
              <a:t>(Dutta et al. On-Line Ahead of Print) </a:t>
            </a:r>
          </a:p>
        </p:txBody>
      </p:sp>
      <p:pic>
        <p:nvPicPr>
          <p:cNvPr id="10242"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891" y="3026860"/>
            <a:ext cx="6675574" cy="225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07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983" y="1005840"/>
            <a:ext cx="11034879" cy="734210"/>
          </a:xfrm>
        </p:spPr>
        <p:txBody>
          <a:bodyPr>
            <a:normAutofit fontScale="90000"/>
          </a:bodyPr>
          <a:lstStyle/>
          <a:p>
            <a:r>
              <a:rPr lang="en-US" dirty="0"/>
              <a:t>However, once the decision has been made to administer antibiotics, </a:t>
            </a:r>
            <a:r>
              <a:rPr lang="en-US" b="1" dirty="0"/>
              <a:t>delays &gt;1 hour between order and administration associated with higher mortality</a:t>
            </a:r>
          </a:p>
        </p:txBody>
      </p:sp>
      <p:sp>
        <p:nvSpPr>
          <p:cNvPr id="10" name="TextBox 9"/>
          <p:cNvSpPr txBox="1"/>
          <p:nvPr/>
        </p:nvSpPr>
        <p:spPr>
          <a:xfrm>
            <a:off x="1446629" y="4975828"/>
            <a:ext cx="3210470" cy="369332"/>
          </a:xfrm>
          <a:prstGeom prst="rect">
            <a:avLst/>
          </a:prstGeom>
          <a:noFill/>
        </p:spPr>
        <p:txBody>
          <a:bodyPr wrap="square" rtlCol="0">
            <a:spAutoFit/>
          </a:bodyPr>
          <a:lstStyle/>
          <a:p>
            <a:pPr algn="ctr"/>
            <a:r>
              <a:rPr lang="en-US" dirty="0" err="1"/>
              <a:t>Crit</a:t>
            </a:r>
            <a:r>
              <a:rPr lang="en-US" dirty="0"/>
              <a:t> Care Med 2019;47:1388.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507" y="2547257"/>
            <a:ext cx="5582382" cy="3957909"/>
          </a:xfrm>
          <a:prstGeom prst="rect">
            <a:avLst/>
          </a:prstGeom>
        </p:spPr>
      </p:pic>
      <p:sp>
        <p:nvSpPr>
          <p:cNvPr id="6" name="TextBox 5"/>
          <p:cNvSpPr txBox="1"/>
          <p:nvPr/>
        </p:nvSpPr>
        <p:spPr>
          <a:xfrm>
            <a:off x="7471954" y="2821577"/>
            <a:ext cx="3383280" cy="923330"/>
          </a:xfrm>
          <a:prstGeom prst="rect">
            <a:avLst/>
          </a:prstGeom>
          <a:noFill/>
        </p:spPr>
        <p:txBody>
          <a:bodyPr wrap="square" rtlCol="0">
            <a:spAutoFit/>
          </a:bodyPr>
          <a:lstStyle/>
          <a:p>
            <a:pPr algn="l"/>
            <a:r>
              <a:rPr lang="en-US" dirty="0"/>
              <a:t>OR (death at 28 days) = 1.28 [p 0.007], when 1-2 hour delay to administration</a:t>
            </a:r>
          </a:p>
        </p:txBody>
      </p:sp>
      <p:pic>
        <p:nvPicPr>
          <p:cNvPr id="7173" name="Picture 3"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83" y="3140461"/>
            <a:ext cx="4732103" cy="128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915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983" y="1143526"/>
            <a:ext cx="11034879" cy="734210"/>
          </a:xfrm>
        </p:spPr>
        <p:txBody>
          <a:bodyPr>
            <a:normAutofit fontScale="90000"/>
          </a:bodyPr>
          <a:lstStyle/>
          <a:p>
            <a:r>
              <a:rPr lang="en-US" dirty="0"/>
              <a:t>Also, if unable to administer concurrently, </a:t>
            </a:r>
            <a:r>
              <a:rPr lang="en-US" b="1" dirty="0"/>
              <a:t>prioritizing administration of a beta-lactam prior to vancomycin improves 48 hour and 7 day mortality</a:t>
            </a:r>
          </a:p>
        </p:txBody>
      </p:sp>
      <p:sp>
        <p:nvSpPr>
          <p:cNvPr id="10" name="TextBox 9"/>
          <p:cNvSpPr txBox="1"/>
          <p:nvPr/>
        </p:nvSpPr>
        <p:spPr>
          <a:xfrm>
            <a:off x="1081550" y="5020460"/>
            <a:ext cx="3698775" cy="646331"/>
          </a:xfrm>
          <a:prstGeom prst="rect">
            <a:avLst/>
          </a:prstGeom>
          <a:noFill/>
        </p:spPr>
        <p:txBody>
          <a:bodyPr wrap="square" rtlCol="0">
            <a:spAutoFit/>
          </a:bodyPr>
          <a:lstStyle/>
          <a:p>
            <a:pPr algn="ctr"/>
            <a:r>
              <a:rPr lang="en-US" dirty="0" err="1"/>
              <a:t>Clin</a:t>
            </a:r>
            <a:r>
              <a:rPr lang="en-US" dirty="0"/>
              <a:t> Infect Dis 2021</a:t>
            </a:r>
          </a:p>
          <a:p>
            <a:pPr algn="ctr"/>
            <a:r>
              <a:rPr lang="en-US" dirty="0"/>
              <a:t>(</a:t>
            </a:r>
            <a:r>
              <a:rPr lang="en-US" dirty="0" err="1"/>
              <a:t>Amoah</a:t>
            </a:r>
            <a:r>
              <a:rPr lang="en-US" dirty="0"/>
              <a:t> et al. On-line Ahead of Print)</a:t>
            </a:r>
          </a:p>
        </p:txBody>
      </p:sp>
      <p:pic>
        <p:nvPicPr>
          <p:cNvPr id="8195"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786" y="2930843"/>
            <a:ext cx="6096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image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84" y="3042799"/>
            <a:ext cx="4483908" cy="149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12786" y="5290458"/>
            <a:ext cx="5716768" cy="369332"/>
          </a:xfrm>
          <a:prstGeom prst="rect">
            <a:avLst/>
          </a:prstGeom>
          <a:noFill/>
        </p:spPr>
        <p:txBody>
          <a:bodyPr wrap="square" rtlCol="0">
            <a:spAutoFit/>
          </a:bodyPr>
          <a:lstStyle/>
          <a:p>
            <a:pPr algn="l"/>
            <a:r>
              <a:rPr lang="en-US" dirty="0"/>
              <a:t>NOTE: True even if MRSA BSI (</a:t>
            </a:r>
            <a:r>
              <a:rPr lang="en-US" dirty="0" err="1"/>
              <a:t>aOR</a:t>
            </a:r>
            <a:r>
              <a:rPr lang="en-US" dirty="0"/>
              <a:t> 0.93, 0.33-2.63)</a:t>
            </a:r>
          </a:p>
        </p:txBody>
      </p:sp>
    </p:spTree>
    <p:extLst>
      <p:ext uri="{BB962C8B-B14F-4D97-AF65-F5344CB8AC3E}">
        <p14:creationId xmlns:p14="http://schemas.microsoft.com/office/powerpoint/2010/main" val="2523057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7" descr="image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714" y="4699727"/>
            <a:ext cx="4051459" cy="95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88983" y="1008246"/>
            <a:ext cx="11034879" cy="734210"/>
          </a:xfrm>
        </p:spPr>
        <p:txBody>
          <a:bodyPr>
            <a:normAutofit fontScale="90000"/>
          </a:bodyPr>
          <a:lstStyle/>
          <a:p>
            <a:r>
              <a:rPr lang="en-US" dirty="0"/>
              <a:t>Finally, </a:t>
            </a:r>
            <a:r>
              <a:rPr lang="en-US" b="1" dirty="0"/>
              <a:t>delays in second doses</a:t>
            </a:r>
            <a:r>
              <a:rPr lang="en-US" dirty="0"/>
              <a:t> of antibiotics associated with increased mortality, length of stay, and mechanical ventilation requirement</a:t>
            </a:r>
            <a:endParaRPr lang="en-US" b="1" dirty="0"/>
          </a:p>
        </p:txBody>
      </p:sp>
      <p:sp>
        <p:nvSpPr>
          <p:cNvPr id="10" name="TextBox 9"/>
          <p:cNvSpPr txBox="1"/>
          <p:nvPr/>
        </p:nvSpPr>
        <p:spPr>
          <a:xfrm>
            <a:off x="801144" y="5979527"/>
            <a:ext cx="3418598" cy="646331"/>
          </a:xfrm>
          <a:prstGeom prst="rect">
            <a:avLst/>
          </a:prstGeom>
          <a:noFill/>
        </p:spPr>
        <p:txBody>
          <a:bodyPr wrap="square" rtlCol="0">
            <a:spAutoFit/>
          </a:bodyPr>
          <a:lstStyle/>
          <a:p>
            <a:pPr algn="ctr"/>
            <a:r>
              <a:rPr lang="en-US" dirty="0"/>
              <a:t>Am J </a:t>
            </a:r>
            <a:r>
              <a:rPr lang="en-US" dirty="0" err="1"/>
              <a:t>Emerg</a:t>
            </a:r>
            <a:r>
              <a:rPr lang="en-US" dirty="0"/>
              <a:t> Med 2021;46:63.</a:t>
            </a:r>
          </a:p>
          <a:p>
            <a:pPr algn="ctr"/>
            <a:r>
              <a:rPr lang="en-US" dirty="0" err="1"/>
              <a:t>Crit</a:t>
            </a:r>
            <a:r>
              <a:rPr lang="en-US" dirty="0"/>
              <a:t> Care Med 2017;45:956.</a:t>
            </a:r>
          </a:p>
        </p:txBody>
      </p:sp>
      <p:pic>
        <p:nvPicPr>
          <p:cNvPr id="12290"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787" y="4760327"/>
            <a:ext cx="6315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image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714" y="2518344"/>
            <a:ext cx="4051460" cy="184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descr="image003"/>
          <p:cNvPicPr>
            <a:picLocks noChangeAspect="1" noChangeArrowheads="1"/>
          </p:cNvPicPr>
          <p:nvPr/>
        </p:nvPicPr>
        <p:blipFill rotWithShape="1">
          <a:blip r:embed="rId5">
            <a:extLst>
              <a:ext uri="{28A0092B-C50C-407E-A947-70E740481C1C}">
                <a14:useLocalDpi xmlns:a14="http://schemas.microsoft.com/office/drawing/2010/main" val="0"/>
              </a:ext>
            </a:extLst>
          </a:blip>
          <a:srcRect b="2001"/>
          <a:stretch/>
        </p:blipFill>
        <p:spPr bwMode="auto">
          <a:xfrm>
            <a:off x="5218286" y="2518344"/>
            <a:ext cx="6696075" cy="207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08787" y="6118026"/>
            <a:ext cx="6413099" cy="369332"/>
          </a:xfrm>
          <a:prstGeom prst="rect">
            <a:avLst/>
          </a:prstGeom>
          <a:noFill/>
        </p:spPr>
        <p:txBody>
          <a:bodyPr wrap="square" rtlCol="0">
            <a:spAutoFit/>
          </a:bodyPr>
          <a:lstStyle/>
          <a:p>
            <a:pPr algn="l"/>
            <a:r>
              <a:rPr lang="en-US" dirty="0"/>
              <a:t>NOTE: ED boarding was a predictor of delays in both studies.</a:t>
            </a:r>
          </a:p>
        </p:txBody>
      </p:sp>
    </p:spTree>
    <p:extLst>
      <p:ext uri="{BB962C8B-B14F-4D97-AF65-F5344CB8AC3E}">
        <p14:creationId xmlns:p14="http://schemas.microsoft.com/office/powerpoint/2010/main" val="143743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B3CA-99EF-3B4C-96E5-D0981B2390AC}"/>
              </a:ext>
            </a:extLst>
          </p:cNvPr>
          <p:cNvSpPr>
            <a:spLocks noGrp="1"/>
          </p:cNvSpPr>
          <p:nvPr>
            <p:ph type="title"/>
          </p:nvPr>
        </p:nvSpPr>
        <p:spPr>
          <a:xfrm>
            <a:off x="381000" y="1136956"/>
            <a:ext cx="11430000" cy="1371506"/>
          </a:xfrm>
        </p:spPr>
        <p:txBody>
          <a:bodyPr>
            <a:normAutofit/>
          </a:bodyPr>
          <a:lstStyle/>
          <a:p>
            <a:r>
              <a:rPr lang="en-US" dirty="0"/>
              <a:t>Sepsis Management</a:t>
            </a:r>
            <a:br>
              <a:rPr lang="en-US" dirty="0"/>
            </a:br>
            <a:r>
              <a:rPr lang="en-US" sz="2800" dirty="0"/>
              <a:t>Implementing SSC Guidelines and Meeting CMS Metrics</a:t>
            </a:r>
            <a:endParaRPr lang="en-US" sz="3200" dirty="0"/>
          </a:p>
        </p:txBody>
      </p:sp>
      <p:sp>
        <p:nvSpPr>
          <p:cNvPr id="3" name="Subtitle 2">
            <a:extLst>
              <a:ext uri="{FF2B5EF4-FFF2-40B4-BE49-F238E27FC236}">
                <a16:creationId xmlns:a16="http://schemas.microsoft.com/office/drawing/2014/main" id="{0FDD3765-10CA-EF40-B0A0-F57927E0C6A2}"/>
              </a:ext>
            </a:extLst>
          </p:cNvPr>
          <p:cNvSpPr>
            <a:spLocks noGrp="1"/>
          </p:cNvSpPr>
          <p:nvPr>
            <p:ph type="body" idx="1"/>
          </p:nvPr>
        </p:nvSpPr>
        <p:spPr>
          <a:xfrm>
            <a:off x="381000" y="3418273"/>
            <a:ext cx="11430000" cy="2359789"/>
          </a:xfrm>
        </p:spPr>
        <p:txBody>
          <a:bodyPr>
            <a:normAutofit fontScale="85000" lnSpcReduction="20000"/>
          </a:bodyPr>
          <a:lstStyle/>
          <a:p>
            <a:r>
              <a:rPr lang="en-US" sz="2600" b="1" dirty="0"/>
              <a:t>Jose R. Mercado, MD</a:t>
            </a:r>
          </a:p>
          <a:p>
            <a:r>
              <a:rPr lang="en-US" sz="1900" dirty="0"/>
              <a:t>Assistant Professor of Medicine, Geisel School of Medicine</a:t>
            </a:r>
          </a:p>
          <a:p>
            <a:r>
              <a:rPr lang="en-US" sz="1900" dirty="0"/>
              <a:t>Associate Medical Director, Care Management and Utilization Management Dartmouth- </a:t>
            </a:r>
            <a:r>
              <a:rPr lang="en-US" sz="1900" dirty="0" err="1"/>
              <a:t>Hithcock</a:t>
            </a:r>
            <a:endParaRPr lang="en-US" sz="1900" dirty="0"/>
          </a:p>
          <a:p>
            <a:r>
              <a:rPr lang="en-US" sz="1900" dirty="0"/>
              <a:t>Medical Director, Alice Peck Day Hospital </a:t>
            </a:r>
          </a:p>
          <a:p>
            <a:r>
              <a:rPr lang="en-US" sz="1900" dirty="0"/>
              <a:t>Regional Medical Director of Inpatient Quality, Dartmouth Health</a:t>
            </a:r>
          </a:p>
          <a:p>
            <a:endParaRPr lang="en-US" sz="1900" dirty="0"/>
          </a:p>
          <a:p>
            <a:r>
              <a:rPr lang="en-US" sz="1900" dirty="0"/>
              <a:t>SHM Education Committee</a:t>
            </a:r>
          </a:p>
          <a:p>
            <a:r>
              <a:rPr lang="en-US" sz="1900" dirty="0"/>
              <a:t>SHM Quality Improvement  SIG Executive Council </a:t>
            </a:r>
          </a:p>
          <a:p>
            <a:endParaRPr lang="en-US" dirty="0"/>
          </a:p>
          <a:p>
            <a:endParaRPr lang="en-US" dirty="0"/>
          </a:p>
        </p:txBody>
      </p:sp>
    </p:spTree>
    <p:extLst>
      <p:ext uri="{BB962C8B-B14F-4D97-AF65-F5344CB8AC3E}">
        <p14:creationId xmlns:p14="http://schemas.microsoft.com/office/powerpoint/2010/main" val="67030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883938"/>
            <a:ext cx="7772400" cy="1090123"/>
          </a:xfrm>
        </p:spPr>
        <p:txBody>
          <a:bodyPr>
            <a:normAutofit/>
          </a:bodyPr>
          <a:lstStyle/>
          <a:p>
            <a:r>
              <a:rPr lang="en-US" sz="3600" dirty="0">
                <a:latin typeface="+mn-lt"/>
              </a:rPr>
              <a:t>Discussion</a:t>
            </a:r>
          </a:p>
        </p:txBody>
      </p:sp>
      <p:sp>
        <p:nvSpPr>
          <p:cNvPr id="4" name="Text Placeholder 3">
            <a:extLst>
              <a:ext uri="{FF2B5EF4-FFF2-40B4-BE49-F238E27FC236}">
                <a16:creationId xmlns:a16="http://schemas.microsoft.com/office/drawing/2014/main" id="{98FBA2D9-6AC2-984F-BCD3-18AF66A65612}"/>
              </a:ext>
            </a:extLst>
          </p:cNvPr>
          <p:cNvSpPr txBox="1">
            <a:spLocks/>
          </p:cNvSpPr>
          <p:nvPr/>
        </p:nvSpPr>
        <p:spPr>
          <a:xfrm>
            <a:off x="8788573" y="389296"/>
            <a:ext cx="3403427" cy="300788"/>
          </a:xfrm>
          <a:prstGeom prst="rect">
            <a:avLst/>
          </a:prstGeom>
        </p:spPr>
        <p:txBody>
          <a:bodyPr/>
          <a:lstStyle>
            <a:lvl1pPr marL="228600" indent="-228600" algn="l" defTabSz="914400" rtl="0" eaLnBrk="1" latinLnBrk="0" hangingPunct="1">
              <a:lnSpc>
                <a:spcPct val="105000"/>
              </a:lnSpc>
              <a:spcBef>
                <a:spcPts val="900"/>
              </a:spcBef>
              <a:buFont typeface="Arial" panose="020B0604020202020204" pitchFamily="34" charset="0"/>
              <a:buChar char="•"/>
              <a:defRPr sz="2200" kern="1200" spc="0" baseline="0">
                <a:solidFill>
                  <a:schemeClr val="tx1"/>
                </a:solidFill>
                <a:latin typeface="+mn-lt"/>
                <a:ea typeface="+mn-ea"/>
                <a:cs typeface="+mn-cs"/>
              </a:defRPr>
            </a:lvl1pPr>
            <a:lvl2pPr marL="461963" indent="-236538" algn="l" defTabSz="914400" rtl="0" eaLnBrk="1" latinLnBrk="0" hangingPunct="1">
              <a:lnSpc>
                <a:spcPct val="105000"/>
              </a:lnSpc>
              <a:spcBef>
                <a:spcPts val="900"/>
              </a:spcBef>
              <a:buClrTx/>
              <a:buFont typeface="Arial" panose="020B0604020202020204" pitchFamily="34" charset="0"/>
              <a:buChar char="–"/>
              <a:defRPr sz="2000" kern="1200" spc="0" baseline="0">
                <a:solidFill>
                  <a:schemeClr val="tx1"/>
                </a:solidFill>
                <a:latin typeface="+mn-lt"/>
                <a:ea typeface="+mn-ea"/>
                <a:cs typeface="+mn-cs"/>
              </a:defRPr>
            </a:lvl2pPr>
            <a:lvl3pPr marL="688975" indent="-227013" algn="l" defTabSz="914400" rtl="0" eaLnBrk="1" latinLnBrk="0" hangingPunct="1">
              <a:lnSpc>
                <a:spcPct val="105000"/>
              </a:lnSpc>
              <a:spcBef>
                <a:spcPts val="900"/>
              </a:spcBef>
              <a:buFont typeface="Arial" panose="020B0604020202020204" pitchFamily="34" charset="0"/>
              <a:buChar char="•"/>
              <a:defRPr sz="1800" kern="1200" spc="0" baseline="0">
                <a:solidFill>
                  <a:schemeClr val="tx1"/>
                </a:solidFill>
                <a:latin typeface="+mn-lt"/>
                <a:ea typeface="+mn-ea"/>
                <a:cs typeface="+mn-cs"/>
              </a:defRPr>
            </a:lvl3pPr>
            <a:lvl4pPr marL="914400" indent="-225425" algn="l" defTabSz="914400" rtl="0" eaLnBrk="1" latinLnBrk="0" hangingPunct="1">
              <a:lnSpc>
                <a:spcPct val="105000"/>
              </a:lnSpc>
              <a:spcBef>
                <a:spcPts val="900"/>
              </a:spcBef>
              <a:buClr>
                <a:schemeClr val="tx1"/>
              </a:buClr>
              <a:buFont typeface="Arial" panose="020B0604020202020204" pitchFamily="34" charset="0"/>
              <a:buChar char="–"/>
              <a:defRPr sz="1600" kern="1200" spc="0" baseline="0">
                <a:solidFill>
                  <a:schemeClr val="tx1"/>
                </a:solidFill>
                <a:latin typeface="+mn-lt"/>
                <a:ea typeface="+mn-ea"/>
                <a:cs typeface="+mn-cs"/>
              </a:defRPr>
            </a:lvl4pPr>
            <a:lvl5pPr marL="1139825" indent="-225425" algn="l" defTabSz="914400" rtl="0" eaLnBrk="1" latinLnBrk="0" hangingPunct="1">
              <a:lnSpc>
                <a:spcPct val="105000"/>
              </a:lnSpc>
              <a:spcBef>
                <a:spcPts val="900"/>
              </a:spcBef>
              <a:buFont typeface="Arial" panose="020B0604020202020204" pitchFamily="34" charset="0"/>
              <a:buChar char="•"/>
              <a:defRPr sz="14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664F"/>
                </a:solidFill>
                <a:effectLst/>
                <a:uLnTx/>
                <a:uFillTx/>
                <a:latin typeface="Arial"/>
                <a:ea typeface="+mn-ea"/>
                <a:cs typeface="+mn-cs"/>
              </a:rPr>
              <a:t>Medical Executive Committee</a:t>
            </a:r>
          </a:p>
        </p:txBody>
      </p:sp>
    </p:spTree>
    <p:extLst>
      <p:ext uri="{BB962C8B-B14F-4D97-AF65-F5344CB8AC3E}">
        <p14:creationId xmlns:p14="http://schemas.microsoft.com/office/powerpoint/2010/main" val="409328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Attestation Disclosure to the Audience</a:t>
            </a:r>
          </a:p>
        </p:txBody>
      </p:sp>
      <p:sp>
        <p:nvSpPr>
          <p:cNvPr id="3" name="Content Placeholder 2"/>
          <p:cNvSpPr>
            <a:spLocks noGrp="1"/>
          </p:cNvSpPr>
          <p:nvPr>
            <p:ph idx="1"/>
          </p:nvPr>
        </p:nvSpPr>
        <p:spPr/>
        <p:txBody>
          <a:bodyPr/>
          <a:lstStyle/>
          <a:p>
            <a:pPr algn="just"/>
            <a:r>
              <a:rPr lang="en-US" b="0" dirty="0"/>
              <a:t>The activity director(s), planning committee member(s), speaker(s), author(s) or anyone in a position to control the content for the</a:t>
            </a:r>
            <a:r>
              <a:rPr lang="en-US" dirty="0"/>
              <a:t> Sepsis Management- Implementing SSC Guidelines and Meeting CMS metrics have reported </a:t>
            </a:r>
            <a:r>
              <a:rPr lang="en-US" b="0" dirty="0"/>
              <a:t>NO financial interest or relationship which could be perceived as a real or apparent conflict of interest. There were no individuals in a position to control the content that refused to disclose.</a:t>
            </a:r>
          </a:p>
          <a:p>
            <a:endParaRPr lang="en-US" dirty="0"/>
          </a:p>
        </p:txBody>
      </p:sp>
      <p:sp>
        <p:nvSpPr>
          <p:cNvPr id="4" name="Slide Number Placeholder 3"/>
          <p:cNvSpPr>
            <a:spLocks noGrp="1"/>
          </p:cNvSpPr>
          <p:nvPr>
            <p:ph type="sldNum" sz="quarter" idx="12"/>
          </p:nvPr>
        </p:nvSpPr>
        <p:spPr/>
        <p:txBody>
          <a:bodyPr/>
          <a:lstStyle/>
          <a:p>
            <a:fld id="{C537B411-5128-634D-B217-C21D22B0CDA7}" type="slidenum">
              <a:rPr lang="en-US" smtClean="0"/>
              <a:t>4</a:t>
            </a:fld>
            <a:endParaRPr lang="en-US"/>
          </a:p>
        </p:txBody>
      </p:sp>
    </p:spTree>
    <p:extLst>
      <p:ext uri="{BB962C8B-B14F-4D97-AF65-F5344CB8AC3E}">
        <p14:creationId xmlns:p14="http://schemas.microsoft.com/office/powerpoint/2010/main" val="282479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Clinical Vignette </a:t>
            </a:r>
          </a:p>
        </p:txBody>
      </p:sp>
      <p:sp>
        <p:nvSpPr>
          <p:cNvPr id="10" name="Content Placeholder 9"/>
          <p:cNvSpPr>
            <a:spLocks noGrp="1"/>
          </p:cNvSpPr>
          <p:nvPr>
            <p:ph idx="1"/>
          </p:nvPr>
        </p:nvSpPr>
        <p:spPr/>
        <p:txBody>
          <a:bodyPr/>
          <a:lstStyle/>
          <a:p>
            <a:r>
              <a:rPr lang="en-US" dirty="0"/>
              <a:t>60 year old woman with history of COPD presents with 4 days of fever, cough, and shortness of breath. Temp 101F, HR 115, BP 96/65, RR 26, 91% on 5L/NC. Lungs with coarse breath sounds. Extremities were warm. WBC 16K (23% bands). Serum creatinine of 4 (baseline 1.1) What is your diagnosis?</a:t>
            </a:r>
          </a:p>
          <a:p>
            <a:endParaRPr lang="en-US" dirty="0"/>
          </a:p>
          <a:p>
            <a:pPr marL="457200" indent="-457200">
              <a:buAutoNum type="alphaUcPeriod"/>
            </a:pPr>
            <a:r>
              <a:rPr lang="en-US" dirty="0"/>
              <a:t>SIRS</a:t>
            </a:r>
          </a:p>
          <a:p>
            <a:pPr marL="457200" indent="-457200">
              <a:buAutoNum type="alphaUcPeriod"/>
            </a:pPr>
            <a:r>
              <a:rPr lang="en-US" dirty="0"/>
              <a:t>Sepsis</a:t>
            </a:r>
          </a:p>
          <a:p>
            <a:pPr marL="457200" indent="-457200">
              <a:buAutoNum type="alphaUcPeriod"/>
            </a:pPr>
            <a:r>
              <a:rPr lang="en-US" dirty="0"/>
              <a:t>Severe sepsis </a:t>
            </a:r>
          </a:p>
          <a:p>
            <a:pPr marL="457200" indent="-457200">
              <a:buAutoNum type="alphaUcPeriod"/>
            </a:pPr>
            <a:r>
              <a:rPr lang="en-US" dirty="0"/>
              <a:t>Septic shock </a:t>
            </a:r>
          </a:p>
          <a:p>
            <a:pPr marL="457200" indent="-457200">
              <a:buAutoNum type="alphaUcPeriod"/>
            </a:pPr>
            <a:r>
              <a:rPr lang="en-US" dirty="0"/>
              <a:t>Multi-Organ Dysfunction Syndrome </a:t>
            </a:r>
          </a:p>
        </p:txBody>
      </p:sp>
      <p:sp>
        <p:nvSpPr>
          <p:cNvPr id="5" name="Slide Number Placeholder 4"/>
          <p:cNvSpPr>
            <a:spLocks noGrp="1"/>
          </p:cNvSpPr>
          <p:nvPr>
            <p:ph type="sldNum" sz="quarter" idx="12"/>
          </p:nvPr>
        </p:nvSpPr>
        <p:spPr/>
        <p:txBody>
          <a:bodyPr/>
          <a:lstStyle/>
          <a:p>
            <a:fld id="{C537B411-5128-634D-B217-C21D22B0CDA7}" type="slidenum">
              <a:rPr lang="en-US" smtClean="0"/>
              <a:t>5</a:t>
            </a:fld>
            <a:endParaRPr lang="en-US"/>
          </a:p>
        </p:txBody>
      </p:sp>
    </p:spTree>
    <p:extLst>
      <p:ext uri="{BB962C8B-B14F-4D97-AF65-F5344CB8AC3E}">
        <p14:creationId xmlns:p14="http://schemas.microsoft.com/office/powerpoint/2010/main" val="130744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sz="half" idx="1"/>
          </p:nvPr>
        </p:nvSpPr>
        <p:spPr/>
        <p:txBody>
          <a:bodyPr>
            <a:normAutofit/>
          </a:bodyPr>
          <a:lstStyle/>
          <a:p>
            <a:pPr marL="342900" indent="-342900">
              <a:buFont typeface="Arial" panose="020B0604020202020204" pitchFamily="34" charset="0"/>
              <a:buChar char="•"/>
            </a:pPr>
            <a:r>
              <a:rPr lang="en-US" dirty="0"/>
              <a:t>Sepsis </a:t>
            </a:r>
            <a:r>
              <a:rPr lang="en-US" b="0" dirty="0"/>
              <a:t>is a life-threatening condition that arises when the body’s response to and infection injures its own tissues and organs </a:t>
            </a:r>
          </a:p>
          <a:p>
            <a:pPr marL="800100" lvl="2" indent="-342900"/>
            <a:r>
              <a:rPr lang="en-US" dirty="0"/>
              <a:t>Organ dysfunction can be identified as an acute change in total SOFA score &gt; 2 points consequent to the infection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Septic shock </a:t>
            </a:r>
            <a:r>
              <a:rPr lang="en-US" b="0" dirty="0"/>
              <a:t>is the subset of sepsis with circulatory and cellular/ metabolic dysfunction which is associated with higher mortality </a:t>
            </a:r>
          </a:p>
          <a:p>
            <a:pPr marL="800100" lvl="2" indent="-342900"/>
            <a:r>
              <a:rPr lang="en-US" dirty="0"/>
              <a:t>Need for vasopressors to keep MAP &gt; 65 mmHg, and lactate &gt; 2 </a:t>
            </a:r>
            <a:r>
              <a:rPr lang="en-US" dirty="0" err="1"/>
              <a:t>mmol</a:t>
            </a:r>
            <a:r>
              <a:rPr lang="en-US" dirty="0"/>
              <a:t>/L despite volume resuscitation, </a:t>
            </a:r>
          </a:p>
        </p:txBody>
      </p:sp>
      <p:sp>
        <p:nvSpPr>
          <p:cNvPr id="4" name="Slide Number Placeholder 3"/>
          <p:cNvSpPr>
            <a:spLocks noGrp="1"/>
          </p:cNvSpPr>
          <p:nvPr>
            <p:ph type="sldNum" sz="quarter" idx="12"/>
          </p:nvPr>
        </p:nvSpPr>
        <p:spPr/>
        <p:txBody>
          <a:bodyPr/>
          <a:lstStyle/>
          <a:p>
            <a:fld id="{C537B411-5128-634D-B217-C21D22B0CDA7}" type="slidenum">
              <a:rPr lang="en-US" smtClean="0"/>
              <a:t>6</a:t>
            </a:fld>
            <a:endParaRPr lang="en-US"/>
          </a:p>
        </p:txBody>
      </p:sp>
      <p:pic>
        <p:nvPicPr>
          <p:cNvPr id="9" name="Content Placeholder 8"/>
          <p:cNvPicPr>
            <a:picLocks noGrp="1" noChangeAspect="1"/>
          </p:cNvPicPr>
          <p:nvPr>
            <p:ph sz="half" idx="2"/>
          </p:nvPr>
        </p:nvPicPr>
        <p:blipFill>
          <a:blip r:embed="rId3"/>
          <a:stretch>
            <a:fillRect/>
          </a:stretch>
        </p:blipFill>
        <p:spPr>
          <a:xfrm>
            <a:off x="6096000" y="2247911"/>
            <a:ext cx="5715000" cy="2560616"/>
          </a:xfrm>
          <a:prstGeom prst="rect">
            <a:avLst/>
          </a:prstGeom>
        </p:spPr>
      </p:pic>
      <p:sp>
        <p:nvSpPr>
          <p:cNvPr id="10" name="TextBox 9"/>
          <p:cNvSpPr txBox="1"/>
          <p:nvPr/>
        </p:nvSpPr>
        <p:spPr>
          <a:xfrm>
            <a:off x="6096000" y="4916032"/>
            <a:ext cx="5646345" cy="276999"/>
          </a:xfrm>
          <a:prstGeom prst="rect">
            <a:avLst/>
          </a:prstGeom>
          <a:noFill/>
        </p:spPr>
        <p:txBody>
          <a:bodyPr wrap="square" rtlCol="0">
            <a:spAutoFit/>
          </a:bodyPr>
          <a:lstStyle/>
          <a:p>
            <a:pPr algn="r"/>
            <a:r>
              <a:rPr lang="en-US" sz="1200" i="1" dirty="0"/>
              <a:t>M Singer et al. JAMA</a:t>
            </a:r>
            <a:r>
              <a:rPr lang="en-US" sz="1200" dirty="0"/>
              <a:t>. 2016;315(8):801-810. doi:10.1001/jama.2016.0287</a:t>
            </a:r>
          </a:p>
        </p:txBody>
      </p:sp>
    </p:spTree>
    <p:extLst>
      <p:ext uri="{BB962C8B-B14F-4D97-AF65-F5344CB8AC3E}">
        <p14:creationId xmlns:p14="http://schemas.microsoft.com/office/powerpoint/2010/main" val="160234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89F5-4FB5-78F2-4EA3-C27393B78DF3}"/>
              </a:ext>
            </a:extLst>
          </p:cNvPr>
          <p:cNvSpPr>
            <a:spLocks noGrp="1"/>
          </p:cNvSpPr>
          <p:nvPr>
            <p:ph type="title"/>
          </p:nvPr>
        </p:nvSpPr>
        <p:spPr/>
        <p:txBody>
          <a:bodyPr/>
          <a:lstStyle/>
          <a:p>
            <a:r>
              <a:rPr lang="en-US" dirty="0"/>
              <a:t>Screening for Sepsis </a:t>
            </a:r>
          </a:p>
        </p:txBody>
      </p:sp>
      <p:graphicFrame>
        <p:nvGraphicFramePr>
          <p:cNvPr id="4" name="Table 4">
            <a:extLst>
              <a:ext uri="{FF2B5EF4-FFF2-40B4-BE49-F238E27FC236}">
                <a16:creationId xmlns:a16="http://schemas.microsoft.com/office/drawing/2014/main" id="{2778E29C-1593-751F-885E-BD40F53B5A3E}"/>
              </a:ext>
            </a:extLst>
          </p:cNvPr>
          <p:cNvGraphicFramePr>
            <a:graphicFrameLocks noGrp="1"/>
          </p:cNvGraphicFramePr>
          <p:nvPr>
            <p:ph idx="1"/>
          </p:nvPr>
        </p:nvGraphicFramePr>
        <p:xfrm>
          <a:off x="838200" y="1825625"/>
          <a:ext cx="10515597" cy="24688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253860622"/>
                    </a:ext>
                  </a:extLst>
                </a:gridCol>
                <a:gridCol w="3505199">
                  <a:extLst>
                    <a:ext uri="{9D8B030D-6E8A-4147-A177-3AD203B41FA5}">
                      <a16:colId xmlns:a16="http://schemas.microsoft.com/office/drawing/2014/main" val="3871057391"/>
                    </a:ext>
                  </a:extLst>
                </a:gridCol>
                <a:gridCol w="3505199">
                  <a:extLst>
                    <a:ext uri="{9D8B030D-6E8A-4147-A177-3AD203B41FA5}">
                      <a16:colId xmlns:a16="http://schemas.microsoft.com/office/drawing/2014/main" val="2359965236"/>
                    </a:ext>
                  </a:extLst>
                </a:gridCol>
              </a:tblGrid>
              <a:tr h="370840">
                <a:tc>
                  <a:txBody>
                    <a:bodyPr/>
                    <a:lstStyle/>
                    <a:p>
                      <a:r>
                        <a:rPr lang="en-US" dirty="0"/>
                        <a:t>PICO Question </a:t>
                      </a:r>
                    </a:p>
                  </a:txBody>
                  <a:tcPr/>
                </a:tc>
                <a:tc>
                  <a:txBody>
                    <a:bodyPr/>
                    <a:lstStyle/>
                    <a:p>
                      <a:r>
                        <a:rPr lang="en-US" dirty="0"/>
                        <a:t>2021 Recommendation</a:t>
                      </a:r>
                    </a:p>
                  </a:txBody>
                  <a:tcPr/>
                </a:tc>
                <a:tc>
                  <a:txBody>
                    <a:bodyPr/>
                    <a:lstStyle/>
                    <a:p>
                      <a:r>
                        <a:rPr lang="en-US" dirty="0"/>
                        <a:t>Recommendation Strength and Quality</a:t>
                      </a:r>
                    </a:p>
                  </a:txBody>
                  <a:tcPr/>
                </a:tc>
                <a:extLst>
                  <a:ext uri="{0D108BD9-81ED-4DB2-BD59-A6C34878D82A}">
                    <a16:rowId xmlns:a16="http://schemas.microsoft.com/office/drawing/2014/main" val="1020823295"/>
                  </a:ext>
                </a:extLst>
              </a:tr>
              <a:tr h="370840">
                <a:tc>
                  <a:txBody>
                    <a:bodyPr/>
                    <a:lstStyle/>
                    <a:p>
                      <a:r>
                        <a:rPr lang="en-US" dirty="0"/>
                        <a:t>In acutely ill patients, should we use </a:t>
                      </a:r>
                      <a:r>
                        <a:rPr lang="en-US" dirty="0" err="1"/>
                        <a:t>qSOFA</a:t>
                      </a:r>
                      <a:r>
                        <a:rPr lang="en-US" dirty="0"/>
                        <a:t> criteria to screen for the presence of sepsis?</a:t>
                      </a:r>
                    </a:p>
                  </a:txBody>
                  <a:tcPr/>
                </a:tc>
                <a:tc>
                  <a:txBody>
                    <a:bodyPr/>
                    <a:lstStyle/>
                    <a:p>
                      <a:r>
                        <a:rPr lang="en-US" dirty="0"/>
                        <a:t>We </a:t>
                      </a:r>
                      <a:r>
                        <a:rPr lang="en-US" b="1" dirty="0"/>
                        <a:t>recommend</a:t>
                      </a:r>
                      <a:r>
                        <a:rPr lang="en-US" dirty="0"/>
                        <a:t> against using </a:t>
                      </a:r>
                      <a:r>
                        <a:rPr lang="en-US" dirty="0" err="1"/>
                        <a:t>qSOFA</a:t>
                      </a:r>
                      <a:r>
                        <a:rPr lang="en-US" dirty="0"/>
                        <a:t> compared with SIRS, NEWS, or MEWS as a single screening tool for sepsis and septic shock </a:t>
                      </a:r>
                    </a:p>
                  </a:txBody>
                  <a:tcPr/>
                </a:tc>
                <a:tc>
                  <a:txBody>
                    <a:bodyPr/>
                    <a:lstStyle/>
                    <a:p>
                      <a:r>
                        <a:rPr lang="en-US" dirty="0"/>
                        <a:t>Strong recommendation </a:t>
                      </a:r>
                    </a:p>
                    <a:p>
                      <a:r>
                        <a:rPr lang="en-US" dirty="0"/>
                        <a:t>Moderate quality of evidence </a:t>
                      </a:r>
                    </a:p>
                  </a:txBody>
                  <a:tcPr/>
                </a:tc>
                <a:extLst>
                  <a:ext uri="{0D108BD9-81ED-4DB2-BD59-A6C34878D82A}">
                    <a16:rowId xmlns:a16="http://schemas.microsoft.com/office/drawing/2014/main" val="1637055713"/>
                  </a:ext>
                </a:extLst>
              </a:tr>
              <a:tr h="370840">
                <a:tc>
                  <a:txBody>
                    <a:bodyPr/>
                    <a:lstStyle/>
                    <a:p>
                      <a:r>
                        <a:rPr lang="en-US" b="1" dirty="0"/>
                        <a:t>For Clinicians</a:t>
                      </a:r>
                    </a:p>
                  </a:txBody>
                  <a:tcPr/>
                </a:tc>
                <a:tc gridSpan="2">
                  <a:txBody>
                    <a:bodyPr/>
                    <a:lstStyle/>
                    <a:p>
                      <a:r>
                        <a:rPr lang="en-US" dirty="0"/>
                        <a:t>Most individuals should receive the recommended course of action</a:t>
                      </a:r>
                    </a:p>
                    <a:p>
                      <a:r>
                        <a:rPr lang="en-US" dirty="0"/>
                        <a:t>Formal decision aids are not likely to be needed </a:t>
                      </a:r>
                    </a:p>
                  </a:txBody>
                  <a:tcPr/>
                </a:tc>
                <a:tc hMerge="1">
                  <a:txBody>
                    <a:bodyPr/>
                    <a:lstStyle/>
                    <a:p>
                      <a:endParaRPr lang="en-US" dirty="0"/>
                    </a:p>
                  </a:txBody>
                  <a:tcPr/>
                </a:tc>
                <a:extLst>
                  <a:ext uri="{0D108BD9-81ED-4DB2-BD59-A6C34878D82A}">
                    <a16:rowId xmlns:a16="http://schemas.microsoft.com/office/drawing/2014/main" val="3275316030"/>
                  </a:ext>
                </a:extLst>
              </a:tr>
            </a:tbl>
          </a:graphicData>
        </a:graphic>
      </p:graphicFrame>
    </p:spTree>
    <p:extLst>
      <p:ext uri="{BB962C8B-B14F-4D97-AF65-F5344CB8AC3E}">
        <p14:creationId xmlns:p14="http://schemas.microsoft.com/office/powerpoint/2010/main" val="317152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Screening for Sepsis </a:t>
            </a:r>
          </a:p>
        </p:txBody>
      </p:sp>
      <p:pic>
        <p:nvPicPr>
          <p:cNvPr id="5" name="Content Placeholder 4">
            <a:extLst>
              <a:ext uri="{FF2B5EF4-FFF2-40B4-BE49-F238E27FC236}">
                <a16:creationId xmlns:a16="http://schemas.microsoft.com/office/drawing/2014/main" id="{454EF6D6-C4BA-0E72-FE70-4335967D1591}"/>
              </a:ext>
            </a:extLst>
          </p:cNvPr>
          <p:cNvPicPr>
            <a:picLocks noGrp="1" noChangeAspect="1"/>
          </p:cNvPicPr>
          <p:nvPr>
            <p:ph sz="half" idx="1"/>
          </p:nvPr>
        </p:nvPicPr>
        <p:blipFill>
          <a:blip r:embed="rId2"/>
          <a:stretch>
            <a:fillRect/>
          </a:stretch>
        </p:blipFill>
        <p:spPr>
          <a:xfrm>
            <a:off x="419100" y="2546998"/>
            <a:ext cx="5519738" cy="1962441"/>
          </a:xfrm>
        </p:spPr>
      </p:pic>
      <p:pic>
        <p:nvPicPr>
          <p:cNvPr id="9" name="Content Placeholder 8"/>
          <p:cNvPicPr>
            <a:picLocks noGrp="1" noChangeAspect="1"/>
          </p:cNvPicPr>
          <p:nvPr>
            <p:ph sz="half" idx="2"/>
          </p:nvPr>
        </p:nvPicPr>
        <p:blipFill>
          <a:blip r:embed="rId3"/>
          <a:stretch>
            <a:fillRect/>
          </a:stretch>
        </p:blipFill>
        <p:spPr>
          <a:xfrm>
            <a:off x="5864772" y="4425539"/>
            <a:ext cx="6142137" cy="1819892"/>
          </a:xfrm>
          <a:prstGeom prst="rect">
            <a:avLst/>
          </a:prstGeom>
        </p:spPr>
      </p:pic>
      <p:pic>
        <p:nvPicPr>
          <p:cNvPr id="6" name="Picture 5"/>
          <p:cNvPicPr>
            <a:picLocks noChangeAspect="1"/>
          </p:cNvPicPr>
          <p:nvPr/>
        </p:nvPicPr>
        <p:blipFill>
          <a:blip r:embed="rId4"/>
          <a:stretch>
            <a:fillRect/>
          </a:stretch>
        </p:blipFill>
        <p:spPr>
          <a:xfrm>
            <a:off x="5938839" y="1153386"/>
            <a:ext cx="5952238" cy="2945647"/>
          </a:xfrm>
          <a:prstGeom prst="rect">
            <a:avLst/>
          </a:prstGeom>
        </p:spPr>
      </p:pic>
    </p:spTree>
    <p:extLst>
      <p:ext uri="{BB962C8B-B14F-4D97-AF65-F5344CB8AC3E}">
        <p14:creationId xmlns:p14="http://schemas.microsoft.com/office/powerpoint/2010/main" val="117158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37B411-5128-634D-B217-C21D22B0CDA7}" type="slidenum">
              <a:rPr lang="en-US" smtClean="0"/>
              <a:t>9</a:t>
            </a:fld>
            <a:endParaRPr lang="en-US"/>
          </a:p>
        </p:txBody>
      </p:sp>
      <p:sp>
        <p:nvSpPr>
          <p:cNvPr id="7" name="TextBox 6"/>
          <p:cNvSpPr txBox="1"/>
          <p:nvPr/>
        </p:nvSpPr>
        <p:spPr>
          <a:xfrm>
            <a:off x="1040605" y="2255853"/>
            <a:ext cx="4276725" cy="369332"/>
          </a:xfrm>
          <a:prstGeom prst="rect">
            <a:avLst/>
          </a:prstGeom>
          <a:noFill/>
          <a:ln>
            <a:solidFill>
              <a:srgbClr val="C00000"/>
            </a:solidFill>
          </a:ln>
        </p:spPr>
        <p:txBody>
          <a:bodyPr wrap="square" rtlCol="0">
            <a:spAutoFit/>
          </a:bodyPr>
          <a:lstStyle/>
          <a:p>
            <a:pPr algn="ctr"/>
            <a:r>
              <a:rPr lang="en-US" dirty="0"/>
              <a:t>Mortality </a:t>
            </a:r>
          </a:p>
        </p:txBody>
      </p:sp>
      <p:sp>
        <p:nvSpPr>
          <p:cNvPr id="9" name="TextBox 8"/>
          <p:cNvSpPr txBox="1"/>
          <p:nvPr/>
        </p:nvSpPr>
        <p:spPr>
          <a:xfrm>
            <a:off x="6757043" y="2255853"/>
            <a:ext cx="4276725" cy="369332"/>
          </a:xfrm>
          <a:prstGeom prst="rect">
            <a:avLst/>
          </a:prstGeom>
          <a:noFill/>
          <a:ln>
            <a:solidFill>
              <a:srgbClr val="C00000"/>
            </a:solidFill>
          </a:ln>
        </p:spPr>
        <p:txBody>
          <a:bodyPr wrap="square" rtlCol="0">
            <a:spAutoFit/>
          </a:bodyPr>
          <a:lstStyle/>
          <a:p>
            <a:pPr algn="ctr"/>
            <a:r>
              <a:rPr lang="en-US" dirty="0"/>
              <a:t>Diagnosis of Sepsis </a:t>
            </a:r>
          </a:p>
        </p:txBody>
      </p:sp>
      <p:sp>
        <p:nvSpPr>
          <p:cNvPr id="10" name="Rectangle 9"/>
          <p:cNvSpPr/>
          <p:nvPr/>
        </p:nvSpPr>
        <p:spPr>
          <a:xfrm>
            <a:off x="7539490" y="5900815"/>
            <a:ext cx="2828018" cy="246221"/>
          </a:xfrm>
          <a:prstGeom prst="rect">
            <a:avLst/>
          </a:prstGeom>
        </p:spPr>
        <p:txBody>
          <a:bodyPr wrap="none">
            <a:spAutoFit/>
          </a:bodyPr>
          <a:lstStyle/>
          <a:p>
            <a:r>
              <a:rPr lang="en-US" sz="1000" dirty="0">
                <a:latin typeface="AdvTTa9027ee7"/>
              </a:rPr>
              <a:t>R. </a:t>
            </a:r>
            <a:r>
              <a:rPr lang="en-US" sz="1000" dirty="0" err="1">
                <a:latin typeface="AdvTTa9027ee7"/>
              </a:rPr>
              <a:t>Serafim</a:t>
            </a:r>
            <a:r>
              <a:rPr lang="en-US" sz="1000" dirty="0">
                <a:latin typeface="AdvTTa9027ee7"/>
              </a:rPr>
              <a:t> et al. CHEST 2018; 153(3):646-655</a:t>
            </a:r>
            <a:endParaRPr lang="en-US" sz="1000" dirty="0"/>
          </a:p>
        </p:txBody>
      </p:sp>
      <p:sp>
        <p:nvSpPr>
          <p:cNvPr id="11" name="Title 1">
            <a:extLst>
              <a:ext uri="{FF2B5EF4-FFF2-40B4-BE49-F238E27FC236}">
                <a16:creationId xmlns:a16="http://schemas.microsoft.com/office/drawing/2014/main" id="{3E1D5820-7C03-13B6-456D-D63D69572BBD}"/>
              </a:ext>
            </a:extLst>
          </p:cNvPr>
          <p:cNvSpPr>
            <a:spLocks noGrp="1"/>
          </p:cNvSpPr>
          <p:nvPr>
            <p:ph type="title"/>
          </p:nvPr>
        </p:nvSpPr>
        <p:spPr>
          <a:xfrm>
            <a:off x="419100" y="538162"/>
            <a:ext cx="11391900" cy="841321"/>
          </a:xfrm>
          <a:ln>
            <a:noFill/>
          </a:ln>
        </p:spPr>
        <p:txBody>
          <a:bodyPr>
            <a:normAutofit fontScale="90000"/>
          </a:bodyPr>
          <a:lstStyle/>
          <a:p>
            <a:r>
              <a:rPr lang="en-US" sz="2800" dirty="0"/>
              <a:t>Two step approach; highly sensitive screening tool for diagnosis (SIRS) and a better predictor of outcome for resource allocation (</a:t>
            </a:r>
            <a:r>
              <a:rPr lang="en-US" sz="2800" dirty="0" err="1"/>
              <a:t>qSOFA</a:t>
            </a:r>
            <a:r>
              <a:rPr lang="en-US" sz="2800" dirty="0"/>
              <a:t>) </a:t>
            </a:r>
          </a:p>
        </p:txBody>
      </p:sp>
      <p:pic>
        <p:nvPicPr>
          <p:cNvPr id="3" name="Content Placeholder 2"/>
          <p:cNvPicPr>
            <a:picLocks noGrp="1" noChangeAspect="1"/>
          </p:cNvPicPr>
          <p:nvPr>
            <p:ph sz="half" idx="1"/>
          </p:nvPr>
        </p:nvPicPr>
        <p:blipFill>
          <a:blip r:embed="rId3"/>
          <a:stretch>
            <a:fillRect/>
          </a:stretch>
        </p:blipFill>
        <p:spPr>
          <a:xfrm>
            <a:off x="917710" y="2702278"/>
            <a:ext cx="4399620" cy="3198537"/>
          </a:xfrm>
          <a:prstGeom prst="rect">
            <a:avLst/>
          </a:prstGeom>
        </p:spPr>
      </p:pic>
      <p:pic>
        <p:nvPicPr>
          <p:cNvPr id="12" name="Content Placeholder 11"/>
          <p:cNvPicPr>
            <a:picLocks noGrp="1" noChangeAspect="1"/>
          </p:cNvPicPr>
          <p:nvPr>
            <p:ph sz="half" idx="2"/>
          </p:nvPr>
        </p:nvPicPr>
        <p:blipFill>
          <a:blip r:embed="rId4"/>
          <a:stretch>
            <a:fillRect/>
          </a:stretch>
        </p:blipFill>
        <p:spPr>
          <a:xfrm>
            <a:off x="6760094" y="2702277"/>
            <a:ext cx="4273674" cy="3122085"/>
          </a:xfrm>
          <a:prstGeom prst="rect">
            <a:avLst/>
          </a:prstGeom>
        </p:spPr>
      </p:pic>
    </p:spTree>
    <p:extLst>
      <p:ext uri="{BB962C8B-B14F-4D97-AF65-F5344CB8AC3E}">
        <p14:creationId xmlns:p14="http://schemas.microsoft.com/office/powerpoint/2010/main" val="935452083"/>
      </p:ext>
    </p:extLst>
  </p:cSld>
  <p:clrMapOvr>
    <a:masterClrMapping/>
  </p:clrMapOvr>
</p:sld>
</file>

<file path=ppt/theme/theme1.xml><?xml version="1.0" encoding="utf-8"?>
<a:theme xmlns:a="http://schemas.openxmlformats.org/drawingml/2006/main" name="Office Theme">
  <a:themeElements>
    <a:clrScheme name="SHM">
      <a:dk1>
        <a:srgbClr val="000000"/>
      </a:dk1>
      <a:lt1>
        <a:srgbClr val="FFFFFF"/>
      </a:lt1>
      <a:dk2>
        <a:srgbClr val="1C243D"/>
      </a:dk2>
      <a:lt2>
        <a:srgbClr val="FEFFFE"/>
      </a:lt2>
      <a:accent1>
        <a:srgbClr val="006FB4"/>
      </a:accent1>
      <a:accent2>
        <a:srgbClr val="009BAE"/>
      </a:accent2>
      <a:accent3>
        <a:srgbClr val="5CC6A9"/>
      </a:accent3>
      <a:accent4>
        <a:srgbClr val="CCA600"/>
      </a:accent4>
      <a:accent5>
        <a:srgbClr val="006FB4"/>
      </a:accent5>
      <a:accent6>
        <a:srgbClr val="006FB4"/>
      </a:accent6>
      <a:hlink>
        <a:srgbClr val="1C243D"/>
      </a:hlink>
      <a:folHlink>
        <a:srgbClr val="1C2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M Branding Slides" id="{F2789C73-51F2-1346-A383-02D8EAFB4B0F}" vid="{07ADB961-15ED-E44C-A80B-3623CB40B1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SHM PPT Template</Template>
  <TotalTime>2297</TotalTime>
  <Words>1526</Words>
  <Application>Microsoft Office PowerPoint</Application>
  <PresentationFormat>Widescreen</PresentationFormat>
  <Paragraphs>151</Paragraphs>
  <Slides>30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AdvTTa9027ee7</vt:lpstr>
      <vt:lpstr>-apple-system</vt:lpstr>
      <vt:lpstr>Arial</vt:lpstr>
      <vt:lpstr>Calibri</vt:lpstr>
      <vt:lpstr>GuardianTextEgypGR-Regular</vt:lpstr>
      <vt:lpstr>Times New Roman</vt:lpstr>
      <vt:lpstr>Wingdings</vt:lpstr>
      <vt:lpstr>Office Theme</vt:lpstr>
      <vt:lpstr>Sepsis Management Implementing SSC Guidelines and Meeting CMS Metrics</vt:lpstr>
      <vt:lpstr>Sepsis Management Implementing SSC Guidelines and Meeting CMS Metrics</vt:lpstr>
      <vt:lpstr>Sepsis Management Implementing SSC Guidelines and Meeting CMS Metrics</vt:lpstr>
      <vt:lpstr>Attestation Disclosure to the Audience</vt:lpstr>
      <vt:lpstr>Clinical Vignette </vt:lpstr>
      <vt:lpstr>Definition</vt:lpstr>
      <vt:lpstr>Screening for Sepsis </vt:lpstr>
      <vt:lpstr>Screening for Sepsis </vt:lpstr>
      <vt:lpstr>Two step approach; highly sensitive screening tool for diagnosis (SIRS) and a better predictor of outcome for resource allocation (qSOFA) </vt:lpstr>
      <vt:lpstr>Early Warning Scores</vt:lpstr>
      <vt:lpstr>Clinical Vignette</vt:lpstr>
      <vt:lpstr>Initial Resuscitation </vt:lpstr>
      <vt:lpstr>Initial Resuscitation</vt:lpstr>
      <vt:lpstr>Initial Resuscitation </vt:lpstr>
      <vt:lpstr>Cardiac Output = Stroke Volume x Heart Rate</vt:lpstr>
      <vt:lpstr>Hemodynamic Management</vt:lpstr>
      <vt:lpstr>Hemodynamic Management</vt:lpstr>
      <vt:lpstr>PowerPoint Presentation</vt:lpstr>
      <vt:lpstr>Antibiotics in Early Sepsis: Understanding the Data Behind What We Do</vt:lpstr>
      <vt:lpstr>The push for early antibiotics…</vt:lpstr>
      <vt:lpstr>However, data are really for patients with septic shock and time-to-antibiotics after persistent or recurrent hypotension</vt:lpstr>
      <vt:lpstr>For early sepsis without septic shock the data are less compelling</vt:lpstr>
      <vt:lpstr>While delays in antibiotics can increase risk of progression to septic shock, this is really delays ≥5 hours</vt:lpstr>
      <vt:lpstr>Data were incorporated into revised 2021 International Guidelines for Management of Sepsis and Septic Shock</vt:lpstr>
      <vt:lpstr>Part of this assessment includes blood cultures before antibiotics</vt:lpstr>
      <vt:lpstr>Consider a best practice alert to improve drawing blood cultures before antibiotic administration</vt:lpstr>
      <vt:lpstr>However, once the decision has been made to administer antibiotics, delays &gt;1 hour between order and administration associated with higher mortality</vt:lpstr>
      <vt:lpstr>Also, if unable to administer concurrently, prioritizing administration of a beta-lactam prior to vancomycin improves 48 hour and 7 day mortality</vt:lpstr>
      <vt:lpstr>Finally, delays in second doses of antibiotics associated with increased mortality, length of stay, and mechanical ventilation requirement</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Jayne</dc:creator>
  <cp:lastModifiedBy>Jan Bowman</cp:lastModifiedBy>
  <cp:revision>100</cp:revision>
  <dcterms:created xsi:type="dcterms:W3CDTF">2020-07-27T16:57:56Z</dcterms:created>
  <dcterms:modified xsi:type="dcterms:W3CDTF">2022-08-25T18:15:23Z</dcterms:modified>
</cp:coreProperties>
</file>