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61" r:id="rId2"/>
    <p:sldId id="266" r:id="rId3"/>
    <p:sldId id="277" r:id="rId4"/>
    <p:sldId id="278" r:id="rId5"/>
    <p:sldId id="280" r:id="rId6"/>
    <p:sldId id="279" r:id="rId7"/>
    <p:sldId id="264" r:id="rId8"/>
    <p:sldId id="285" r:id="rId9"/>
    <p:sldId id="310" r:id="rId10"/>
    <p:sldId id="311" r:id="rId11"/>
    <p:sldId id="313" r:id="rId12"/>
    <p:sldId id="314" r:id="rId13"/>
    <p:sldId id="315" r:id="rId14"/>
    <p:sldId id="295" r:id="rId15"/>
    <p:sldId id="303" r:id="rId16"/>
    <p:sldId id="304" r:id="rId17"/>
    <p:sldId id="306" r:id="rId18"/>
    <p:sldId id="308" r:id="rId19"/>
    <p:sldId id="316" r:id="rId20"/>
    <p:sldId id="301" r:id="rId21"/>
    <p:sldId id="297" r:id="rId22"/>
    <p:sldId id="299" r:id="rId23"/>
    <p:sldId id="298" r:id="rId24"/>
    <p:sldId id="300" r:id="rId25"/>
    <p:sldId id="296" r:id="rId26"/>
    <p:sldId id="287" r:id="rId27"/>
    <p:sldId id="286" r:id="rId28"/>
    <p:sldId id="282" r:id="rId29"/>
    <p:sldId id="283" r:id="rId30"/>
    <p:sldId id="284" r:id="rId31"/>
    <p:sldId id="288" r:id="rId32"/>
    <p:sldId id="293" r:id="rId33"/>
    <p:sldId id="294" r:id="rId34"/>
    <p:sldId id="2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B6512-739E-E11B-FF40-6A1646755EB3}" v="74" dt="2023-07-11T13:55:54.168"/>
    <p1510:client id="{0B65B55B-D7E2-8365-DBDE-BBE5135A87EC}" v="59" dt="2023-07-11T00:23:58.061"/>
    <p1510:client id="{3699442C-70E8-ED03-A47A-82000CEA4501}" v="277" dt="2023-07-11T04:10:53.636"/>
    <p1510:client id="{3AC3E643-809A-4E10-80E3-DD83A6A78EEB}" v="353" dt="2023-07-10T17:42:52.235"/>
    <p1510:client id="{544EE403-BB93-6CD2-7A77-CF492D46067E}" v="285" dt="2023-07-11T19:18:10.280"/>
    <p1510:client id="{6049AD21-6B5C-BD3C-31D2-D6455FB5BC18}" v="2" dt="2023-07-12T15:23:45.652"/>
    <p1510:client id="{794BB470-E37F-5F9A-A2AA-E4C705BCF227}" v="1" dt="2023-07-10T19:51:17.892"/>
    <p1510:client id="{834E5DFD-E1C0-8687-693A-06E8CB833193}" v="3492" dt="2023-07-11T00:19:52.809"/>
    <p1510:client id="{AD1C9D79-42AF-4269-B8D8-9FC855802D62}" v="488" dt="2023-07-11T14:07:35.677"/>
    <p1510:client id="{F1C46945-1340-94E6-A9A7-408047BD4C00}" v="6" dt="2023-07-12T16:14:35.308"/>
    <p1510:client id="{F4AF3D70-0E93-8805-A4ED-91BCCA739886}" v="14" dt="2023-07-11T14:37:07.781"/>
    <p1510:client id="{FDD81160-D9F6-7A2F-EB28-EE6153BB1B40}" v="4" dt="2023-07-12T17:09:07.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7CDB5-924E-2745-86A3-F84EF4F909A3}" type="datetimeFigureOut">
              <a:rPr lang="en-US" smtClean="0"/>
              <a:t>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A2B9A-A75D-6E42-B807-49F02C54549D}" type="slidenum">
              <a:rPr lang="en-US" smtClean="0"/>
              <a:t>‹#›</a:t>
            </a:fld>
            <a:endParaRPr lang="en-US"/>
          </a:p>
        </p:txBody>
      </p:sp>
    </p:spTree>
    <p:extLst>
      <p:ext uri="{BB962C8B-B14F-4D97-AF65-F5344CB8AC3E}">
        <p14:creationId xmlns:p14="http://schemas.microsoft.com/office/powerpoint/2010/main" val="23807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A2B9A-A75D-6E42-B807-49F02C54549D}" type="slidenum">
              <a:rPr lang="en-US" smtClean="0"/>
              <a:t>1</a:t>
            </a:fld>
            <a:endParaRPr lang="en-US"/>
          </a:p>
        </p:txBody>
      </p:sp>
    </p:spTree>
    <p:extLst>
      <p:ext uri="{BB962C8B-B14F-4D97-AF65-F5344CB8AC3E}">
        <p14:creationId xmlns:p14="http://schemas.microsoft.com/office/powerpoint/2010/main" val="4046051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22222"/>
                </a:solidFill>
                <a:effectLst/>
                <a:latin typeface="Muli"/>
              </a:rPr>
              <a:t>The latest State of Hospital Medicine Report is coming soon! After a hiatus last year due to the ongoing affects of COVID-19, the report is the first set of data since the onset of the pandemic in 2020.  The report includes the most recent data on practice demographics, staffing levels, turnover, staff growth, compensation models, and financial support for solid evidence-based management decisions from across the country. In addition to the data from the Medical Group Management Association’s </a:t>
            </a:r>
            <a:r>
              <a:rPr lang="en-US" b="0" i="1">
                <a:solidFill>
                  <a:srgbClr val="222222"/>
                </a:solidFill>
                <a:effectLst/>
                <a:latin typeface="Muli"/>
              </a:rPr>
              <a:t>Physician Compensation and Production</a:t>
            </a:r>
            <a:r>
              <a:rPr lang="en-US" b="0" i="0">
                <a:solidFill>
                  <a:srgbClr val="222222"/>
                </a:solidFill>
                <a:effectLst/>
                <a:latin typeface="Muli"/>
              </a:rPr>
              <a:t> </a:t>
            </a:r>
            <a:r>
              <a:rPr lang="en-US" b="0" i="1">
                <a:solidFill>
                  <a:srgbClr val="222222"/>
                </a:solidFill>
                <a:effectLst/>
                <a:latin typeface="Muli"/>
              </a:rPr>
              <a:t>Survey</a:t>
            </a:r>
            <a:r>
              <a:rPr lang="en-US" b="0" i="0">
                <a:solidFill>
                  <a:srgbClr val="222222"/>
                </a:solidFill>
                <a:effectLst/>
                <a:latin typeface="Muli"/>
              </a:rPr>
              <a:t>, the 2023 </a:t>
            </a:r>
            <a:r>
              <a:rPr lang="en-US" b="0" i="1" err="1">
                <a:solidFill>
                  <a:srgbClr val="222222"/>
                </a:solidFill>
                <a:effectLst/>
                <a:latin typeface="Muli"/>
              </a:rPr>
              <a:t>SoHM</a:t>
            </a:r>
            <a:r>
              <a:rPr lang="en-US" b="0" i="0">
                <a:solidFill>
                  <a:srgbClr val="222222"/>
                </a:solidFill>
                <a:effectLst/>
                <a:latin typeface="Muli"/>
              </a:rPr>
              <a:t> Report will also include data from SHM’s inaugural </a:t>
            </a:r>
            <a:r>
              <a:rPr lang="en-US" b="0" i="1">
                <a:solidFill>
                  <a:srgbClr val="222222"/>
                </a:solidFill>
                <a:effectLst/>
                <a:latin typeface="Muli"/>
              </a:rPr>
              <a:t>Workforce Experience Survey</a:t>
            </a:r>
            <a:r>
              <a:rPr lang="en-US" b="0" i="0">
                <a:solidFill>
                  <a:srgbClr val="222222"/>
                </a:solidFill>
                <a:effectLst/>
                <a:latin typeface="Muli"/>
              </a:rPr>
              <a:t>, which collected individual hospital data on patient census, backup systems, and well-being. The report is available for preorder now and will be available later this summer. </a:t>
            </a:r>
            <a:endParaRPr lang="en-US"/>
          </a:p>
        </p:txBody>
      </p:sp>
      <p:sp>
        <p:nvSpPr>
          <p:cNvPr id="4" name="Slide Number Placeholder 3"/>
          <p:cNvSpPr>
            <a:spLocks noGrp="1"/>
          </p:cNvSpPr>
          <p:nvPr>
            <p:ph type="sldNum" sz="quarter" idx="5"/>
          </p:nvPr>
        </p:nvSpPr>
        <p:spPr/>
        <p:txBody>
          <a:bodyPr/>
          <a:lstStyle/>
          <a:p>
            <a:fld id="{1CAA2B9A-A75D-6E42-B807-49F02C54549D}" type="slidenum">
              <a:rPr lang="en-US" smtClean="0"/>
              <a:t>33</a:t>
            </a:fld>
            <a:endParaRPr lang="en-US"/>
          </a:p>
        </p:txBody>
      </p:sp>
    </p:spTree>
    <p:extLst>
      <p:ext uri="{BB962C8B-B14F-4D97-AF65-F5344CB8AC3E}">
        <p14:creationId xmlns:p14="http://schemas.microsoft.com/office/powerpoint/2010/main" val="3012397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LT">
    <p:bg>
      <p:bgPr>
        <a:solidFill>
          <a:schemeClr val="bg2"/>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3F1197C-8112-214C-84CD-2CC72ADFB49E}"/>
              </a:ext>
            </a:extLst>
          </p:cNvPr>
          <p:cNvPicPr>
            <a:picLocks noChangeAspect="1"/>
          </p:cNvPicPr>
          <p:nvPr userDrawn="1"/>
        </p:nvPicPr>
        <p:blipFill rotWithShape="1">
          <a:blip r:embed="rId2"/>
          <a:srcRect b="40345"/>
          <a:stretch/>
        </p:blipFill>
        <p:spPr>
          <a:xfrm>
            <a:off x="0" y="-1"/>
            <a:ext cx="12192000" cy="4091126"/>
          </a:xfrm>
          <a:prstGeom prst="rect">
            <a:avLst/>
          </a:prstGeom>
        </p:spPr>
      </p:pic>
      <p:sp>
        <p:nvSpPr>
          <p:cNvPr id="2" name="Title 1">
            <a:extLst>
              <a:ext uri="{FF2B5EF4-FFF2-40B4-BE49-F238E27FC236}">
                <a16:creationId xmlns:a16="http://schemas.microsoft.com/office/drawing/2014/main" id="{E3D0643E-4AFC-A74C-918E-EED20BDE5D4B}"/>
              </a:ext>
            </a:extLst>
          </p:cNvPr>
          <p:cNvSpPr>
            <a:spLocks noGrp="1"/>
          </p:cNvSpPr>
          <p:nvPr>
            <p:ph type="ctrTitle"/>
          </p:nvPr>
        </p:nvSpPr>
        <p:spPr>
          <a:xfrm>
            <a:off x="385482" y="4255213"/>
            <a:ext cx="11421034" cy="1120491"/>
          </a:xfrm>
        </p:spPr>
        <p:txBody>
          <a:bodyPr anchor="b">
            <a:normAutofit/>
          </a:bodyPr>
          <a:lstStyle>
            <a:lvl1pPr algn="ctr">
              <a:defRPr sz="40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8DBA0FB2-D02D-E143-B8D8-B9D056828246}"/>
              </a:ext>
            </a:extLst>
          </p:cNvPr>
          <p:cNvSpPr>
            <a:spLocks noGrp="1"/>
          </p:cNvSpPr>
          <p:nvPr>
            <p:ph type="subTitle" idx="1"/>
          </p:nvPr>
        </p:nvSpPr>
        <p:spPr>
          <a:xfrm>
            <a:off x="385482" y="5539792"/>
            <a:ext cx="11421035" cy="814387"/>
          </a:xfrm>
        </p:spPr>
        <p:txBody>
          <a:bodyPr/>
          <a:lstStyle>
            <a:lvl1pPr marL="0" indent="0" algn="ctr">
              <a:buNone/>
              <a:defRPr sz="24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6" name="Picture 25">
            <a:extLst>
              <a:ext uri="{FF2B5EF4-FFF2-40B4-BE49-F238E27FC236}">
                <a16:creationId xmlns:a16="http://schemas.microsoft.com/office/drawing/2014/main" id="{309A6B33-2F0A-E743-9C04-0A00702496C5}"/>
              </a:ext>
            </a:extLst>
          </p:cNvPr>
          <p:cNvPicPr>
            <a:picLocks noChangeAspect="1"/>
          </p:cNvPicPr>
          <p:nvPr userDrawn="1"/>
        </p:nvPicPr>
        <p:blipFill>
          <a:blip r:embed="rId3"/>
          <a:stretch>
            <a:fillRect/>
          </a:stretch>
        </p:blipFill>
        <p:spPr>
          <a:xfrm>
            <a:off x="2763584" y="1739465"/>
            <a:ext cx="6664830" cy="1091453"/>
          </a:xfrm>
          <a:prstGeom prst="rect">
            <a:avLst/>
          </a:prstGeom>
        </p:spPr>
      </p:pic>
    </p:spTree>
    <p:extLst>
      <p:ext uri="{BB962C8B-B14F-4D97-AF65-F5344CB8AC3E}">
        <p14:creationId xmlns:p14="http://schemas.microsoft.com/office/powerpoint/2010/main" val="194004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EE21-2AA2-AE42-B740-08426AC21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2B518-831F-9942-B293-A79577086ED3}"/>
              </a:ext>
            </a:extLst>
          </p:cNvPr>
          <p:cNvSpPr>
            <a:spLocks noGrp="1"/>
          </p:cNvSpPr>
          <p:nvPr>
            <p:ph sz="half" idx="1"/>
          </p:nvPr>
        </p:nvSpPr>
        <p:spPr>
          <a:xfrm>
            <a:off x="419100" y="1353343"/>
            <a:ext cx="5519476" cy="4351338"/>
          </a:xfrm>
        </p:spPr>
        <p:txBody>
          <a:bodyPr/>
          <a:lstStyle>
            <a:lvl1pPr>
              <a:defRPr>
                <a:solidFill>
                  <a:schemeClr val="accent1"/>
                </a:solidFill>
              </a:defRPr>
            </a:lvl1pPr>
            <a:lvl2pPr marL="0">
              <a:defRPr/>
            </a:lvl2pPr>
            <a:lvl3pPr marL="457200">
              <a:buClr>
                <a:schemeClr val="accent1"/>
              </a:buClr>
              <a:buSzPct val="120000"/>
              <a:defRPr/>
            </a:lvl3pPr>
            <a:lvl4pPr marL="1051560" indent="-228600">
              <a:buClr>
                <a:schemeClr val="accent1"/>
              </a:buClr>
              <a:buSzPct val="900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3E8B2CDD-7F99-014A-AE1C-2216E4A04E8F}"/>
              </a:ext>
            </a:extLst>
          </p:cNvPr>
          <p:cNvSpPr>
            <a:spLocks noGrp="1"/>
          </p:cNvSpPr>
          <p:nvPr>
            <p:ph sz="half" idx="2"/>
          </p:nvPr>
        </p:nvSpPr>
        <p:spPr>
          <a:xfrm>
            <a:off x="6096000" y="1353343"/>
            <a:ext cx="5715000" cy="4351338"/>
          </a:xfrm>
        </p:spPr>
        <p:txBody>
          <a:bodyPr/>
          <a:lstStyle>
            <a:lvl1pPr>
              <a:defRPr>
                <a:solidFill>
                  <a:schemeClr val="accent1"/>
                </a:solidFill>
              </a:defRPr>
            </a:lvl1pPr>
            <a:lvl2pPr marL="0">
              <a:defRPr/>
            </a:lvl2pPr>
            <a:lvl3pPr marL="457200">
              <a:buClr>
                <a:schemeClr val="accent1"/>
              </a:buClr>
              <a:buSzPct val="120000"/>
              <a:defRPr/>
            </a:lvl3pPr>
            <a:lvl4pPr marL="1051560" indent="-228600">
              <a:buClr>
                <a:schemeClr val="accent1"/>
              </a:buClr>
              <a:buSzPct val="900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EF8AAF56-996C-BB48-A4F9-AAE712B0E014}"/>
              </a:ext>
            </a:extLst>
          </p:cNvPr>
          <p:cNvPicPr>
            <a:picLocks noChangeAspect="1"/>
          </p:cNvPicPr>
          <p:nvPr userDrawn="1"/>
        </p:nvPicPr>
        <p:blipFill>
          <a:blip r:embed="rId2"/>
          <a:stretch>
            <a:fillRect/>
          </a:stretch>
        </p:blipFill>
        <p:spPr>
          <a:xfrm>
            <a:off x="419100" y="5943599"/>
            <a:ext cx="1784668" cy="733425"/>
          </a:xfrm>
          <a:prstGeom prst="rect">
            <a:avLst/>
          </a:prstGeom>
        </p:spPr>
      </p:pic>
    </p:spTree>
    <p:extLst>
      <p:ext uri="{BB962C8B-B14F-4D97-AF65-F5344CB8AC3E}">
        <p14:creationId xmlns:p14="http://schemas.microsoft.com/office/powerpoint/2010/main" val="1618993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23A5DC-64E8-3642-91A1-EE443C8FBF3A}"/>
              </a:ext>
            </a:extLst>
          </p:cNvPr>
          <p:cNvPicPr>
            <a:picLocks noChangeAspect="1"/>
          </p:cNvPicPr>
          <p:nvPr userDrawn="1"/>
        </p:nvPicPr>
        <p:blipFill>
          <a:blip r:embed="rId2"/>
          <a:stretch>
            <a:fillRect/>
          </a:stretch>
        </p:blipFill>
        <p:spPr>
          <a:xfrm>
            <a:off x="419100" y="5943599"/>
            <a:ext cx="1784668" cy="733425"/>
          </a:xfrm>
          <a:prstGeom prst="rect">
            <a:avLst/>
          </a:prstGeom>
        </p:spPr>
      </p:pic>
      <p:sp>
        <p:nvSpPr>
          <p:cNvPr id="6" name="Chart Placeholder 2">
            <a:extLst>
              <a:ext uri="{FF2B5EF4-FFF2-40B4-BE49-F238E27FC236}">
                <a16:creationId xmlns:a16="http://schemas.microsoft.com/office/drawing/2014/main" id="{1432C832-945B-DD46-8579-B38D0C57EEB5}"/>
              </a:ext>
            </a:extLst>
          </p:cNvPr>
          <p:cNvSpPr>
            <a:spLocks noGrp="1"/>
          </p:cNvSpPr>
          <p:nvPr>
            <p:ph type="chart" sz="quarter" idx="13"/>
          </p:nvPr>
        </p:nvSpPr>
        <p:spPr>
          <a:xfrm>
            <a:off x="419100" y="461963"/>
            <a:ext cx="11391900" cy="5265737"/>
          </a:xfrm>
        </p:spPr>
        <p:txBody>
          <a:bodyPr/>
          <a:lstStyle/>
          <a:p>
            <a:r>
              <a:rPr lang="en-US"/>
              <a:t>Click icon to add chart</a:t>
            </a:r>
          </a:p>
        </p:txBody>
      </p:sp>
    </p:spTree>
    <p:extLst>
      <p:ext uri="{BB962C8B-B14F-4D97-AF65-F5344CB8AC3E}">
        <p14:creationId xmlns:p14="http://schemas.microsoft.com/office/powerpoint/2010/main" val="4292909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23A5DC-64E8-3642-91A1-EE443C8FBF3A}"/>
              </a:ext>
            </a:extLst>
          </p:cNvPr>
          <p:cNvPicPr>
            <a:picLocks noChangeAspect="1"/>
          </p:cNvPicPr>
          <p:nvPr userDrawn="1"/>
        </p:nvPicPr>
        <p:blipFill>
          <a:blip r:embed="rId2"/>
          <a:srcRect/>
          <a:stretch/>
        </p:blipFill>
        <p:spPr>
          <a:xfrm>
            <a:off x="419100" y="5946010"/>
            <a:ext cx="1784668" cy="728602"/>
          </a:xfrm>
          <a:prstGeom prst="rect">
            <a:avLst/>
          </a:prstGeom>
        </p:spPr>
      </p:pic>
      <p:sp>
        <p:nvSpPr>
          <p:cNvPr id="3" name="Chart Placeholder 2">
            <a:extLst>
              <a:ext uri="{FF2B5EF4-FFF2-40B4-BE49-F238E27FC236}">
                <a16:creationId xmlns:a16="http://schemas.microsoft.com/office/drawing/2014/main" id="{93D3400F-D3D8-B044-996C-33FB697867ED}"/>
              </a:ext>
            </a:extLst>
          </p:cNvPr>
          <p:cNvSpPr>
            <a:spLocks noGrp="1"/>
          </p:cNvSpPr>
          <p:nvPr>
            <p:ph type="chart" sz="quarter" idx="13"/>
          </p:nvPr>
        </p:nvSpPr>
        <p:spPr>
          <a:xfrm>
            <a:off x="419100" y="461963"/>
            <a:ext cx="11391900" cy="5265737"/>
          </a:xfrm>
        </p:spPr>
        <p:txBody>
          <a:bodyPr/>
          <a:lstStyle>
            <a:lvl1pPr>
              <a:defRPr>
                <a:solidFill>
                  <a:schemeClr val="bg2"/>
                </a:solidFill>
              </a:defRPr>
            </a:lvl1pPr>
          </a:lstStyle>
          <a:p>
            <a:r>
              <a:rPr lang="en-US"/>
              <a:t>Click icon to add chart</a:t>
            </a:r>
          </a:p>
        </p:txBody>
      </p:sp>
    </p:spTree>
    <p:extLst>
      <p:ext uri="{BB962C8B-B14F-4D97-AF65-F5344CB8AC3E}">
        <p14:creationId xmlns:p14="http://schemas.microsoft.com/office/powerpoint/2010/main" val="3853565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_Navy">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23A5DC-64E8-3642-91A1-EE443C8FBF3A}"/>
              </a:ext>
            </a:extLst>
          </p:cNvPr>
          <p:cNvPicPr>
            <a:picLocks noChangeAspect="1"/>
          </p:cNvPicPr>
          <p:nvPr userDrawn="1"/>
        </p:nvPicPr>
        <p:blipFill>
          <a:blip r:embed="rId2"/>
          <a:srcRect/>
          <a:stretch/>
        </p:blipFill>
        <p:spPr>
          <a:xfrm>
            <a:off x="419100" y="5946010"/>
            <a:ext cx="1784668" cy="728602"/>
          </a:xfrm>
          <a:prstGeom prst="rect">
            <a:avLst/>
          </a:prstGeom>
        </p:spPr>
      </p:pic>
      <p:sp>
        <p:nvSpPr>
          <p:cNvPr id="3" name="Chart Placeholder 2">
            <a:extLst>
              <a:ext uri="{FF2B5EF4-FFF2-40B4-BE49-F238E27FC236}">
                <a16:creationId xmlns:a16="http://schemas.microsoft.com/office/drawing/2014/main" id="{93D3400F-D3D8-B044-996C-33FB697867ED}"/>
              </a:ext>
            </a:extLst>
          </p:cNvPr>
          <p:cNvSpPr>
            <a:spLocks noGrp="1"/>
          </p:cNvSpPr>
          <p:nvPr>
            <p:ph type="chart" sz="quarter" idx="13"/>
          </p:nvPr>
        </p:nvSpPr>
        <p:spPr>
          <a:xfrm>
            <a:off x="419100" y="461963"/>
            <a:ext cx="11391900" cy="5265737"/>
          </a:xfrm>
        </p:spPr>
        <p:txBody>
          <a:bodyPr/>
          <a:lstStyle>
            <a:lvl1pPr>
              <a:defRPr>
                <a:solidFill>
                  <a:schemeClr val="bg1"/>
                </a:solidFill>
              </a:defRPr>
            </a:lvl1pPr>
          </a:lstStyle>
          <a:p>
            <a:r>
              <a:rPr lang="en-US"/>
              <a:t>Click icon to add chart</a:t>
            </a:r>
          </a:p>
        </p:txBody>
      </p:sp>
    </p:spTree>
    <p:extLst>
      <p:ext uri="{BB962C8B-B14F-4D97-AF65-F5344CB8AC3E}">
        <p14:creationId xmlns:p14="http://schemas.microsoft.com/office/powerpoint/2010/main" val="425135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00AA00-10C8-3B44-8E22-9C2370FAF357}"/>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525B97-247F-FE44-86B1-B2C7542A5F84}"/>
              </a:ext>
            </a:extLst>
          </p:cNvPr>
          <p:cNvSpPr>
            <a:spLocks noGrp="1"/>
          </p:cNvSpPr>
          <p:nvPr>
            <p:ph type="title" hasCustomPrompt="1"/>
          </p:nvPr>
        </p:nvSpPr>
        <p:spPr>
          <a:xfrm>
            <a:off x="381000" y="2595220"/>
            <a:ext cx="11430000" cy="1371506"/>
          </a:xfrm>
        </p:spPr>
        <p:txBody>
          <a:bodyPr anchor="b">
            <a:normAutofit/>
          </a:bodyPr>
          <a:lstStyle>
            <a:lvl1pPr algn="ctr">
              <a:defRPr sz="7200">
                <a:solidFill>
                  <a:schemeClr val="accent1"/>
                </a:solidFill>
              </a:defRPr>
            </a:lvl1pPr>
          </a:lstStyle>
          <a:p>
            <a:r>
              <a:rPr lang="en-US"/>
              <a:t>Thank you</a:t>
            </a:r>
          </a:p>
        </p:txBody>
      </p:sp>
      <p:pic>
        <p:nvPicPr>
          <p:cNvPr id="10" name="Picture 9">
            <a:extLst>
              <a:ext uri="{FF2B5EF4-FFF2-40B4-BE49-F238E27FC236}">
                <a16:creationId xmlns:a16="http://schemas.microsoft.com/office/drawing/2014/main" id="{08E09CE9-E68A-974E-ABBE-B319CB3088AD}"/>
              </a:ext>
            </a:extLst>
          </p:cNvPr>
          <p:cNvPicPr>
            <a:picLocks noChangeAspect="1"/>
          </p:cNvPicPr>
          <p:nvPr userDrawn="1"/>
        </p:nvPicPr>
        <p:blipFill>
          <a:blip r:embed="rId3"/>
          <a:stretch>
            <a:fillRect/>
          </a:stretch>
        </p:blipFill>
        <p:spPr>
          <a:xfrm>
            <a:off x="5203666" y="5943599"/>
            <a:ext cx="1784668" cy="733425"/>
          </a:xfrm>
          <a:prstGeom prst="rect">
            <a:avLst/>
          </a:prstGeom>
        </p:spPr>
      </p:pic>
    </p:spTree>
    <p:extLst>
      <p:ext uri="{BB962C8B-B14F-4D97-AF65-F5344CB8AC3E}">
        <p14:creationId xmlns:p14="http://schemas.microsoft.com/office/powerpoint/2010/main" val="380812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DK">
    <p:bg>
      <p:bgPr>
        <a:solidFill>
          <a:schemeClr val="bg2"/>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3F1197C-8112-214C-84CD-2CC72ADFB49E}"/>
              </a:ext>
            </a:extLst>
          </p:cNvPr>
          <p:cNvPicPr>
            <a:picLocks noChangeAspect="1"/>
          </p:cNvPicPr>
          <p:nvPr userDrawn="1"/>
        </p:nvPicPr>
        <p:blipFill rotWithShape="1">
          <a:blip r:embed="rId2"/>
          <a:srcRect b="40345"/>
          <a:stretch/>
        </p:blipFill>
        <p:spPr>
          <a:xfrm>
            <a:off x="0" y="0"/>
            <a:ext cx="12192000" cy="4091125"/>
          </a:xfrm>
          <a:prstGeom prst="rect">
            <a:avLst/>
          </a:prstGeom>
        </p:spPr>
      </p:pic>
      <p:sp>
        <p:nvSpPr>
          <p:cNvPr id="2" name="Title 1">
            <a:extLst>
              <a:ext uri="{FF2B5EF4-FFF2-40B4-BE49-F238E27FC236}">
                <a16:creationId xmlns:a16="http://schemas.microsoft.com/office/drawing/2014/main" id="{E3D0643E-4AFC-A74C-918E-EED20BDE5D4B}"/>
              </a:ext>
            </a:extLst>
          </p:cNvPr>
          <p:cNvSpPr>
            <a:spLocks noGrp="1"/>
          </p:cNvSpPr>
          <p:nvPr>
            <p:ph type="ctrTitle"/>
          </p:nvPr>
        </p:nvSpPr>
        <p:spPr>
          <a:xfrm>
            <a:off x="385482" y="4255213"/>
            <a:ext cx="11421034" cy="1120491"/>
          </a:xfrm>
        </p:spPr>
        <p:txBody>
          <a:bodyPr anchor="b">
            <a:normAutofit/>
          </a:bodyPr>
          <a:lstStyle>
            <a:lvl1pPr algn="ctr">
              <a:defRPr sz="40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8DBA0FB2-D02D-E143-B8D8-B9D056828246}"/>
              </a:ext>
            </a:extLst>
          </p:cNvPr>
          <p:cNvSpPr>
            <a:spLocks noGrp="1"/>
          </p:cNvSpPr>
          <p:nvPr>
            <p:ph type="subTitle" idx="1"/>
          </p:nvPr>
        </p:nvSpPr>
        <p:spPr>
          <a:xfrm>
            <a:off x="385482" y="5539792"/>
            <a:ext cx="11421035" cy="814387"/>
          </a:xfrm>
        </p:spPr>
        <p:txBody>
          <a:bodyPr/>
          <a:lstStyle>
            <a:lvl1pPr marL="0" indent="0" algn="ctr">
              <a:buNone/>
              <a:defRPr sz="24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6" name="Picture 25">
            <a:extLst>
              <a:ext uri="{FF2B5EF4-FFF2-40B4-BE49-F238E27FC236}">
                <a16:creationId xmlns:a16="http://schemas.microsoft.com/office/drawing/2014/main" id="{309A6B33-2F0A-E743-9C04-0A00702496C5}"/>
              </a:ext>
            </a:extLst>
          </p:cNvPr>
          <p:cNvPicPr>
            <a:picLocks noChangeAspect="1"/>
          </p:cNvPicPr>
          <p:nvPr userDrawn="1"/>
        </p:nvPicPr>
        <p:blipFill>
          <a:blip r:embed="rId3"/>
          <a:srcRect/>
          <a:stretch/>
        </p:blipFill>
        <p:spPr>
          <a:xfrm>
            <a:off x="2763584" y="1739465"/>
            <a:ext cx="6664830" cy="1091452"/>
          </a:xfrm>
          <a:prstGeom prst="rect">
            <a:avLst/>
          </a:prstGeom>
        </p:spPr>
      </p:pic>
    </p:spTree>
    <p:extLst>
      <p:ext uri="{BB962C8B-B14F-4D97-AF65-F5344CB8AC3E}">
        <p14:creationId xmlns:p14="http://schemas.microsoft.com/office/powerpoint/2010/main" val="1411425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8B09A-52AD-4D47-83A8-9396A203B4C6}"/>
              </a:ext>
            </a:extLst>
          </p:cNvPr>
          <p:cNvSpPr>
            <a:spLocks noGrp="1"/>
          </p:cNvSpPr>
          <p:nvPr>
            <p:ph type="title" hasCustomPrompt="1"/>
          </p:nvPr>
        </p:nvSpPr>
        <p:spPr>
          <a:xfrm>
            <a:off x="4890738" y="457200"/>
            <a:ext cx="6715108" cy="665018"/>
          </a:xfrm>
        </p:spPr>
        <p:txBody>
          <a:bodyPr anchor="b"/>
          <a:lstStyle>
            <a:lvl1pPr>
              <a:defRPr sz="3200">
                <a:solidFill>
                  <a:schemeClr val="accent1"/>
                </a:solidFill>
              </a:defRPr>
            </a:lvl1pPr>
          </a:lstStyle>
          <a:p>
            <a:r>
              <a:rPr lang="en-US"/>
              <a:t>Agenda</a:t>
            </a:r>
          </a:p>
        </p:txBody>
      </p:sp>
      <p:sp>
        <p:nvSpPr>
          <p:cNvPr id="9" name="Rectangle 8">
            <a:extLst>
              <a:ext uri="{FF2B5EF4-FFF2-40B4-BE49-F238E27FC236}">
                <a16:creationId xmlns:a16="http://schemas.microsoft.com/office/drawing/2014/main" id="{A126A4B1-31FE-7649-940D-FC62140D777A}"/>
              </a:ext>
            </a:extLst>
          </p:cNvPr>
          <p:cNvSpPr/>
          <p:nvPr userDrawn="1"/>
        </p:nvSpPr>
        <p:spPr>
          <a:xfrm>
            <a:off x="0" y="0"/>
            <a:ext cx="43910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851CF52-B369-2646-A666-F63BA20F0266}"/>
              </a:ext>
            </a:extLst>
          </p:cNvPr>
          <p:cNvPicPr>
            <a:picLocks noChangeAspect="1"/>
          </p:cNvPicPr>
          <p:nvPr userDrawn="1"/>
        </p:nvPicPr>
        <p:blipFill>
          <a:blip r:embed="rId2"/>
          <a:stretch>
            <a:fillRect/>
          </a:stretch>
        </p:blipFill>
        <p:spPr>
          <a:xfrm>
            <a:off x="811212" y="2711450"/>
            <a:ext cx="2768600" cy="1130300"/>
          </a:xfrm>
          <a:prstGeom prst="rect">
            <a:avLst/>
          </a:prstGeom>
        </p:spPr>
      </p:pic>
      <p:sp>
        <p:nvSpPr>
          <p:cNvPr id="16" name="Text Placeholder 15">
            <a:extLst>
              <a:ext uri="{FF2B5EF4-FFF2-40B4-BE49-F238E27FC236}">
                <a16:creationId xmlns:a16="http://schemas.microsoft.com/office/drawing/2014/main" id="{34B26463-9EFA-F14B-8632-39E485818BA1}"/>
              </a:ext>
            </a:extLst>
          </p:cNvPr>
          <p:cNvSpPr>
            <a:spLocks noGrp="1"/>
          </p:cNvSpPr>
          <p:nvPr>
            <p:ph type="body" sz="quarter" idx="10"/>
          </p:nvPr>
        </p:nvSpPr>
        <p:spPr>
          <a:xfrm>
            <a:off x="4891088" y="1276350"/>
            <a:ext cx="6714758" cy="5224934"/>
          </a:xfrm>
        </p:spPr>
        <p:txBody>
          <a:bodyPr/>
          <a:lstStyle>
            <a:lvl1pPr>
              <a:spcBef>
                <a:spcPts val="1600"/>
              </a:spcBef>
              <a:defRPr>
                <a:solidFill>
                  <a:schemeClr val="tx2"/>
                </a:solidFill>
              </a:defRPr>
            </a:lvl1pPr>
            <a:lvl2pPr marL="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776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A137-944B-1848-83ED-8EA42987AA26}"/>
              </a:ext>
            </a:extLst>
          </p:cNvPr>
          <p:cNvSpPr>
            <a:spLocks noGrp="1"/>
          </p:cNvSpPr>
          <p:nvPr>
            <p:ph type="title"/>
          </p:nvPr>
        </p:nvSpPr>
        <p:spPr>
          <a:xfrm>
            <a:off x="381000" y="538162"/>
            <a:ext cx="11430000" cy="5762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E25A4B9-C2E7-5747-AA59-0598DA1E2F81}"/>
              </a:ext>
            </a:extLst>
          </p:cNvPr>
          <p:cNvSpPr>
            <a:spLocks noGrp="1"/>
          </p:cNvSpPr>
          <p:nvPr>
            <p:ph idx="1"/>
          </p:nvPr>
        </p:nvSpPr>
        <p:spPr>
          <a:xfrm>
            <a:off x="381001" y="1425388"/>
            <a:ext cx="11429998" cy="4318187"/>
          </a:xfrm>
        </p:spPr>
        <p:txBody>
          <a:bodyPr/>
          <a:lstStyle>
            <a:lvl1pPr>
              <a:defRPr>
                <a:solidFill>
                  <a:schemeClr val="accent1"/>
                </a:solidFill>
              </a:defRPr>
            </a:lvl1pPr>
            <a:lvl2pPr marL="0">
              <a:defRPr/>
            </a:lvl2pPr>
            <a:lvl3pPr marL="457200">
              <a:buClr>
                <a:schemeClr val="accent1"/>
              </a:buClr>
              <a:buSzPct val="120000"/>
              <a:defRPr/>
            </a:lvl3pPr>
            <a:lvl4pPr marL="1051560" indent="-228600">
              <a:buClr>
                <a:schemeClr val="accent1"/>
              </a:buClr>
              <a:buSzPct val="900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91B87298-6FC4-2D41-8C8A-817FD1A703B2}"/>
              </a:ext>
            </a:extLst>
          </p:cNvPr>
          <p:cNvPicPr>
            <a:picLocks noChangeAspect="1"/>
          </p:cNvPicPr>
          <p:nvPr userDrawn="1"/>
        </p:nvPicPr>
        <p:blipFill>
          <a:blip r:embed="rId2"/>
          <a:stretch>
            <a:fillRect/>
          </a:stretch>
        </p:blipFill>
        <p:spPr>
          <a:xfrm>
            <a:off x="419100" y="5943599"/>
            <a:ext cx="1784668" cy="733425"/>
          </a:xfrm>
          <a:prstGeom prst="rect">
            <a:avLst/>
          </a:prstGeom>
        </p:spPr>
      </p:pic>
    </p:spTree>
    <p:extLst>
      <p:ext uri="{BB962C8B-B14F-4D97-AF65-F5344CB8AC3E}">
        <p14:creationId xmlns:p14="http://schemas.microsoft.com/office/powerpoint/2010/main" val="324608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4306-9503-D640-975F-ED1C8FB54F58}"/>
              </a:ext>
            </a:extLst>
          </p:cNvPr>
          <p:cNvSpPr>
            <a:spLocks noGrp="1"/>
          </p:cNvSpPr>
          <p:nvPr>
            <p:ph type="title"/>
          </p:nvPr>
        </p:nvSpPr>
        <p:spPr>
          <a:xfrm>
            <a:off x="381001" y="470647"/>
            <a:ext cx="11430000" cy="5244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F8C669-1416-B548-98A0-A2270519BC61}"/>
              </a:ext>
            </a:extLst>
          </p:cNvPr>
          <p:cNvSpPr>
            <a:spLocks noGrp="1"/>
          </p:cNvSpPr>
          <p:nvPr>
            <p:ph type="body" idx="1"/>
          </p:nvPr>
        </p:nvSpPr>
        <p:spPr>
          <a:xfrm>
            <a:off x="381001" y="1189038"/>
            <a:ext cx="11430000" cy="365125"/>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3DEBF-38A5-3D48-BB10-8BF044F2F4B4}"/>
              </a:ext>
            </a:extLst>
          </p:cNvPr>
          <p:cNvSpPr>
            <a:spLocks noGrp="1"/>
          </p:cNvSpPr>
          <p:nvPr>
            <p:ph sz="half" idx="2"/>
          </p:nvPr>
        </p:nvSpPr>
        <p:spPr>
          <a:xfrm>
            <a:off x="381001" y="1907429"/>
            <a:ext cx="11430000" cy="3684588"/>
          </a:xfrm>
        </p:spPr>
        <p:txBody>
          <a:bodyPr/>
          <a:lstStyle>
            <a:lvl1pPr>
              <a:defRPr>
                <a:solidFill>
                  <a:schemeClr val="accent1"/>
                </a:solidFill>
              </a:defRPr>
            </a:lvl1pPr>
            <a:lvl2pPr marL="0">
              <a:defRPr/>
            </a:lvl2pPr>
            <a:lvl3pPr marL="457200">
              <a:buClr>
                <a:schemeClr val="accent1"/>
              </a:buClr>
              <a:buSzPct val="120000"/>
              <a:defRPr/>
            </a:lvl3pPr>
            <a:lvl4pPr marL="1051560" indent="-228600">
              <a:buClr>
                <a:schemeClr val="accent1"/>
              </a:buClr>
              <a:buSzPct val="900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7A801A43-F1A1-4845-9765-D4EFBBFE3C7F}"/>
              </a:ext>
            </a:extLst>
          </p:cNvPr>
          <p:cNvPicPr>
            <a:picLocks noChangeAspect="1"/>
          </p:cNvPicPr>
          <p:nvPr userDrawn="1"/>
        </p:nvPicPr>
        <p:blipFill>
          <a:blip r:embed="rId2"/>
          <a:stretch>
            <a:fillRect/>
          </a:stretch>
        </p:blipFill>
        <p:spPr>
          <a:xfrm>
            <a:off x="419100" y="5943599"/>
            <a:ext cx="1784668" cy="733425"/>
          </a:xfrm>
          <a:prstGeom prst="rect">
            <a:avLst/>
          </a:prstGeom>
        </p:spPr>
      </p:pic>
    </p:spTree>
    <p:extLst>
      <p:ext uri="{BB962C8B-B14F-4D97-AF65-F5344CB8AC3E}">
        <p14:creationId xmlns:p14="http://schemas.microsoft.com/office/powerpoint/2010/main" val="32088741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4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_L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00AA00-10C8-3B44-8E22-9C2370FAF357}"/>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525B97-247F-FE44-86B1-B2C7542A5F84}"/>
              </a:ext>
            </a:extLst>
          </p:cNvPr>
          <p:cNvSpPr>
            <a:spLocks noGrp="1"/>
          </p:cNvSpPr>
          <p:nvPr>
            <p:ph type="title"/>
          </p:nvPr>
        </p:nvSpPr>
        <p:spPr>
          <a:xfrm>
            <a:off x="381000" y="2595220"/>
            <a:ext cx="11430000" cy="1371506"/>
          </a:xfrm>
        </p:spPr>
        <p:txBody>
          <a:bodyPr anchor="b">
            <a:normAutofit/>
          </a:bodyPr>
          <a:lstStyle>
            <a:lvl1pPr algn="ctr">
              <a:defRPr sz="40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349BB19D-E524-CE4C-B9E6-F1F4F4E4BDCE}"/>
              </a:ext>
            </a:extLst>
          </p:cNvPr>
          <p:cNvSpPr>
            <a:spLocks noGrp="1"/>
          </p:cNvSpPr>
          <p:nvPr>
            <p:ph type="body" idx="1"/>
          </p:nvPr>
        </p:nvSpPr>
        <p:spPr>
          <a:xfrm>
            <a:off x="381000" y="3993714"/>
            <a:ext cx="11430000" cy="870043"/>
          </a:xfrm>
        </p:spPr>
        <p:txBody>
          <a:bodyPr/>
          <a:lstStyle>
            <a:lvl1pPr marL="0" indent="0" algn="ctr">
              <a:buNone/>
              <a:defRPr sz="2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08E09CE9-E68A-974E-ABBE-B319CB3088AD}"/>
              </a:ext>
            </a:extLst>
          </p:cNvPr>
          <p:cNvPicPr>
            <a:picLocks noChangeAspect="1"/>
          </p:cNvPicPr>
          <p:nvPr userDrawn="1"/>
        </p:nvPicPr>
        <p:blipFill>
          <a:blip r:embed="rId3"/>
          <a:stretch>
            <a:fillRect/>
          </a:stretch>
        </p:blipFill>
        <p:spPr>
          <a:xfrm>
            <a:off x="419100" y="5943599"/>
            <a:ext cx="1784668" cy="733425"/>
          </a:xfrm>
          <a:prstGeom prst="rect">
            <a:avLst/>
          </a:prstGeom>
        </p:spPr>
      </p:pic>
    </p:spTree>
    <p:extLst>
      <p:ext uri="{BB962C8B-B14F-4D97-AF65-F5344CB8AC3E}">
        <p14:creationId xmlns:p14="http://schemas.microsoft.com/office/powerpoint/2010/main" val="435137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_D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00AA00-10C8-3B44-8E22-9C2370FAF357}"/>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525B97-247F-FE44-86B1-B2C7542A5F84}"/>
              </a:ext>
            </a:extLst>
          </p:cNvPr>
          <p:cNvSpPr>
            <a:spLocks noGrp="1"/>
          </p:cNvSpPr>
          <p:nvPr>
            <p:ph type="title"/>
          </p:nvPr>
        </p:nvSpPr>
        <p:spPr>
          <a:xfrm>
            <a:off x="381000" y="2595220"/>
            <a:ext cx="11430000" cy="1371506"/>
          </a:xfrm>
        </p:spPr>
        <p:txBody>
          <a:bodyPr anchor="b">
            <a:normAutofit/>
          </a:bodyPr>
          <a:lstStyle>
            <a:lvl1pPr algn="ct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349BB19D-E524-CE4C-B9E6-F1F4F4E4BDCE}"/>
              </a:ext>
            </a:extLst>
          </p:cNvPr>
          <p:cNvSpPr>
            <a:spLocks noGrp="1"/>
          </p:cNvSpPr>
          <p:nvPr>
            <p:ph type="body" idx="1"/>
          </p:nvPr>
        </p:nvSpPr>
        <p:spPr>
          <a:xfrm>
            <a:off x="381000" y="3993714"/>
            <a:ext cx="11430000" cy="870043"/>
          </a:xfrm>
        </p:spPr>
        <p:txBody>
          <a:bodyPr/>
          <a:lstStyle>
            <a:lvl1pPr marL="0" indent="0" algn="ctr">
              <a:buNone/>
              <a:defRPr sz="24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08E09CE9-E68A-974E-ABBE-B319CB3088AD}"/>
              </a:ext>
            </a:extLst>
          </p:cNvPr>
          <p:cNvPicPr>
            <a:picLocks noChangeAspect="1"/>
          </p:cNvPicPr>
          <p:nvPr userDrawn="1"/>
        </p:nvPicPr>
        <p:blipFill>
          <a:blip r:embed="rId3"/>
          <a:srcRect/>
          <a:stretch/>
        </p:blipFill>
        <p:spPr>
          <a:xfrm>
            <a:off x="419100" y="5946010"/>
            <a:ext cx="1784668" cy="728602"/>
          </a:xfrm>
          <a:prstGeom prst="rect">
            <a:avLst/>
          </a:prstGeom>
        </p:spPr>
      </p:pic>
    </p:spTree>
    <p:extLst>
      <p:ext uri="{BB962C8B-B14F-4D97-AF65-F5344CB8AC3E}">
        <p14:creationId xmlns:p14="http://schemas.microsoft.com/office/powerpoint/2010/main" val="44796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_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85EBDB-FC3B-7945-9B90-BE3AB65B8279}"/>
              </a:ext>
            </a:extLst>
          </p:cNvPr>
          <p:cNvSpPr/>
          <p:nvPr userDrawn="1"/>
        </p:nvSpPr>
        <p:spPr>
          <a:xfrm>
            <a:off x="4921624" y="0"/>
            <a:ext cx="72703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7B2328-AB09-9247-A34E-31FD3C8272B7}"/>
              </a:ext>
            </a:extLst>
          </p:cNvPr>
          <p:cNvSpPr>
            <a:spLocks noGrp="1"/>
          </p:cNvSpPr>
          <p:nvPr>
            <p:ph type="title"/>
          </p:nvPr>
        </p:nvSpPr>
        <p:spPr>
          <a:xfrm>
            <a:off x="401780" y="510709"/>
            <a:ext cx="4314825" cy="13315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49C8F4-7684-7744-8686-2400255C77BB}"/>
              </a:ext>
            </a:extLst>
          </p:cNvPr>
          <p:cNvSpPr>
            <a:spLocks noGrp="1"/>
          </p:cNvSpPr>
          <p:nvPr>
            <p:ph type="pic" idx="1"/>
          </p:nvPr>
        </p:nvSpPr>
        <p:spPr>
          <a:xfrm>
            <a:off x="5470712" y="510710"/>
            <a:ext cx="6172200" cy="5088778"/>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icture 8">
            <a:extLst>
              <a:ext uri="{FF2B5EF4-FFF2-40B4-BE49-F238E27FC236}">
                <a16:creationId xmlns:a16="http://schemas.microsoft.com/office/drawing/2014/main" id="{833B9C24-57CC-E744-BFF8-0DC05C436315}"/>
              </a:ext>
            </a:extLst>
          </p:cNvPr>
          <p:cNvPicPr>
            <a:picLocks noChangeAspect="1"/>
          </p:cNvPicPr>
          <p:nvPr userDrawn="1"/>
        </p:nvPicPr>
        <p:blipFill>
          <a:blip r:embed="rId2"/>
          <a:stretch>
            <a:fillRect/>
          </a:stretch>
        </p:blipFill>
        <p:spPr>
          <a:xfrm>
            <a:off x="419100" y="5943599"/>
            <a:ext cx="1784668" cy="733425"/>
          </a:xfrm>
          <a:prstGeom prst="rect">
            <a:avLst/>
          </a:prstGeom>
        </p:spPr>
      </p:pic>
      <p:sp>
        <p:nvSpPr>
          <p:cNvPr id="11" name="Text Placeholder 10">
            <a:extLst>
              <a:ext uri="{FF2B5EF4-FFF2-40B4-BE49-F238E27FC236}">
                <a16:creationId xmlns:a16="http://schemas.microsoft.com/office/drawing/2014/main" id="{BB670C2C-FE49-E141-94B1-C5729BD9CE4A}"/>
              </a:ext>
            </a:extLst>
          </p:cNvPr>
          <p:cNvSpPr>
            <a:spLocks noGrp="1"/>
          </p:cNvSpPr>
          <p:nvPr>
            <p:ph type="body" sz="quarter" idx="13"/>
          </p:nvPr>
        </p:nvSpPr>
        <p:spPr>
          <a:xfrm>
            <a:off x="401779" y="2122066"/>
            <a:ext cx="4314825" cy="354171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90035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_Nav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85EBDB-FC3B-7945-9B90-BE3AB65B8279}"/>
              </a:ext>
            </a:extLst>
          </p:cNvPr>
          <p:cNvSpPr/>
          <p:nvPr userDrawn="1"/>
        </p:nvSpPr>
        <p:spPr>
          <a:xfrm>
            <a:off x="4921624" y="0"/>
            <a:ext cx="72703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7B2328-AB09-9247-A34E-31FD3C8272B7}"/>
              </a:ext>
            </a:extLst>
          </p:cNvPr>
          <p:cNvSpPr>
            <a:spLocks noGrp="1"/>
          </p:cNvSpPr>
          <p:nvPr>
            <p:ph type="title"/>
          </p:nvPr>
        </p:nvSpPr>
        <p:spPr>
          <a:xfrm>
            <a:off x="401780" y="510709"/>
            <a:ext cx="4314825" cy="13315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49C8F4-7684-7744-8686-2400255C77BB}"/>
              </a:ext>
            </a:extLst>
          </p:cNvPr>
          <p:cNvSpPr>
            <a:spLocks noGrp="1"/>
          </p:cNvSpPr>
          <p:nvPr>
            <p:ph type="pic" idx="1"/>
          </p:nvPr>
        </p:nvSpPr>
        <p:spPr>
          <a:xfrm>
            <a:off x="5470712" y="510710"/>
            <a:ext cx="6172200" cy="5088778"/>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icture 8">
            <a:extLst>
              <a:ext uri="{FF2B5EF4-FFF2-40B4-BE49-F238E27FC236}">
                <a16:creationId xmlns:a16="http://schemas.microsoft.com/office/drawing/2014/main" id="{833B9C24-57CC-E744-BFF8-0DC05C436315}"/>
              </a:ext>
            </a:extLst>
          </p:cNvPr>
          <p:cNvPicPr>
            <a:picLocks noChangeAspect="1"/>
          </p:cNvPicPr>
          <p:nvPr userDrawn="1"/>
        </p:nvPicPr>
        <p:blipFill>
          <a:blip r:embed="rId2"/>
          <a:stretch>
            <a:fillRect/>
          </a:stretch>
        </p:blipFill>
        <p:spPr>
          <a:xfrm>
            <a:off x="419100" y="5943599"/>
            <a:ext cx="1784668" cy="733425"/>
          </a:xfrm>
          <a:prstGeom prst="rect">
            <a:avLst/>
          </a:prstGeom>
        </p:spPr>
      </p:pic>
      <p:sp>
        <p:nvSpPr>
          <p:cNvPr id="11" name="Text Placeholder 10">
            <a:extLst>
              <a:ext uri="{FF2B5EF4-FFF2-40B4-BE49-F238E27FC236}">
                <a16:creationId xmlns:a16="http://schemas.microsoft.com/office/drawing/2014/main" id="{483EBCBF-DDFC-374E-B585-1B6FE1C62245}"/>
              </a:ext>
            </a:extLst>
          </p:cNvPr>
          <p:cNvSpPr>
            <a:spLocks noGrp="1"/>
          </p:cNvSpPr>
          <p:nvPr>
            <p:ph type="body" sz="quarter" idx="13"/>
          </p:nvPr>
        </p:nvSpPr>
        <p:spPr>
          <a:xfrm>
            <a:off x="401638" y="2122066"/>
            <a:ext cx="4314825" cy="3541713"/>
          </a:xfrm>
        </p:spPr>
        <p:txBody>
          <a:bodyPr/>
          <a:lstStyle>
            <a:lvl1pPr marL="0" indent="0">
              <a:buFont typeface="Arial" panose="020B0604020202020204" pitchFamily="34" charset="0"/>
              <a:buNone/>
              <a:defRPr>
                <a:solidFill>
                  <a:schemeClr val="accent1"/>
                </a:solidFill>
              </a:defRPr>
            </a:lvl1pPr>
            <a:lvl2pPr marL="0">
              <a:defRPr/>
            </a:lvl2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64557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815455-67D0-8B4B-8781-5662EEB44A2C}"/>
              </a:ext>
            </a:extLst>
          </p:cNvPr>
          <p:cNvSpPr>
            <a:spLocks noGrp="1"/>
          </p:cNvSpPr>
          <p:nvPr>
            <p:ph type="title"/>
          </p:nvPr>
        </p:nvSpPr>
        <p:spPr>
          <a:xfrm>
            <a:off x="419100" y="538162"/>
            <a:ext cx="11391900" cy="5762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BA1921-0ED0-3E4C-BCE9-7F4BD0AEDBA2}"/>
              </a:ext>
            </a:extLst>
          </p:cNvPr>
          <p:cNvSpPr>
            <a:spLocks noGrp="1"/>
          </p:cNvSpPr>
          <p:nvPr>
            <p:ph type="body" idx="1"/>
          </p:nvPr>
        </p:nvSpPr>
        <p:spPr>
          <a:xfrm>
            <a:off x="419099" y="1825625"/>
            <a:ext cx="11391899" cy="39179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03458741"/>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6" r:id="rId3"/>
    <p:sldLayoutId id="2147483650" r:id="rId4"/>
    <p:sldLayoutId id="2147483653" r:id="rId5"/>
    <p:sldLayoutId id="2147483651" r:id="rId6"/>
    <p:sldLayoutId id="2147483663" r:id="rId7"/>
    <p:sldLayoutId id="2147483657" r:id="rId8"/>
    <p:sldLayoutId id="2147483661" r:id="rId9"/>
    <p:sldLayoutId id="2147483652" r:id="rId10"/>
    <p:sldLayoutId id="2147483655" r:id="rId11"/>
    <p:sldLayoutId id="2147483658" r:id="rId12"/>
    <p:sldLayoutId id="2147483660" r:id="rId13"/>
    <p:sldLayoutId id="2147483659" r:id="rId14"/>
  </p:sldLayoutIdLst>
  <p:hf hdr="0" ftr="0" dt="0"/>
  <p:txStyles>
    <p:title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51560" indent="-228600" algn="l" defTabSz="914400" rtl="0" eaLnBrk="1" latinLnBrk="0" hangingPunct="1">
        <a:lnSpc>
          <a:spcPct val="90000"/>
        </a:lnSpc>
        <a:spcBef>
          <a:spcPts val="500"/>
        </a:spcBef>
        <a:buClr>
          <a:schemeClr val="accent1"/>
        </a:buClr>
        <a:buSzPct val="90000"/>
        <a:buFont typeface="Wingdings" pitchFamily="2" charset="2"/>
        <a:buChar char="§"/>
        <a:defRPr sz="20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mailto:tabatha.matthias@unmc.edu" TargetMode="External"/><Relationship Id="rId2" Type="http://schemas.openxmlformats.org/officeDocument/2006/relationships/hyperlink" Target="mailto:Alqalaf@NeuralNetHealthCare.com" TargetMode="Externa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hyperlink" Target="mailto:nathan.wanner@hsc.utah.edu"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1B3CA-99EF-3B4C-96E5-D0981B2390AC}"/>
              </a:ext>
            </a:extLst>
          </p:cNvPr>
          <p:cNvSpPr>
            <a:spLocks noGrp="1"/>
          </p:cNvSpPr>
          <p:nvPr>
            <p:ph type="ctrTitle"/>
          </p:nvPr>
        </p:nvSpPr>
        <p:spPr>
          <a:xfrm>
            <a:off x="385482" y="4322727"/>
            <a:ext cx="11421034" cy="1321564"/>
          </a:xfrm>
        </p:spPr>
        <p:txBody>
          <a:bodyPr anchor="ctr">
            <a:normAutofit/>
          </a:bodyPr>
          <a:lstStyle/>
          <a:p>
            <a:pPr>
              <a:lnSpc>
                <a:spcPct val="100000"/>
              </a:lnSpc>
              <a:spcBef>
                <a:spcPts val="1200"/>
              </a:spcBef>
            </a:pPr>
            <a:r>
              <a:rPr lang="en-US" sz="3600"/>
              <a:t>Scheduling 101:</a:t>
            </a:r>
            <a:br>
              <a:rPr lang="en-US"/>
            </a:br>
            <a:r>
              <a:rPr lang="en-US" sz="2800"/>
              <a:t>How to Create a Schedule That Works for Your Team</a:t>
            </a:r>
            <a:endParaRPr lang="en-US" sz="2700"/>
          </a:p>
        </p:txBody>
      </p:sp>
      <p:sp>
        <p:nvSpPr>
          <p:cNvPr id="3" name="Subtitle 2">
            <a:extLst>
              <a:ext uri="{FF2B5EF4-FFF2-40B4-BE49-F238E27FC236}">
                <a16:creationId xmlns:a16="http://schemas.microsoft.com/office/drawing/2014/main" id="{0FDD3765-10CA-EF40-B0A0-F57927E0C6A2}"/>
              </a:ext>
            </a:extLst>
          </p:cNvPr>
          <p:cNvSpPr>
            <a:spLocks noGrp="1"/>
          </p:cNvSpPr>
          <p:nvPr>
            <p:ph type="subTitle" idx="1"/>
          </p:nvPr>
        </p:nvSpPr>
        <p:spPr>
          <a:xfrm>
            <a:off x="809624" y="5722671"/>
            <a:ext cx="10572750" cy="822960"/>
          </a:xfrm>
        </p:spPr>
        <p:txBody>
          <a:bodyPr numCol="3" anchor="ctr">
            <a:normAutofit/>
          </a:bodyPr>
          <a:lstStyle/>
          <a:p>
            <a:r>
              <a:rPr lang="en-US" sz="1800" b="1">
                <a:latin typeface="Arial"/>
                <a:cs typeface="Arial"/>
              </a:rPr>
              <a:t>Shikha "Keika" </a:t>
            </a:r>
            <a:r>
              <a:rPr lang="en-US" sz="1800" b="1" err="1">
                <a:latin typeface="Arial"/>
                <a:cs typeface="Arial"/>
              </a:rPr>
              <a:t>Alqalaf</a:t>
            </a:r>
            <a:r>
              <a:rPr lang="en-US" sz="1800" b="1">
                <a:latin typeface="Arial"/>
                <a:cs typeface="Arial"/>
              </a:rPr>
              <a:t>, FHM</a:t>
            </a:r>
          </a:p>
          <a:p>
            <a:endParaRPr lang="en-US" sz="1800" b="1"/>
          </a:p>
          <a:p>
            <a:r>
              <a:rPr lang="pt-BR" sz="1800" b="1">
                <a:latin typeface="Arial"/>
                <a:cs typeface="Arial"/>
              </a:rPr>
              <a:t>Dr. </a:t>
            </a:r>
            <a:r>
              <a:rPr lang="pt-BR" sz="1800" b="1" err="1">
                <a:latin typeface="Arial"/>
                <a:cs typeface="Arial"/>
              </a:rPr>
              <a:t>Tabatha</a:t>
            </a:r>
            <a:r>
              <a:rPr lang="pt-BR" sz="1800" b="1">
                <a:latin typeface="Arial"/>
                <a:cs typeface="Arial"/>
              </a:rPr>
              <a:t> Matthias, DO, MBA</a:t>
            </a:r>
          </a:p>
          <a:p>
            <a:endParaRPr lang="pt-BR" sz="1800" b="1"/>
          </a:p>
          <a:p>
            <a:r>
              <a:rPr lang="en-US" sz="1800" b="1">
                <a:latin typeface="Arial"/>
                <a:cs typeface="Arial"/>
              </a:rPr>
              <a:t>Dr. Nathan </a:t>
            </a:r>
            <a:r>
              <a:rPr lang="en-US" sz="1800" b="1" err="1">
                <a:latin typeface="Arial"/>
                <a:cs typeface="Arial"/>
              </a:rPr>
              <a:t>Wanner</a:t>
            </a:r>
            <a:r>
              <a:rPr lang="en-US" sz="1800" b="1">
                <a:latin typeface="Arial"/>
                <a:cs typeface="Arial"/>
              </a:rPr>
              <a:t>, MD</a:t>
            </a:r>
          </a:p>
        </p:txBody>
      </p:sp>
    </p:spTree>
    <p:extLst>
      <p:ext uri="{BB962C8B-B14F-4D97-AF65-F5344CB8AC3E}">
        <p14:creationId xmlns:p14="http://schemas.microsoft.com/office/powerpoint/2010/main" val="6703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3AF8-9347-CB1D-CFB7-EB4D3A8197CB}"/>
              </a:ext>
            </a:extLst>
          </p:cNvPr>
          <p:cNvSpPr>
            <a:spLocks noGrp="1"/>
          </p:cNvSpPr>
          <p:nvPr>
            <p:ph type="title"/>
          </p:nvPr>
        </p:nvSpPr>
        <p:spPr>
          <a:xfrm>
            <a:off x="5180484" y="2447882"/>
            <a:ext cx="6442673" cy="1959191"/>
          </a:xfrm>
        </p:spPr>
        <p:txBody>
          <a:bodyPr vert="horz" lIns="0" tIns="0" rIns="0" bIns="0" rtlCol="0" anchor="ctr">
            <a:noAutofit/>
          </a:bodyPr>
          <a:lstStyle/>
          <a:p>
            <a:r>
              <a:rPr lang="en-US" sz="6000">
                <a:solidFill>
                  <a:schemeClr val="bg1"/>
                </a:solidFill>
                <a:latin typeface="Arial"/>
                <a:cs typeface="Arial"/>
              </a:rPr>
              <a:t>Positive Impact on Efficiency and Morale</a:t>
            </a:r>
            <a:endParaRPr lang="en-US" sz="4800">
              <a:solidFill>
                <a:schemeClr val="bg1"/>
              </a:solidFill>
            </a:endParaRPr>
          </a:p>
        </p:txBody>
      </p:sp>
      <p:sp>
        <p:nvSpPr>
          <p:cNvPr id="4" name="Text Placeholder 3">
            <a:extLst>
              <a:ext uri="{FF2B5EF4-FFF2-40B4-BE49-F238E27FC236}">
                <a16:creationId xmlns:a16="http://schemas.microsoft.com/office/drawing/2014/main" id="{A8AC29C8-6537-3A29-53F5-15A15156D424}"/>
              </a:ext>
            </a:extLst>
          </p:cNvPr>
          <p:cNvSpPr>
            <a:spLocks noGrp="1"/>
          </p:cNvSpPr>
          <p:nvPr>
            <p:ph type="body" sz="quarter" idx="13"/>
          </p:nvPr>
        </p:nvSpPr>
        <p:spPr>
          <a:xfrm>
            <a:off x="326687" y="1734820"/>
            <a:ext cx="4314825" cy="3404303"/>
          </a:xfrm>
        </p:spPr>
        <p:txBody>
          <a:bodyPr vert="horz" lIns="0" tIns="0" rIns="0" bIns="0" rtlCol="0" anchor="t">
            <a:noAutofit/>
          </a:bodyPr>
          <a:lstStyle/>
          <a:p>
            <a:pPr marL="457200" indent="-457200">
              <a:buAutoNum type="arabicPeriod"/>
            </a:pPr>
            <a:r>
              <a:rPr lang="en-US" sz="2200">
                <a:latin typeface="Arial"/>
                <a:cs typeface="Arial"/>
              </a:rPr>
              <a:t>Efficiency: </a:t>
            </a:r>
            <a:r>
              <a:rPr lang="en-US" sz="2200" b="0">
                <a:latin typeface="Arial"/>
                <a:cs typeface="Arial"/>
              </a:rPr>
              <a:t>The predictable pattern of the 7 on/7 off model helps to manage workload effectively, with each hospitalist aware of their responsibilities well in advance.</a:t>
            </a:r>
            <a:endParaRPr lang="en-US">
              <a:latin typeface="Arial"/>
              <a:cs typeface="Arial"/>
            </a:endParaRPr>
          </a:p>
          <a:p>
            <a:pPr marL="457200" indent="-457200">
              <a:buAutoNum type="arabicPeriod"/>
            </a:pPr>
            <a:r>
              <a:rPr lang="en-US" sz="2200">
                <a:latin typeface="Arial"/>
                <a:cs typeface="Arial"/>
              </a:rPr>
              <a:t>Morale:</a:t>
            </a:r>
            <a:r>
              <a:rPr lang="en-US" sz="2200" b="0">
                <a:latin typeface="Arial"/>
                <a:cs typeface="Arial"/>
              </a:rPr>
              <a:t> The distinct periods of work and rest contribute to higher job satisfaction and lower burnout rates among hospitalists</a:t>
            </a:r>
            <a:r>
              <a:rPr lang="en-US" b="0">
                <a:latin typeface="Arial"/>
                <a:cs typeface="Arial"/>
              </a:rPr>
              <a:t>.</a:t>
            </a:r>
            <a:endParaRPr lang="en-US">
              <a:latin typeface="Arial"/>
              <a:cs typeface="Arial"/>
            </a:endParaRPr>
          </a:p>
        </p:txBody>
      </p:sp>
      <p:pic>
        <p:nvPicPr>
          <p:cNvPr id="5" name="Picture 6" descr="A logo for a company&#10;&#10;Description automatically generated">
            <a:extLst>
              <a:ext uri="{FF2B5EF4-FFF2-40B4-BE49-F238E27FC236}">
                <a16:creationId xmlns:a16="http://schemas.microsoft.com/office/drawing/2014/main" id="{FB2BA29D-6C32-5E90-D166-F808891F67B6}"/>
              </a:ext>
            </a:extLst>
          </p:cNvPr>
          <p:cNvPicPr>
            <a:picLocks noChangeAspect="1"/>
          </p:cNvPicPr>
          <p:nvPr/>
        </p:nvPicPr>
        <p:blipFill>
          <a:blip r:embed="rId2"/>
          <a:stretch>
            <a:fillRect/>
          </a:stretch>
        </p:blipFill>
        <p:spPr>
          <a:xfrm>
            <a:off x="9396334" y="5418422"/>
            <a:ext cx="2743199" cy="1442600"/>
          </a:xfrm>
          <a:prstGeom prst="rect">
            <a:avLst/>
          </a:prstGeom>
        </p:spPr>
      </p:pic>
    </p:spTree>
    <p:extLst>
      <p:ext uri="{BB962C8B-B14F-4D97-AF65-F5344CB8AC3E}">
        <p14:creationId xmlns:p14="http://schemas.microsoft.com/office/powerpoint/2010/main" val="1472765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3AF8-9347-CB1D-CFB7-EB4D3A8197CB}"/>
              </a:ext>
            </a:extLst>
          </p:cNvPr>
          <p:cNvSpPr>
            <a:spLocks noGrp="1"/>
          </p:cNvSpPr>
          <p:nvPr>
            <p:ph type="title"/>
          </p:nvPr>
        </p:nvSpPr>
        <p:spPr>
          <a:xfrm>
            <a:off x="5180484" y="2447882"/>
            <a:ext cx="6442673" cy="1959191"/>
          </a:xfrm>
        </p:spPr>
        <p:txBody>
          <a:bodyPr vert="horz" lIns="0" tIns="0" rIns="0" bIns="0" rtlCol="0" anchor="ctr">
            <a:noAutofit/>
          </a:bodyPr>
          <a:lstStyle/>
          <a:p>
            <a:r>
              <a:rPr lang="en-US" sz="6000">
                <a:solidFill>
                  <a:schemeClr val="bg1"/>
                </a:solidFill>
                <a:latin typeface="Arial"/>
                <a:cs typeface="Arial"/>
              </a:rPr>
              <a:t>My Experience</a:t>
            </a:r>
            <a:endParaRPr lang="en-US">
              <a:solidFill>
                <a:schemeClr val="bg1"/>
              </a:solidFill>
            </a:endParaRPr>
          </a:p>
        </p:txBody>
      </p:sp>
      <p:sp>
        <p:nvSpPr>
          <p:cNvPr id="4" name="Text Placeholder 3">
            <a:extLst>
              <a:ext uri="{FF2B5EF4-FFF2-40B4-BE49-F238E27FC236}">
                <a16:creationId xmlns:a16="http://schemas.microsoft.com/office/drawing/2014/main" id="{A8AC29C8-6537-3A29-53F5-15A15156D424}"/>
              </a:ext>
            </a:extLst>
          </p:cNvPr>
          <p:cNvSpPr>
            <a:spLocks noGrp="1"/>
          </p:cNvSpPr>
          <p:nvPr>
            <p:ph type="body" sz="quarter" idx="13"/>
          </p:nvPr>
        </p:nvSpPr>
        <p:spPr>
          <a:xfrm>
            <a:off x="326687" y="1734820"/>
            <a:ext cx="4314825" cy="3404303"/>
          </a:xfrm>
        </p:spPr>
        <p:txBody>
          <a:bodyPr vert="horz" lIns="0" tIns="0" rIns="0" bIns="0" rtlCol="0" anchor="t">
            <a:noAutofit/>
          </a:bodyPr>
          <a:lstStyle/>
          <a:p>
            <a:pPr marL="457200" indent="-457200">
              <a:buAutoNum type="arabicPeriod"/>
            </a:pPr>
            <a:r>
              <a:rPr lang="en-US" sz="2200">
                <a:latin typeface="Arial"/>
                <a:cs typeface="Arial"/>
              </a:rPr>
              <a:t>Effectiveness: </a:t>
            </a:r>
            <a:r>
              <a:rPr lang="en-US" sz="2200" b="0">
                <a:latin typeface="Arial"/>
                <a:cs typeface="Arial"/>
              </a:rPr>
              <a:t>In my years of creating schedules for hospitalists, I've found the 7 on/7 off model to be an efficient and effective way to ensure continuous patient care.</a:t>
            </a:r>
            <a:endParaRPr lang="en-US" sz="2200"/>
          </a:p>
          <a:p>
            <a:pPr marL="457200" indent="-457200">
              <a:buAutoNum type="arabicPeriod"/>
            </a:pPr>
            <a:r>
              <a:rPr lang="en-US" sz="2200">
                <a:latin typeface="Arial"/>
                <a:cs typeface="Arial"/>
              </a:rPr>
              <a:t>Preference: </a:t>
            </a:r>
            <a:r>
              <a:rPr lang="en-US" sz="2200" b="0">
                <a:latin typeface="Arial"/>
                <a:cs typeface="Arial"/>
              </a:rPr>
              <a:t>Many hospitalists I've worked with prefer this model due to its predictability and balance between work and personal life.</a:t>
            </a:r>
            <a:endParaRPr lang="en-US" sz="2200"/>
          </a:p>
        </p:txBody>
      </p:sp>
      <p:pic>
        <p:nvPicPr>
          <p:cNvPr id="5" name="Picture 6" descr="A logo for a company&#10;&#10;Description automatically generated">
            <a:extLst>
              <a:ext uri="{FF2B5EF4-FFF2-40B4-BE49-F238E27FC236}">
                <a16:creationId xmlns:a16="http://schemas.microsoft.com/office/drawing/2014/main" id="{33AA1C7A-99C5-6D98-3765-A5A5EC653CB4}"/>
              </a:ext>
            </a:extLst>
          </p:cNvPr>
          <p:cNvPicPr>
            <a:picLocks noChangeAspect="1"/>
          </p:cNvPicPr>
          <p:nvPr/>
        </p:nvPicPr>
        <p:blipFill>
          <a:blip r:embed="rId2"/>
          <a:stretch>
            <a:fillRect/>
          </a:stretch>
        </p:blipFill>
        <p:spPr>
          <a:xfrm>
            <a:off x="9396334" y="5418422"/>
            <a:ext cx="2743199" cy="1442600"/>
          </a:xfrm>
          <a:prstGeom prst="rect">
            <a:avLst/>
          </a:prstGeom>
        </p:spPr>
      </p:pic>
    </p:spTree>
    <p:extLst>
      <p:ext uri="{BB962C8B-B14F-4D97-AF65-F5344CB8AC3E}">
        <p14:creationId xmlns:p14="http://schemas.microsoft.com/office/powerpoint/2010/main" val="3832617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3AF8-9347-CB1D-CFB7-EB4D3A8197CB}"/>
              </a:ext>
            </a:extLst>
          </p:cNvPr>
          <p:cNvSpPr>
            <a:spLocks noGrp="1"/>
          </p:cNvSpPr>
          <p:nvPr>
            <p:ph type="title"/>
          </p:nvPr>
        </p:nvSpPr>
        <p:spPr>
          <a:xfrm>
            <a:off x="5180484" y="2447882"/>
            <a:ext cx="6442673" cy="1959191"/>
          </a:xfrm>
        </p:spPr>
        <p:txBody>
          <a:bodyPr vert="horz" lIns="0" tIns="0" rIns="0" bIns="0" rtlCol="0" anchor="ctr">
            <a:noAutofit/>
          </a:bodyPr>
          <a:lstStyle/>
          <a:p>
            <a:r>
              <a:rPr lang="en-US" sz="6600">
                <a:solidFill>
                  <a:schemeClr val="bg1"/>
                </a:solidFill>
                <a:latin typeface="Arial"/>
                <a:cs typeface="Arial"/>
              </a:rPr>
              <a:t>What Hospitalists Value</a:t>
            </a:r>
            <a:endParaRPr lang="en-US" sz="6600">
              <a:solidFill>
                <a:schemeClr val="bg1"/>
              </a:solidFill>
            </a:endParaRPr>
          </a:p>
        </p:txBody>
      </p:sp>
      <p:sp>
        <p:nvSpPr>
          <p:cNvPr id="4" name="Text Placeholder 3">
            <a:extLst>
              <a:ext uri="{FF2B5EF4-FFF2-40B4-BE49-F238E27FC236}">
                <a16:creationId xmlns:a16="http://schemas.microsoft.com/office/drawing/2014/main" id="{A8AC29C8-6537-3A29-53F5-15A15156D424}"/>
              </a:ext>
            </a:extLst>
          </p:cNvPr>
          <p:cNvSpPr>
            <a:spLocks noGrp="1"/>
          </p:cNvSpPr>
          <p:nvPr>
            <p:ph type="body" sz="quarter" idx="13"/>
          </p:nvPr>
        </p:nvSpPr>
        <p:spPr>
          <a:xfrm>
            <a:off x="326687" y="1734820"/>
            <a:ext cx="4314825" cy="3404303"/>
          </a:xfrm>
        </p:spPr>
        <p:txBody>
          <a:bodyPr vert="horz" lIns="0" tIns="0" rIns="0" bIns="0" rtlCol="0" anchor="t">
            <a:noAutofit/>
          </a:bodyPr>
          <a:lstStyle/>
          <a:p>
            <a:pPr marL="457200" indent="-457200">
              <a:buAutoNum type="arabicPeriod"/>
            </a:pPr>
            <a:r>
              <a:rPr lang="en-US" sz="2200">
                <a:latin typeface="Arial"/>
                <a:cs typeface="Arial"/>
              </a:rPr>
              <a:t>Work-Life Balance: </a:t>
            </a:r>
            <a:r>
              <a:rPr lang="en-US" sz="2200" b="0">
                <a:latin typeface="Arial"/>
                <a:cs typeface="Arial"/>
              </a:rPr>
              <a:t>The clear separation between work and time off can provide a significant boost to work-life balance.</a:t>
            </a:r>
            <a:endParaRPr lang="en-US" sz="2200">
              <a:latin typeface="Arial"/>
              <a:cs typeface="Arial"/>
            </a:endParaRPr>
          </a:p>
          <a:p>
            <a:pPr marL="457200" indent="-457200">
              <a:buAutoNum type="arabicPeriod"/>
            </a:pPr>
            <a:r>
              <a:rPr lang="en-US" sz="2200">
                <a:latin typeface="Arial"/>
                <a:cs typeface="Arial"/>
              </a:rPr>
              <a:t>Predictability: </a:t>
            </a:r>
            <a:r>
              <a:rPr lang="en-US" sz="2200" b="0">
                <a:latin typeface="Arial"/>
                <a:cs typeface="Arial"/>
              </a:rPr>
              <a:t>The cyclic and predictable nature of the 7 on/7 off schedule allows hospitalists to plan their personal and professional life effectively.</a:t>
            </a:r>
            <a:endParaRPr lang="en-US" sz="2200">
              <a:latin typeface="Arial"/>
              <a:cs typeface="Arial"/>
            </a:endParaRPr>
          </a:p>
        </p:txBody>
      </p:sp>
      <p:pic>
        <p:nvPicPr>
          <p:cNvPr id="5" name="Picture 6" descr="A logo for a company&#10;&#10;Description automatically generated">
            <a:extLst>
              <a:ext uri="{FF2B5EF4-FFF2-40B4-BE49-F238E27FC236}">
                <a16:creationId xmlns:a16="http://schemas.microsoft.com/office/drawing/2014/main" id="{A4C01147-A544-4313-52C6-37C00A77E10C}"/>
              </a:ext>
            </a:extLst>
          </p:cNvPr>
          <p:cNvPicPr>
            <a:picLocks noChangeAspect="1"/>
          </p:cNvPicPr>
          <p:nvPr/>
        </p:nvPicPr>
        <p:blipFill>
          <a:blip r:embed="rId2"/>
          <a:stretch>
            <a:fillRect/>
          </a:stretch>
        </p:blipFill>
        <p:spPr>
          <a:xfrm>
            <a:off x="9396334" y="5418422"/>
            <a:ext cx="2743199" cy="1442600"/>
          </a:xfrm>
          <a:prstGeom prst="rect">
            <a:avLst/>
          </a:prstGeom>
        </p:spPr>
      </p:pic>
    </p:spTree>
    <p:extLst>
      <p:ext uri="{BB962C8B-B14F-4D97-AF65-F5344CB8AC3E}">
        <p14:creationId xmlns:p14="http://schemas.microsoft.com/office/powerpoint/2010/main" val="2522321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3AF8-9347-CB1D-CFB7-EB4D3A8197CB}"/>
              </a:ext>
            </a:extLst>
          </p:cNvPr>
          <p:cNvSpPr>
            <a:spLocks noGrp="1"/>
          </p:cNvSpPr>
          <p:nvPr>
            <p:ph type="title"/>
          </p:nvPr>
        </p:nvSpPr>
        <p:spPr>
          <a:xfrm>
            <a:off x="5180484" y="2447882"/>
            <a:ext cx="6442673" cy="1959191"/>
          </a:xfrm>
        </p:spPr>
        <p:txBody>
          <a:bodyPr vert="horz" lIns="0" tIns="0" rIns="0" bIns="0" rtlCol="0" anchor="ctr">
            <a:noAutofit/>
          </a:bodyPr>
          <a:lstStyle/>
          <a:p>
            <a:r>
              <a:rPr lang="en-US" sz="6600">
                <a:solidFill>
                  <a:schemeClr val="bg1"/>
                </a:solidFill>
                <a:latin typeface="Arial"/>
                <a:cs typeface="Arial"/>
              </a:rPr>
              <a:t>What</a:t>
            </a:r>
            <a:br>
              <a:rPr lang="en-US" sz="6600">
                <a:solidFill>
                  <a:schemeClr val="bg1"/>
                </a:solidFill>
                <a:latin typeface="Arial"/>
                <a:cs typeface="Arial"/>
              </a:rPr>
            </a:br>
            <a:r>
              <a:rPr lang="en-US" sz="6600">
                <a:solidFill>
                  <a:schemeClr val="bg1"/>
                </a:solidFill>
                <a:latin typeface="Arial"/>
                <a:cs typeface="Arial"/>
              </a:rPr>
              <a:t>Hospitals</a:t>
            </a:r>
            <a:br>
              <a:rPr lang="en-US" sz="6600">
                <a:solidFill>
                  <a:schemeClr val="bg1"/>
                </a:solidFill>
                <a:latin typeface="Arial"/>
                <a:cs typeface="Arial"/>
              </a:rPr>
            </a:br>
            <a:r>
              <a:rPr lang="en-US" sz="6600">
                <a:solidFill>
                  <a:schemeClr val="bg1"/>
                </a:solidFill>
                <a:latin typeface="Arial"/>
                <a:cs typeface="Arial"/>
              </a:rPr>
              <a:t>Value</a:t>
            </a:r>
            <a:endParaRPr lang="en-US" sz="6600">
              <a:solidFill>
                <a:schemeClr val="bg1"/>
              </a:solidFill>
            </a:endParaRPr>
          </a:p>
        </p:txBody>
      </p:sp>
      <p:sp>
        <p:nvSpPr>
          <p:cNvPr id="4" name="Text Placeholder 3">
            <a:extLst>
              <a:ext uri="{FF2B5EF4-FFF2-40B4-BE49-F238E27FC236}">
                <a16:creationId xmlns:a16="http://schemas.microsoft.com/office/drawing/2014/main" id="{A8AC29C8-6537-3A29-53F5-15A15156D424}"/>
              </a:ext>
            </a:extLst>
          </p:cNvPr>
          <p:cNvSpPr>
            <a:spLocks noGrp="1"/>
          </p:cNvSpPr>
          <p:nvPr>
            <p:ph type="body" sz="quarter" idx="13"/>
          </p:nvPr>
        </p:nvSpPr>
        <p:spPr>
          <a:xfrm>
            <a:off x="326687" y="1734820"/>
            <a:ext cx="4314825" cy="3404303"/>
          </a:xfrm>
        </p:spPr>
        <p:txBody>
          <a:bodyPr vert="horz" lIns="0" tIns="0" rIns="0" bIns="0" rtlCol="0" anchor="t">
            <a:noAutofit/>
          </a:bodyPr>
          <a:lstStyle/>
          <a:p>
            <a:pPr marL="457200" indent="-457200">
              <a:buAutoNum type="arabicPeriod"/>
            </a:pPr>
            <a:r>
              <a:rPr lang="en-US" sz="2200">
                <a:latin typeface="Arial"/>
                <a:cs typeface="Arial"/>
              </a:rPr>
              <a:t>Continuity of Care: </a:t>
            </a:r>
            <a:r>
              <a:rPr lang="en-US" sz="2200" b="0">
                <a:latin typeface="Arial"/>
                <a:cs typeface="Arial"/>
              </a:rPr>
              <a:t>This model ensures consistent patient care, with each hospitalist fully engaged during their "on" week.</a:t>
            </a:r>
            <a:endParaRPr lang="en-US" sz="2200"/>
          </a:p>
          <a:p>
            <a:pPr marL="457200" indent="-457200">
              <a:buAutoNum type="arabicPeriod"/>
            </a:pPr>
            <a:r>
              <a:rPr lang="en-US" sz="2200">
                <a:latin typeface="Arial"/>
                <a:cs typeface="Arial"/>
              </a:rPr>
              <a:t>Efficient Resource Utilization:</a:t>
            </a:r>
            <a:r>
              <a:rPr lang="en-US" sz="2200" b="0">
                <a:latin typeface="Arial"/>
                <a:cs typeface="Arial"/>
              </a:rPr>
              <a:t> By having a fixed schedule, hospitals can manage staffing needs and ensure adequate coverage at all times.</a:t>
            </a:r>
            <a:endParaRPr lang="en-US" sz="2200"/>
          </a:p>
        </p:txBody>
      </p:sp>
      <p:pic>
        <p:nvPicPr>
          <p:cNvPr id="5" name="Picture 6" descr="A logo for a company&#10;&#10;Description automatically generated">
            <a:extLst>
              <a:ext uri="{FF2B5EF4-FFF2-40B4-BE49-F238E27FC236}">
                <a16:creationId xmlns:a16="http://schemas.microsoft.com/office/drawing/2014/main" id="{AF7230A5-E292-F14B-FBA5-DD9FDB40BFB0}"/>
              </a:ext>
            </a:extLst>
          </p:cNvPr>
          <p:cNvPicPr>
            <a:picLocks noChangeAspect="1"/>
          </p:cNvPicPr>
          <p:nvPr/>
        </p:nvPicPr>
        <p:blipFill>
          <a:blip r:embed="rId2"/>
          <a:stretch>
            <a:fillRect/>
          </a:stretch>
        </p:blipFill>
        <p:spPr>
          <a:xfrm>
            <a:off x="9396334" y="5418422"/>
            <a:ext cx="2743199" cy="1442600"/>
          </a:xfrm>
          <a:prstGeom prst="rect">
            <a:avLst/>
          </a:prstGeom>
        </p:spPr>
      </p:pic>
    </p:spTree>
    <p:extLst>
      <p:ext uri="{BB962C8B-B14F-4D97-AF65-F5344CB8AC3E}">
        <p14:creationId xmlns:p14="http://schemas.microsoft.com/office/powerpoint/2010/main" val="3255452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BAB9-140D-8E8B-0E8A-BF0825973045}"/>
              </a:ext>
            </a:extLst>
          </p:cNvPr>
          <p:cNvSpPr>
            <a:spLocks noGrp="1"/>
          </p:cNvSpPr>
          <p:nvPr>
            <p:ph type="title"/>
          </p:nvPr>
        </p:nvSpPr>
        <p:spPr/>
        <p:txBody>
          <a:bodyPr>
            <a:normAutofit/>
          </a:bodyPr>
          <a:lstStyle/>
          <a:p>
            <a:r>
              <a:rPr lang="en-US" sz="3600">
                <a:latin typeface="Arial"/>
                <a:cs typeface="Arial"/>
              </a:rPr>
              <a:t>University of Nebraska Medicine Hospital Medicine</a:t>
            </a:r>
            <a:endParaRPr lang="en-US">
              <a:latin typeface="Arial"/>
              <a:cs typeface="Arial"/>
            </a:endParaRPr>
          </a:p>
        </p:txBody>
      </p:sp>
      <p:sp>
        <p:nvSpPr>
          <p:cNvPr id="3" name="Subtitle 2">
            <a:extLst>
              <a:ext uri="{FF2B5EF4-FFF2-40B4-BE49-F238E27FC236}">
                <a16:creationId xmlns:a16="http://schemas.microsoft.com/office/drawing/2014/main" id="{6117ECB7-8D37-044D-A9CA-B3B01BA91207}"/>
              </a:ext>
            </a:extLst>
          </p:cNvPr>
          <p:cNvSpPr>
            <a:spLocks noGrp="1"/>
          </p:cNvSpPr>
          <p:nvPr>
            <p:ph idx="1"/>
          </p:nvPr>
        </p:nvSpPr>
        <p:spPr>
          <a:xfrm>
            <a:off x="381001" y="1373197"/>
            <a:ext cx="11440436" cy="4370378"/>
          </a:xfrm>
        </p:spPr>
        <p:txBody>
          <a:bodyPr vert="horz" lIns="0" tIns="0" rIns="0" bIns="0" rtlCol="0" anchor="t">
            <a:normAutofit/>
          </a:bodyPr>
          <a:lstStyle/>
          <a:p>
            <a:pPr marL="457200" indent="-457200">
              <a:buChar char="•"/>
            </a:pPr>
            <a:r>
              <a:rPr lang="en-US" sz="2800" b="0">
                <a:solidFill>
                  <a:srgbClr val="0070C0"/>
                </a:solidFill>
                <a:latin typeface="Arial"/>
                <a:cs typeface="Arial"/>
              </a:rPr>
              <a:t>Large Academic Medical Center; Partnership UNMC &amp; Nebraska Medicine</a:t>
            </a:r>
            <a:endParaRPr lang="en-US">
              <a:solidFill>
                <a:srgbClr val="006FB4"/>
              </a:solidFill>
            </a:endParaRPr>
          </a:p>
          <a:p>
            <a:pPr marL="457200" indent="-457200">
              <a:buChar char="•"/>
            </a:pPr>
            <a:r>
              <a:rPr lang="en-US" sz="2800" b="0">
                <a:solidFill>
                  <a:srgbClr val="0070C0"/>
                </a:solidFill>
                <a:latin typeface="Arial"/>
                <a:cs typeface="Arial"/>
              </a:rPr>
              <a:t>Two hospitals:  </a:t>
            </a:r>
            <a:endParaRPr lang="en-US">
              <a:solidFill>
                <a:srgbClr val="006FB4"/>
              </a:solidFill>
            </a:endParaRPr>
          </a:p>
          <a:p>
            <a:pPr lvl="3">
              <a:buFont typeface="Wingdings" panose="020B0604020202020204" pitchFamily="34" charset="0"/>
              <a:buChar char="§"/>
            </a:pPr>
            <a:r>
              <a:rPr lang="en-US" sz="2800">
                <a:solidFill>
                  <a:srgbClr val="0070C0"/>
                </a:solidFill>
                <a:latin typeface="Arial"/>
                <a:cs typeface="Arial"/>
              </a:rPr>
              <a:t>Nebraska Medicine Center, Tertiary</a:t>
            </a:r>
            <a:r>
              <a:rPr lang="en-US" sz="2800" b="0">
                <a:solidFill>
                  <a:srgbClr val="0070C0"/>
                </a:solidFill>
                <a:latin typeface="Arial"/>
                <a:cs typeface="Arial"/>
              </a:rPr>
              <a:t>/quaternary academic medical </a:t>
            </a:r>
            <a:r>
              <a:rPr lang="en-US" sz="2800">
                <a:solidFill>
                  <a:srgbClr val="0070C0"/>
                </a:solidFill>
                <a:latin typeface="Arial"/>
                <a:cs typeface="Arial"/>
              </a:rPr>
              <a:t>center </a:t>
            </a:r>
            <a:endParaRPr lang="en-US" b="1">
              <a:solidFill>
                <a:srgbClr val="006FB4"/>
              </a:solidFill>
            </a:endParaRPr>
          </a:p>
          <a:p>
            <a:pPr lvl="3"/>
            <a:r>
              <a:rPr lang="en-US" sz="2800">
                <a:solidFill>
                  <a:srgbClr val="0070C0"/>
                </a:solidFill>
                <a:latin typeface="Arial"/>
                <a:cs typeface="Arial"/>
              </a:rPr>
              <a:t>Bellevue Medical Center, Community based medical center</a:t>
            </a:r>
            <a:endParaRPr lang="en-US" b="1">
              <a:solidFill>
                <a:srgbClr val="006FB4"/>
              </a:solidFill>
            </a:endParaRPr>
          </a:p>
          <a:p>
            <a:pPr marL="457200" lvl="1" indent="-457200">
              <a:lnSpc>
                <a:spcPct val="100000"/>
              </a:lnSpc>
              <a:spcBef>
                <a:spcPts val="0"/>
              </a:spcBef>
              <a:buChar char="•"/>
            </a:pPr>
            <a:r>
              <a:rPr lang="en-US" sz="2800">
                <a:solidFill>
                  <a:srgbClr val="0070C0"/>
                </a:solidFill>
                <a:latin typeface="Arial"/>
                <a:cs typeface="Arial"/>
              </a:rPr>
              <a:t>80 Physicians (~55 clinical FTE), 30 NP/PA</a:t>
            </a:r>
          </a:p>
          <a:p>
            <a:pPr lvl="3">
              <a:lnSpc>
                <a:spcPct val="100000"/>
              </a:lnSpc>
              <a:spcBef>
                <a:spcPts val="0"/>
              </a:spcBef>
            </a:pPr>
            <a:r>
              <a:rPr lang="en-US" sz="2800">
                <a:solidFill>
                  <a:srgbClr val="0070C0"/>
                </a:solidFill>
                <a:latin typeface="Arial"/>
                <a:cs typeface="Arial"/>
              </a:rPr>
              <a:t>33 Physician shifts daily</a:t>
            </a:r>
            <a:endParaRPr lang="en-US" sz="2800">
              <a:solidFill>
                <a:srgbClr val="0070C0"/>
              </a:solidFill>
            </a:endParaRPr>
          </a:p>
          <a:p>
            <a:pPr lvl="3">
              <a:lnSpc>
                <a:spcPct val="100000"/>
              </a:lnSpc>
              <a:spcBef>
                <a:spcPts val="0"/>
              </a:spcBef>
            </a:pPr>
            <a:r>
              <a:rPr lang="en-US" sz="2800">
                <a:solidFill>
                  <a:srgbClr val="0070C0"/>
                </a:solidFill>
                <a:latin typeface="Arial"/>
                <a:cs typeface="Arial"/>
              </a:rPr>
              <a:t>14 NP/PA shifts daily (Similar model to physicians but scheduled separately)</a:t>
            </a:r>
            <a:endParaRPr lang="en-US" sz="2800">
              <a:solidFill>
                <a:srgbClr val="0070C0"/>
              </a:solidFill>
            </a:endParaRPr>
          </a:p>
          <a:p>
            <a:pPr marL="457200" lvl="1" indent="-457200">
              <a:buFont typeface="Arial" panose="020B0604020202020204" pitchFamily="34" charset="0"/>
              <a:buChar char="•"/>
            </a:pPr>
            <a:endParaRPr lang="en-US" sz="2800">
              <a:solidFill>
                <a:srgbClr val="0070C0"/>
              </a:solidFill>
            </a:endParaRPr>
          </a:p>
          <a:p>
            <a:pPr lvl="3">
              <a:buClr>
                <a:srgbClr val="006FB4"/>
              </a:buClr>
              <a:buFont typeface="Wingdings" panose="020B0604020202020204" pitchFamily="34" charset="0"/>
              <a:buChar char="§"/>
            </a:pPr>
            <a:endParaRPr lang="en-US" sz="2800">
              <a:solidFill>
                <a:srgbClr val="0070C0"/>
              </a:solidFill>
            </a:endParaRPr>
          </a:p>
          <a:p>
            <a:endParaRPr lang="en-US">
              <a:solidFill>
                <a:srgbClr val="006FB4"/>
              </a:solidFill>
            </a:endParaRPr>
          </a:p>
        </p:txBody>
      </p:sp>
      <p:pic>
        <p:nvPicPr>
          <p:cNvPr id="6" name="Picture 6" descr="A black text on a white background&#10;&#10;Description automatically generated">
            <a:extLst>
              <a:ext uri="{FF2B5EF4-FFF2-40B4-BE49-F238E27FC236}">
                <a16:creationId xmlns:a16="http://schemas.microsoft.com/office/drawing/2014/main" id="{27781D2B-82FE-C8BC-64EA-9E30FA903D56}"/>
              </a:ext>
            </a:extLst>
          </p:cNvPr>
          <p:cNvPicPr>
            <a:picLocks noChangeAspect="1"/>
          </p:cNvPicPr>
          <p:nvPr/>
        </p:nvPicPr>
        <p:blipFill>
          <a:blip r:embed="rId2"/>
          <a:stretch>
            <a:fillRect/>
          </a:stretch>
        </p:blipFill>
        <p:spPr>
          <a:xfrm>
            <a:off x="9449298" y="6212613"/>
            <a:ext cx="2743200" cy="647918"/>
          </a:xfrm>
          <a:prstGeom prst="rect">
            <a:avLst/>
          </a:prstGeom>
        </p:spPr>
      </p:pic>
    </p:spTree>
    <p:extLst>
      <p:ext uri="{BB962C8B-B14F-4D97-AF65-F5344CB8AC3E}">
        <p14:creationId xmlns:p14="http://schemas.microsoft.com/office/powerpoint/2010/main" val="49434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BAB9-140D-8E8B-0E8A-BF0825973045}"/>
              </a:ext>
            </a:extLst>
          </p:cNvPr>
          <p:cNvSpPr>
            <a:spLocks noGrp="1"/>
          </p:cNvSpPr>
          <p:nvPr>
            <p:ph type="title"/>
          </p:nvPr>
        </p:nvSpPr>
        <p:spPr/>
        <p:txBody>
          <a:bodyPr>
            <a:normAutofit/>
          </a:bodyPr>
          <a:lstStyle/>
          <a:p>
            <a:r>
              <a:rPr lang="en-US" sz="3600">
                <a:latin typeface="Arial"/>
                <a:cs typeface="Arial"/>
              </a:rPr>
              <a:t>UNMC Values</a:t>
            </a:r>
            <a:endParaRPr lang="en-US"/>
          </a:p>
        </p:txBody>
      </p:sp>
      <p:sp>
        <p:nvSpPr>
          <p:cNvPr id="3" name="Subtitle 2">
            <a:extLst>
              <a:ext uri="{FF2B5EF4-FFF2-40B4-BE49-F238E27FC236}">
                <a16:creationId xmlns:a16="http://schemas.microsoft.com/office/drawing/2014/main" id="{6117ECB7-8D37-044D-A9CA-B3B01BA91207}"/>
              </a:ext>
            </a:extLst>
          </p:cNvPr>
          <p:cNvSpPr>
            <a:spLocks noGrp="1"/>
          </p:cNvSpPr>
          <p:nvPr>
            <p:ph idx="1"/>
          </p:nvPr>
        </p:nvSpPr>
        <p:spPr>
          <a:xfrm>
            <a:off x="241480" y="1287338"/>
            <a:ext cx="11440436" cy="4542096"/>
          </a:xfrm>
        </p:spPr>
        <p:txBody>
          <a:bodyPr vert="horz" lIns="0" tIns="0" rIns="0" bIns="0" rtlCol="0" anchor="t">
            <a:normAutofit/>
          </a:bodyPr>
          <a:lstStyle/>
          <a:p>
            <a:pPr>
              <a:buChar char="•"/>
            </a:pPr>
            <a:endParaRPr lang="en-US" sz="1500" b="0">
              <a:solidFill>
                <a:srgbClr val="444444"/>
              </a:solidFill>
              <a:latin typeface="Tahoma"/>
              <a:ea typeface="Tahoma"/>
              <a:cs typeface="Tahoma"/>
            </a:endParaRPr>
          </a:p>
          <a:p>
            <a:pPr marL="457200" indent="-457200">
              <a:buFont typeface="Arial,Sans-Serif"/>
              <a:buChar char="•"/>
            </a:pPr>
            <a:r>
              <a:rPr lang="en-US" sz="2800" b="0">
                <a:solidFill>
                  <a:srgbClr val="0070C0"/>
                </a:solidFill>
                <a:latin typeface="Arial"/>
                <a:cs typeface="Arial"/>
              </a:rPr>
              <a:t>FLEXIBILITY</a:t>
            </a:r>
          </a:p>
          <a:p>
            <a:pPr marL="457200" indent="-457200">
              <a:buFont typeface="Arial,Sans-Serif"/>
              <a:buChar char="•"/>
            </a:pPr>
            <a:r>
              <a:rPr lang="en-US" sz="2800" b="0">
                <a:solidFill>
                  <a:srgbClr val="0070C0"/>
                </a:solidFill>
                <a:latin typeface="Arial"/>
                <a:cs typeface="Arial"/>
              </a:rPr>
              <a:t>Teamwork</a:t>
            </a:r>
          </a:p>
          <a:p>
            <a:pPr marL="457200" indent="-457200">
              <a:buFont typeface="Arial,Sans-Serif"/>
              <a:buChar char="•"/>
            </a:pPr>
            <a:r>
              <a:rPr lang="en-US" sz="2800" b="0">
                <a:solidFill>
                  <a:srgbClr val="0070C0"/>
                </a:solidFill>
                <a:latin typeface="Arial"/>
                <a:cs typeface="Arial"/>
              </a:rPr>
              <a:t>Variety of Shifts</a:t>
            </a:r>
          </a:p>
          <a:p>
            <a:pPr marL="457200" indent="-457200">
              <a:buFont typeface="Arial,Sans-Serif"/>
              <a:buChar char="•"/>
            </a:pPr>
            <a:r>
              <a:rPr lang="en-US" sz="2800" b="0">
                <a:solidFill>
                  <a:srgbClr val="0070C0"/>
                </a:solidFill>
                <a:latin typeface="Arial"/>
                <a:cs typeface="Arial"/>
              </a:rPr>
              <a:t>Efficient patient care </a:t>
            </a:r>
            <a:endParaRPr lang="en-US" sz="2800" b="0">
              <a:solidFill>
                <a:srgbClr val="0070C0"/>
              </a:solidFill>
            </a:endParaRPr>
          </a:p>
          <a:p>
            <a:pPr marL="457200" indent="-457200">
              <a:buFont typeface="Arial,Sans-Serif"/>
              <a:buChar char="•"/>
            </a:pPr>
            <a:r>
              <a:rPr lang="en-US" sz="2800" b="0">
                <a:solidFill>
                  <a:srgbClr val="0070C0"/>
                </a:solidFill>
                <a:latin typeface="Arial"/>
                <a:cs typeface="Arial"/>
              </a:rPr>
              <a:t>Educating learners</a:t>
            </a:r>
            <a:endParaRPr lang="en-US" sz="2800" b="0">
              <a:solidFill>
                <a:srgbClr val="0070C0"/>
              </a:solidFill>
            </a:endParaRPr>
          </a:p>
          <a:p>
            <a:pPr marL="457200" indent="-457200">
              <a:buFont typeface="Arial,Sans-Serif"/>
              <a:buChar char="•"/>
            </a:pPr>
            <a:endParaRPr lang="en-US" sz="2800" b="0">
              <a:solidFill>
                <a:srgbClr val="0070C0"/>
              </a:solidFill>
            </a:endParaRPr>
          </a:p>
          <a:p>
            <a:pPr marL="457200" indent="-457200">
              <a:buFont typeface="Arial,Sans-Serif"/>
              <a:buChar char="•"/>
            </a:pPr>
            <a:endParaRPr lang="en-US" sz="2800" b="0">
              <a:solidFill>
                <a:srgbClr val="0070C0"/>
              </a:solidFill>
            </a:endParaRPr>
          </a:p>
          <a:p>
            <a:pPr marL="457200" lvl="1" indent="-457200">
              <a:buFont typeface="Arial" panose="020B0604020202020204" pitchFamily="34" charset="0"/>
              <a:buChar char="•"/>
            </a:pPr>
            <a:endParaRPr lang="en-US" sz="2800">
              <a:solidFill>
                <a:srgbClr val="0070C0"/>
              </a:solidFill>
            </a:endParaRPr>
          </a:p>
          <a:p>
            <a:pPr lvl="3">
              <a:buClr>
                <a:srgbClr val="006FB4"/>
              </a:buClr>
              <a:buFont typeface="Wingdings" panose="020B0604020202020204" pitchFamily="34" charset="0"/>
              <a:buChar char="§"/>
            </a:pPr>
            <a:endParaRPr lang="en-US" sz="2800">
              <a:solidFill>
                <a:srgbClr val="0070C0"/>
              </a:solidFill>
            </a:endParaRPr>
          </a:p>
          <a:p>
            <a:endParaRPr lang="en-US">
              <a:solidFill>
                <a:srgbClr val="006FB4"/>
              </a:solidFill>
            </a:endParaRPr>
          </a:p>
        </p:txBody>
      </p:sp>
      <p:pic>
        <p:nvPicPr>
          <p:cNvPr id="6" name="Picture 6" descr="A black text on a white background&#10;&#10;Description automatically generated">
            <a:extLst>
              <a:ext uri="{FF2B5EF4-FFF2-40B4-BE49-F238E27FC236}">
                <a16:creationId xmlns:a16="http://schemas.microsoft.com/office/drawing/2014/main" id="{27781D2B-82FE-C8BC-64EA-9E30FA903D56}"/>
              </a:ext>
            </a:extLst>
          </p:cNvPr>
          <p:cNvPicPr>
            <a:picLocks noChangeAspect="1"/>
          </p:cNvPicPr>
          <p:nvPr/>
        </p:nvPicPr>
        <p:blipFill>
          <a:blip r:embed="rId2"/>
          <a:stretch>
            <a:fillRect/>
          </a:stretch>
        </p:blipFill>
        <p:spPr>
          <a:xfrm>
            <a:off x="9371993" y="6168439"/>
            <a:ext cx="2743200" cy="647918"/>
          </a:xfrm>
          <a:prstGeom prst="rect">
            <a:avLst/>
          </a:prstGeom>
        </p:spPr>
      </p:pic>
    </p:spTree>
    <p:extLst>
      <p:ext uri="{BB962C8B-B14F-4D97-AF65-F5344CB8AC3E}">
        <p14:creationId xmlns:p14="http://schemas.microsoft.com/office/powerpoint/2010/main" val="128298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BAB9-140D-8E8B-0E8A-BF0825973045}"/>
              </a:ext>
            </a:extLst>
          </p:cNvPr>
          <p:cNvSpPr>
            <a:spLocks noGrp="1"/>
          </p:cNvSpPr>
          <p:nvPr>
            <p:ph type="title"/>
          </p:nvPr>
        </p:nvSpPr>
        <p:spPr/>
        <p:txBody>
          <a:bodyPr>
            <a:normAutofit/>
          </a:bodyPr>
          <a:lstStyle/>
          <a:p>
            <a:r>
              <a:rPr lang="en-US" sz="3600">
                <a:latin typeface="Arial"/>
                <a:cs typeface="Arial"/>
              </a:rPr>
              <a:t>How UNMC HM Schedules:</a:t>
            </a:r>
            <a:endParaRPr lang="en-US"/>
          </a:p>
        </p:txBody>
      </p:sp>
      <p:sp>
        <p:nvSpPr>
          <p:cNvPr id="3" name="Subtitle 2">
            <a:extLst>
              <a:ext uri="{FF2B5EF4-FFF2-40B4-BE49-F238E27FC236}">
                <a16:creationId xmlns:a16="http://schemas.microsoft.com/office/drawing/2014/main" id="{6117ECB7-8D37-044D-A9CA-B3B01BA91207}"/>
              </a:ext>
            </a:extLst>
          </p:cNvPr>
          <p:cNvSpPr>
            <a:spLocks noGrp="1"/>
          </p:cNvSpPr>
          <p:nvPr>
            <p:ph idx="1"/>
          </p:nvPr>
        </p:nvSpPr>
        <p:spPr>
          <a:xfrm>
            <a:off x="241480" y="1287338"/>
            <a:ext cx="11440436" cy="4542096"/>
          </a:xfrm>
        </p:spPr>
        <p:txBody>
          <a:bodyPr vert="horz" lIns="0" tIns="0" rIns="0" bIns="0" rtlCol="0" anchor="t">
            <a:normAutofit fontScale="92500" lnSpcReduction="10000"/>
          </a:bodyPr>
          <a:lstStyle/>
          <a:p>
            <a:endParaRPr lang="en-US" sz="1500" b="0">
              <a:solidFill>
                <a:srgbClr val="444444"/>
              </a:solidFill>
              <a:latin typeface="Tahoma"/>
              <a:ea typeface="Tahoma"/>
              <a:cs typeface="Tahoma"/>
            </a:endParaRPr>
          </a:p>
          <a:p>
            <a:pPr marL="457200" indent="-457200">
              <a:buFont typeface="Arial,Sans-Serif"/>
              <a:buChar char="•"/>
            </a:pPr>
            <a:r>
              <a:rPr lang="en-US" sz="2800" b="0">
                <a:solidFill>
                  <a:srgbClr val="0070C0"/>
                </a:solidFill>
                <a:latin typeface="Arial"/>
                <a:cs typeface="Arial"/>
              </a:rPr>
              <a:t>Each shift is assigned a Shift Value Unit (SVU):</a:t>
            </a:r>
            <a:endParaRPr lang="en-US" b="0">
              <a:solidFill>
                <a:srgbClr val="1C243D"/>
              </a:solidFill>
            </a:endParaRPr>
          </a:p>
          <a:p>
            <a:pPr lvl="3">
              <a:buFont typeface="Wingdings" panose="020B0604020202020204" pitchFamily="34" charset="0"/>
              <a:buChar char="§"/>
            </a:pPr>
            <a:r>
              <a:rPr lang="en-US" sz="2800" b="0">
                <a:solidFill>
                  <a:srgbClr val="0070C0"/>
                </a:solidFill>
                <a:latin typeface="Arial"/>
                <a:cs typeface="Arial"/>
              </a:rPr>
              <a:t>Day/Swing- 1.0 </a:t>
            </a:r>
            <a:r>
              <a:rPr lang="en-US" sz="2800">
                <a:solidFill>
                  <a:srgbClr val="0070C0"/>
                </a:solidFill>
                <a:latin typeface="Arial"/>
                <a:cs typeface="Arial"/>
              </a:rPr>
              <a:t>SVU</a:t>
            </a:r>
            <a:endParaRPr lang="en-US">
              <a:solidFill>
                <a:srgbClr val="1C243D"/>
              </a:solidFill>
            </a:endParaRPr>
          </a:p>
          <a:p>
            <a:pPr lvl="3">
              <a:buFont typeface="Wingdings" panose="020B0604020202020204" pitchFamily="34" charset="0"/>
              <a:buChar char="§"/>
            </a:pPr>
            <a:r>
              <a:rPr lang="en-US" sz="2800">
                <a:solidFill>
                  <a:srgbClr val="0070C0"/>
                </a:solidFill>
                <a:latin typeface="Arial"/>
                <a:cs typeface="Arial"/>
              </a:rPr>
              <a:t>Nights-</a:t>
            </a:r>
            <a:r>
              <a:rPr lang="en-US" sz="2800" b="0">
                <a:solidFill>
                  <a:srgbClr val="0070C0"/>
                </a:solidFill>
                <a:latin typeface="Arial"/>
                <a:cs typeface="Arial"/>
              </a:rPr>
              <a:t> 1.5 SVU</a:t>
            </a:r>
            <a:endParaRPr lang="en-US"/>
          </a:p>
          <a:p>
            <a:pPr marL="457200" indent="-457200">
              <a:buFont typeface="Arial,Sans-Serif"/>
              <a:buChar char="•"/>
            </a:pPr>
            <a:r>
              <a:rPr lang="en-US" sz="2800" b="0">
                <a:solidFill>
                  <a:srgbClr val="0070C0"/>
                </a:solidFill>
                <a:latin typeface="Arial"/>
                <a:cs typeface="Arial"/>
              </a:rPr>
              <a:t>Each Physician is assigned a total number of SVU to achieve per fiscal year based on </a:t>
            </a:r>
            <a:r>
              <a:rPr lang="en-US" sz="2800">
                <a:solidFill>
                  <a:srgbClr val="0070C0"/>
                </a:solidFill>
                <a:latin typeface="Arial"/>
                <a:cs typeface="Arial"/>
              </a:rPr>
              <a:t>clinical</a:t>
            </a:r>
            <a:r>
              <a:rPr lang="en-US" sz="2800" b="0">
                <a:solidFill>
                  <a:srgbClr val="0070C0"/>
                </a:solidFill>
                <a:latin typeface="Arial"/>
                <a:cs typeface="Arial"/>
              </a:rPr>
              <a:t> FTE.  </a:t>
            </a:r>
          </a:p>
          <a:p>
            <a:pPr marL="457200" indent="-457200">
              <a:buFont typeface="Arial,Sans-Serif"/>
              <a:buChar char="•"/>
            </a:pPr>
            <a:r>
              <a:rPr lang="en-US" sz="2800" b="0">
                <a:solidFill>
                  <a:srgbClr val="0070C0"/>
                </a:solidFill>
                <a:latin typeface="Arial"/>
                <a:cs typeface="Arial"/>
              </a:rPr>
              <a:t>Early March- Schedule Survey:  Each individual ranks the shifts (preferred, flexible, least preferred), holiday preferred to work, interest in moonlighting, and share any other information that would impact their scheduling (i.e. prolonged vacations, family changes).</a:t>
            </a:r>
            <a:endParaRPr lang="en-US" sz="2800" b="0">
              <a:solidFill>
                <a:srgbClr val="0070C0"/>
              </a:solidFill>
            </a:endParaRPr>
          </a:p>
          <a:p>
            <a:pPr marL="457200" indent="-457200">
              <a:buFont typeface="Arial,Sans-Serif"/>
              <a:buChar char="•"/>
            </a:pPr>
            <a:r>
              <a:rPr lang="en-US" sz="2800" b="0">
                <a:solidFill>
                  <a:srgbClr val="0070C0"/>
                </a:solidFill>
                <a:latin typeface="Arial"/>
                <a:cs typeface="Arial"/>
              </a:rPr>
              <a:t>After survey is completed, Preferences &amp; Off Requests are placed into our scheduling platform.</a:t>
            </a:r>
            <a:endParaRPr lang="en-US" sz="2800" b="0">
              <a:solidFill>
                <a:srgbClr val="0070C0"/>
              </a:solidFill>
            </a:endParaRPr>
          </a:p>
          <a:p>
            <a:endParaRPr lang="en-US" sz="2800" b="0">
              <a:solidFill>
                <a:srgbClr val="0070C0"/>
              </a:solidFill>
            </a:endParaRPr>
          </a:p>
          <a:p>
            <a:pPr marL="457200" indent="-457200">
              <a:buFont typeface="Arial,Sans-Serif"/>
              <a:buChar char="•"/>
            </a:pPr>
            <a:endParaRPr lang="en-US" sz="2800" b="0">
              <a:solidFill>
                <a:srgbClr val="0070C0"/>
              </a:solidFill>
            </a:endParaRPr>
          </a:p>
          <a:p>
            <a:pPr marL="457200" lvl="1" indent="-457200">
              <a:buFont typeface="Arial" panose="020B0604020202020204" pitchFamily="34" charset="0"/>
              <a:buChar char="•"/>
            </a:pPr>
            <a:endParaRPr lang="en-US" sz="2800">
              <a:solidFill>
                <a:srgbClr val="0070C0"/>
              </a:solidFill>
            </a:endParaRPr>
          </a:p>
          <a:p>
            <a:pPr lvl="3">
              <a:buClr>
                <a:srgbClr val="006FB4"/>
              </a:buClr>
              <a:buFont typeface="Wingdings" panose="020B0604020202020204" pitchFamily="34" charset="0"/>
              <a:buChar char="§"/>
            </a:pPr>
            <a:endParaRPr lang="en-US" sz="2800">
              <a:solidFill>
                <a:srgbClr val="0070C0"/>
              </a:solidFill>
            </a:endParaRPr>
          </a:p>
          <a:p>
            <a:endParaRPr lang="en-US">
              <a:solidFill>
                <a:srgbClr val="006FB4"/>
              </a:solidFill>
            </a:endParaRPr>
          </a:p>
        </p:txBody>
      </p:sp>
      <p:pic>
        <p:nvPicPr>
          <p:cNvPr id="6" name="Picture 6" descr="A black text on a white background&#10;&#10;Description automatically generated">
            <a:extLst>
              <a:ext uri="{FF2B5EF4-FFF2-40B4-BE49-F238E27FC236}">
                <a16:creationId xmlns:a16="http://schemas.microsoft.com/office/drawing/2014/main" id="{27781D2B-82FE-C8BC-64EA-9E30FA903D56}"/>
              </a:ext>
            </a:extLst>
          </p:cNvPr>
          <p:cNvPicPr>
            <a:picLocks noChangeAspect="1"/>
          </p:cNvPicPr>
          <p:nvPr/>
        </p:nvPicPr>
        <p:blipFill>
          <a:blip r:embed="rId2"/>
          <a:stretch>
            <a:fillRect/>
          </a:stretch>
        </p:blipFill>
        <p:spPr>
          <a:xfrm>
            <a:off x="9327819" y="6091135"/>
            <a:ext cx="2743200" cy="647918"/>
          </a:xfrm>
          <a:prstGeom prst="rect">
            <a:avLst/>
          </a:prstGeom>
        </p:spPr>
      </p:pic>
    </p:spTree>
    <p:extLst>
      <p:ext uri="{BB962C8B-B14F-4D97-AF65-F5344CB8AC3E}">
        <p14:creationId xmlns:p14="http://schemas.microsoft.com/office/powerpoint/2010/main" val="3743635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25D4-CBC3-6891-BCC0-67ED340F28EC}"/>
              </a:ext>
            </a:extLst>
          </p:cNvPr>
          <p:cNvSpPr>
            <a:spLocks noGrp="1"/>
          </p:cNvSpPr>
          <p:nvPr>
            <p:ph type="title"/>
          </p:nvPr>
        </p:nvSpPr>
        <p:spPr>
          <a:xfrm>
            <a:off x="381000" y="383553"/>
            <a:ext cx="11430000" cy="576263"/>
          </a:xfrm>
        </p:spPr>
        <p:txBody>
          <a:bodyPr/>
          <a:lstStyle/>
          <a:p>
            <a:r>
              <a:rPr lang="en-US">
                <a:latin typeface="Arial"/>
                <a:cs typeface="Arial"/>
              </a:rPr>
              <a:t>How UNMC Schedules:</a:t>
            </a:r>
            <a:endParaRPr lang="en-US"/>
          </a:p>
        </p:txBody>
      </p:sp>
      <p:sp>
        <p:nvSpPr>
          <p:cNvPr id="3" name="Content Placeholder 2">
            <a:extLst>
              <a:ext uri="{FF2B5EF4-FFF2-40B4-BE49-F238E27FC236}">
                <a16:creationId xmlns:a16="http://schemas.microsoft.com/office/drawing/2014/main" id="{982981BE-6607-504F-20F8-58049186619A}"/>
              </a:ext>
            </a:extLst>
          </p:cNvPr>
          <p:cNvSpPr>
            <a:spLocks noGrp="1"/>
          </p:cNvSpPr>
          <p:nvPr>
            <p:ph idx="1"/>
          </p:nvPr>
        </p:nvSpPr>
        <p:spPr>
          <a:xfrm>
            <a:off x="381001" y="1256469"/>
            <a:ext cx="11440730" cy="4597229"/>
          </a:xfrm>
        </p:spPr>
        <p:txBody>
          <a:bodyPr vert="horz" lIns="0" tIns="0" rIns="0" bIns="0" rtlCol="0" anchor="t">
            <a:normAutofit/>
          </a:bodyPr>
          <a:lstStyle/>
          <a:p>
            <a:pPr>
              <a:spcBef>
                <a:spcPct val="20000"/>
              </a:spcBef>
            </a:pPr>
            <a:r>
              <a:rPr lang="en-US" sz="2400" b="0">
                <a:solidFill>
                  <a:srgbClr val="0070C0"/>
                </a:solidFill>
                <a:latin typeface="Arial"/>
                <a:cs typeface="Arial"/>
              </a:rPr>
              <a:t>Each physician is scheduled based on:</a:t>
            </a:r>
          </a:p>
          <a:p>
            <a:pPr marL="457200" indent="-457200">
              <a:spcBef>
                <a:spcPct val="20000"/>
              </a:spcBef>
              <a:buAutoNum type="arabicPeriod"/>
            </a:pPr>
            <a:r>
              <a:rPr lang="en-US" sz="2400" b="0">
                <a:solidFill>
                  <a:srgbClr val="0070C0"/>
                </a:solidFill>
                <a:latin typeface="Arial"/>
                <a:cs typeface="Arial"/>
              </a:rPr>
              <a:t>Personal Off Requests</a:t>
            </a:r>
          </a:p>
          <a:p>
            <a:pPr marL="457200" indent="-457200">
              <a:spcBef>
                <a:spcPct val="20000"/>
              </a:spcBef>
              <a:buAutoNum type="arabicPeriod"/>
            </a:pPr>
            <a:r>
              <a:rPr lang="en-US" sz="2400" b="0">
                <a:solidFill>
                  <a:srgbClr val="0070C0"/>
                </a:solidFill>
                <a:latin typeface="Arial"/>
                <a:cs typeface="Arial"/>
              </a:rPr>
              <a:t>Personal Shift Preferences:  Targeting 80% of preferred shifts &amp; 20% shifts to fill the schedule.</a:t>
            </a:r>
            <a:endParaRPr lang="en-US">
              <a:solidFill>
                <a:srgbClr val="006FB4"/>
              </a:solidFill>
            </a:endParaRPr>
          </a:p>
          <a:p>
            <a:pPr marL="457200" indent="-457200">
              <a:spcBef>
                <a:spcPct val="20000"/>
              </a:spcBef>
              <a:buAutoNum type="arabicPeriod"/>
            </a:pPr>
            <a:r>
              <a:rPr lang="en-US" sz="2400" b="0">
                <a:solidFill>
                  <a:srgbClr val="0070C0"/>
                </a:solidFill>
                <a:latin typeface="Arial"/>
                <a:cs typeface="Arial"/>
              </a:rPr>
              <a:t>Needs, preferences, and Off Requests of the other 80+ physicians in our group.</a:t>
            </a:r>
            <a:endParaRPr lang="en-US">
              <a:solidFill>
                <a:srgbClr val="006FB4"/>
              </a:solidFill>
            </a:endParaRPr>
          </a:p>
          <a:p>
            <a:pPr>
              <a:spcBef>
                <a:spcPct val="20000"/>
              </a:spcBef>
            </a:pPr>
            <a:endParaRPr lang="en-US" sz="2400" b="0">
              <a:solidFill>
                <a:srgbClr val="0070C0"/>
              </a:solidFill>
            </a:endParaRPr>
          </a:p>
          <a:p>
            <a:pPr>
              <a:lnSpc>
                <a:spcPct val="100000"/>
              </a:lnSpc>
              <a:spcBef>
                <a:spcPts val="0"/>
              </a:spcBef>
            </a:pPr>
            <a:r>
              <a:rPr lang="en-US" sz="2400" b="0">
                <a:solidFill>
                  <a:srgbClr val="0070C0"/>
                </a:solidFill>
                <a:latin typeface="Arial"/>
                <a:cs typeface="Arial"/>
              </a:rPr>
              <a:t>We have a detailed scheduling guidelines document that outlines: </a:t>
            </a:r>
          </a:p>
          <a:p>
            <a:pPr marL="342900" indent="-342900">
              <a:lnSpc>
                <a:spcPct val="100000"/>
              </a:lnSpc>
              <a:spcBef>
                <a:spcPts val="0"/>
              </a:spcBef>
              <a:buChar char="•"/>
            </a:pPr>
            <a:r>
              <a:rPr lang="en-US" sz="2400">
                <a:solidFill>
                  <a:srgbClr val="0070C0"/>
                </a:solidFill>
                <a:latin typeface="Arial"/>
                <a:cs typeface="Arial"/>
              </a:rPr>
              <a:t>SVU for each shift</a:t>
            </a:r>
          </a:p>
          <a:p>
            <a:pPr marL="342900" indent="-342900">
              <a:lnSpc>
                <a:spcPct val="100000"/>
              </a:lnSpc>
              <a:spcBef>
                <a:spcPts val="0"/>
              </a:spcBef>
              <a:buChar char="•"/>
            </a:pPr>
            <a:r>
              <a:rPr lang="en-US" sz="2400">
                <a:solidFill>
                  <a:srgbClr val="0070C0"/>
                </a:solidFill>
                <a:latin typeface="Arial"/>
                <a:cs typeface="Arial"/>
              </a:rPr>
              <a:t>Scheduling process</a:t>
            </a:r>
            <a:endParaRPr lang="en-US" sz="2400" b="0">
              <a:solidFill>
                <a:srgbClr val="0070C0"/>
              </a:solidFill>
            </a:endParaRPr>
          </a:p>
          <a:p>
            <a:pPr marL="342900" indent="-342900">
              <a:lnSpc>
                <a:spcPct val="100000"/>
              </a:lnSpc>
              <a:spcBef>
                <a:spcPts val="0"/>
              </a:spcBef>
              <a:buChar char="•"/>
            </a:pPr>
            <a:r>
              <a:rPr lang="en-US" sz="2400">
                <a:solidFill>
                  <a:srgbClr val="0070C0"/>
                </a:solidFill>
                <a:latin typeface="Arial"/>
                <a:cs typeface="Arial"/>
              </a:rPr>
              <a:t>Assigned priority for shifts that are most preferred by the entire group</a:t>
            </a:r>
            <a:endParaRPr lang="en-US" sz="2400">
              <a:solidFill>
                <a:srgbClr val="0070C0"/>
              </a:solidFill>
            </a:endParaRPr>
          </a:p>
          <a:p>
            <a:pPr marL="342900" indent="-342900">
              <a:lnSpc>
                <a:spcPct val="100000"/>
              </a:lnSpc>
              <a:spcBef>
                <a:spcPts val="0"/>
              </a:spcBef>
              <a:buChar char="•"/>
            </a:pPr>
            <a:r>
              <a:rPr lang="en-US" sz="2400">
                <a:solidFill>
                  <a:srgbClr val="0070C0"/>
                </a:solidFill>
                <a:latin typeface="Arial"/>
                <a:cs typeface="Arial"/>
              </a:rPr>
              <a:t>Expectations for Swaps and picking up Available shifts</a:t>
            </a:r>
            <a:endParaRPr lang="en-US" sz="2400">
              <a:solidFill>
                <a:srgbClr val="0070C0"/>
              </a:solidFill>
            </a:endParaRPr>
          </a:p>
          <a:p>
            <a:pPr>
              <a:lnSpc>
                <a:spcPct val="100000"/>
              </a:lnSpc>
              <a:spcBef>
                <a:spcPts val="0"/>
              </a:spcBef>
            </a:pPr>
            <a:endParaRPr lang="en-US" sz="2400">
              <a:solidFill>
                <a:srgbClr val="0070C0"/>
              </a:solidFill>
            </a:endParaRPr>
          </a:p>
          <a:p>
            <a:pPr>
              <a:lnSpc>
                <a:spcPct val="100000"/>
              </a:lnSpc>
              <a:spcBef>
                <a:spcPts val="0"/>
              </a:spcBef>
            </a:pPr>
            <a:endParaRPr lang="en-US" sz="2400">
              <a:solidFill>
                <a:srgbClr val="0070C0"/>
              </a:solidFill>
            </a:endParaRPr>
          </a:p>
          <a:p>
            <a:pPr>
              <a:lnSpc>
                <a:spcPct val="100000"/>
              </a:lnSpc>
              <a:spcBef>
                <a:spcPts val="0"/>
              </a:spcBef>
            </a:pPr>
            <a:endParaRPr lang="en-US" sz="2400">
              <a:solidFill>
                <a:srgbClr val="0070C0"/>
              </a:solidFill>
            </a:endParaRPr>
          </a:p>
          <a:p>
            <a:pPr>
              <a:spcBef>
                <a:spcPct val="20000"/>
              </a:spcBef>
            </a:pPr>
            <a:endParaRPr lang="en-US" sz="2400" b="0">
              <a:solidFill>
                <a:srgbClr val="0070C0"/>
              </a:solidFill>
            </a:endParaRPr>
          </a:p>
        </p:txBody>
      </p:sp>
      <p:pic>
        <p:nvPicPr>
          <p:cNvPr id="5" name="Picture 6" descr="A black text on a white background&#10;&#10;Description automatically generated">
            <a:extLst>
              <a:ext uri="{FF2B5EF4-FFF2-40B4-BE49-F238E27FC236}">
                <a16:creationId xmlns:a16="http://schemas.microsoft.com/office/drawing/2014/main" id="{B6437523-C523-1B15-8C8C-C1E21BD3CA07}"/>
              </a:ext>
            </a:extLst>
          </p:cNvPr>
          <p:cNvPicPr>
            <a:picLocks noChangeAspect="1"/>
          </p:cNvPicPr>
          <p:nvPr/>
        </p:nvPicPr>
        <p:blipFill>
          <a:blip r:embed="rId2"/>
          <a:stretch>
            <a:fillRect/>
          </a:stretch>
        </p:blipFill>
        <p:spPr>
          <a:xfrm>
            <a:off x="9360950" y="6091135"/>
            <a:ext cx="2743200" cy="647918"/>
          </a:xfrm>
          <a:prstGeom prst="rect">
            <a:avLst/>
          </a:prstGeom>
        </p:spPr>
      </p:pic>
    </p:spTree>
    <p:extLst>
      <p:ext uri="{BB962C8B-B14F-4D97-AF65-F5344CB8AC3E}">
        <p14:creationId xmlns:p14="http://schemas.microsoft.com/office/powerpoint/2010/main" val="2585091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25D4-CBC3-6891-BCC0-67ED340F28EC}"/>
              </a:ext>
            </a:extLst>
          </p:cNvPr>
          <p:cNvSpPr>
            <a:spLocks noGrp="1"/>
          </p:cNvSpPr>
          <p:nvPr>
            <p:ph type="title"/>
          </p:nvPr>
        </p:nvSpPr>
        <p:spPr/>
        <p:txBody>
          <a:bodyPr/>
          <a:lstStyle/>
          <a:p>
            <a:r>
              <a:rPr lang="en-US">
                <a:latin typeface="Arial"/>
                <a:cs typeface="Arial"/>
              </a:rPr>
              <a:t>How UNMC Schedules:</a:t>
            </a:r>
            <a:endParaRPr lang="en-US"/>
          </a:p>
        </p:txBody>
      </p:sp>
      <p:sp>
        <p:nvSpPr>
          <p:cNvPr id="3" name="Content Placeholder 2">
            <a:extLst>
              <a:ext uri="{FF2B5EF4-FFF2-40B4-BE49-F238E27FC236}">
                <a16:creationId xmlns:a16="http://schemas.microsoft.com/office/drawing/2014/main" id="{982981BE-6607-504F-20F8-58049186619A}"/>
              </a:ext>
            </a:extLst>
          </p:cNvPr>
          <p:cNvSpPr>
            <a:spLocks noGrp="1"/>
          </p:cNvSpPr>
          <p:nvPr>
            <p:ph idx="1"/>
          </p:nvPr>
        </p:nvSpPr>
        <p:spPr>
          <a:xfrm>
            <a:off x="381001" y="1576730"/>
            <a:ext cx="11440730" cy="4597229"/>
          </a:xfrm>
        </p:spPr>
        <p:txBody>
          <a:bodyPr vert="horz" lIns="0" tIns="0" rIns="0" bIns="0" rtlCol="0" anchor="t">
            <a:normAutofit/>
          </a:bodyPr>
          <a:lstStyle/>
          <a:p>
            <a:pPr marL="342900" indent="-342900">
              <a:spcBef>
                <a:spcPct val="20000"/>
              </a:spcBef>
              <a:buChar char="•"/>
            </a:pPr>
            <a:r>
              <a:rPr lang="en-US" sz="2400" b="0">
                <a:solidFill>
                  <a:srgbClr val="0070C0"/>
                </a:solidFill>
                <a:latin typeface="Arial"/>
                <a:cs typeface="Arial"/>
              </a:rPr>
              <a:t>Scheduling platform creates a preliminary schedule </a:t>
            </a:r>
            <a:endParaRPr lang="en-US" sz="2400" b="0">
              <a:solidFill>
                <a:srgbClr val="0070C0"/>
              </a:solidFill>
            </a:endParaRPr>
          </a:p>
          <a:p>
            <a:pPr marL="342900" indent="-342900">
              <a:spcBef>
                <a:spcPct val="20000"/>
              </a:spcBef>
              <a:buChar char="•"/>
            </a:pPr>
            <a:r>
              <a:rPr lang="en-US" sz="2400" b="0">
                <a:solidFill>
                  <a:srgbClr val="0070C0"/>
                </a:solidFill>
                <a:latin typeface="Arial"/>
                <a:cs typeface="Arial"/>
              </a:rPr>
              <a:t>Office Admin Associate and Associate Division Chief Review and make changes  </a:t>
            </a:r>
          </a:p>
          <a:p>
            <a:pPr marL="342900" indent="-342900">
              <a:spcBef>
                <a:spcPct val="20000"/>
              </a:spcBef>
              <a:buChar char="•"/>
            </a:pPr>
            <a:r>
              <a:rPr lang="en-US" sz="2400" b="0">
                <a:solidFill>
                  <a:srgbClr val="0070C0"/>
                </a:solidFill>
                <a:latin typeface="Arial"/>
                <a:cs typeface="Arial"/>
              </a:rPr>
              <a:t>Quarterly Schedules created:  July-Sept, Oct-Dec, then January-June released together. </a:t>
            </a:r>
            <a:endParaRPr lang="en-US" sz="2400" b="0">
              <a:solidFill>
                <a:srgbClr val="0070C0"/>
              </a:solidFill>
            </a:endParaRPr>
          </a:p>
          <a:p>
            <a:pPr marL="342900" indent="-342900">
              <a:spcBef>
                <a:spcPct val="20000"/>
              </a:spcBef>
              <a:buChar char="•"/>
            </a:pPr>
            <a:r>
              <a:rPr lang="en-US" sz="2400" b="0">
                <a:solidFill>
                  <a:srgbClr val="0070C0"/>
                </a:solidFill>
                <a:latin typeface="Arial"/>
                <a:cs typeface="Arial"/>
              </a:rPr>
              <a:t>Schedule is released, physicians review</a:t>
            </a:r>
            <a:endParaRPr lang="en-US" sz="2400" b="0">
              <a:solidFill>
                <a:srgbClr val="0070C0"/>
              </a:solidFill>
            </a:endParaRPr>
          </a:p>
          <a:p>
            <a:pPr marL="342900" indent="-342900">
              <a:spcBef>
                <a:spcPct val="20000"/>
              </a:spcBef>
              <a:buChar char="•"/>
            </a:pPr>
            <a:r>
              <a:rPr lang="en-US" sz="2400" b="0">
                <a:solidFill>
                  <a:srgbClr val="0070C0"/>
                </a:solidFill>
                <a:latin typeface="Arial"/>
                <a:cs typeface="Arial"/>
              </a:rPr>
              <a:t>Schedule changes are made based on physician review &amp; schedule is "finalized"</a:t>
            </a:r>
          </a:p>
          <a:p>
            <a:pPr marL="342900" indent="-342900">
              <a:spcBef>
                <a:spcPct val="20000"/>
              </a:spcBef>
              <a:buChar char="•"/>
            </a:pPr>
            <a:r>
              <a:rPr lang="en-US" sz="2400" b="0">
                <a:solidFill>
                  <a:srgbClr val="0070C0"/>
                </a:solidFill>
                <a:latin typeface="Arial"/>
                <a:cs typeface="Arial"/>
              </a:rPr>
              <a:t>After finalized schedule released, physicians swap shifts on their own if there are scheduling changes needed.  </a:t>
            </a:r>
            <a:endParaRPr lang="en-US" sz="2400" b="0">
              <a:solidFill>
                <a:srgbClr val="0070C0"/>
              </a:solidFill>
            </a:endParaRPr>
          </a:p>
          <a:p>
            <a:pPr marL="342900" indent="-342900">
              <a:spcBef>
                <a:spcPct val="20000"/>
              </a:spcBef>
              <a:buChar char="•"/>
            </a:pPr>
            <a:r>
              <a:rPr lang="en-US" sz="2400" b="0">
                <a:solidFill>
                  <a:srgbClr val="0070C0"/>
                </a:solidFill>
                <a:latin typeface="Arial"/>
                <a:cs typeface="Arial"/>
              </a:rPr>
              <a:t>Lots of support is provided continuously by our scheduling administrative associate for changes that arise</a:t>
            </a:r>
            <a:endParaRPr lang="en-US" sz="2400" b="0">
              <a:solidFill>
                <a:srgbClr val="0070C0"/>
              </a:solidFill>
            </a:endParaRPr>
          </a:p>
          <a:p>
            <a:pPr>
              <a:lnSpc>
                <a:spcPct val="100000"/>
              </a:lnSpc>
              <a:spcBef>
                <a:spcPts val="0"/>
              </a:spcBef>
            </a:pPr>
            <a:endParaRPr lang="en-US" sz="2400">
              <a:solidFill>
                <a:srgbClr val="0070C0"/>
              </a:solidFill>
            </a:endParaRPr>
          </a:p>
          <a:p>
            <a:pPr>
              <a:lnSpc>
                <a:spcPct val="100000"/>
              </a:lnSpc>
              <a:spcBef>
                <a:spcPts val="0"/>
              </a:spcBef>
            </a:pPr>
            <a:endParaRPr lang="en-US" sz="2400">
              <a:solidFill>
                <a:srgbClr val="0070C0"/>
              </a:solidFill>
            </a:endParaRPr>
          </a:p>
          <a:p>
            <a:pPr>
              <a:lnSpc>
                <a:spcPct val="100000"/>
              </a:lnSpc>
              <a:spcBef>
                <a:spcPts val="0"/>
              </a:spcBef>
            </a:pPr>
            <a:endParaRPr lang="en-US" sz="2400">
              <a:solidFill>
                <a:srgbClr val="0070C0"/>
              </a:solidFill>
            </a:endParaRPr>
          </a:p>
          <a:p>
            <a:pPr>
              <a:spcBef>
                <a:spcPct val="20000"/>
              </a:spcBef>
            </a:pPr>
            <a:endParaRPr lang="en-US" sz="2400" b="0">
              <a:solidFill>
                <a:srgbClr val="0070C0"/>
              </a:solidFill>
            </a:endParaRPr>
          </a:p>
        </p:txBody>
      </p:sp>
      <p:pic>
        <p:nvPicPr>
          <p:cNvPr id="5" name="Picture 6" descr="A black text on a white background&#10;&#10;Description automatically generated">
            <a:extLst>
              <a:ext uri="{FF2B5EF4-FFF2-40B4-BE49-F238E27FC236}">
                <a16:creationId xmlns:a16="http://schemas.microsoft.com/office/drawing/2014/main" id="{B6437523-C523-1B15-8C8C-C1E21BD3CA07}"/>
              </a:ext>
            </a:extLst>
          </p:cNvPr>
          <p:cNvPicPr>
            <a:picLocks noChangeAspect="1"/>
          </p:cNvPicPr>
          <p:nvPr/>
        </p:nvPicPr>
        <p:blipFill>
          <a:blip r:embed="rId2"/>
          <a:stretch>
            <a:fillRect/>
          </a:stretch>
        </p:blipFill>
        <p:spPr>
          <a:xfrm>
            <a:off x="9394080" y="6102178"/>
            <a:ext cx="2743200" cy="647918"/>
          </a:xfrm>
          <a:prstGeom prst="rect">
            <a:avLst/>
          </a:prstGeom>
        </p:spPr>
      </p:pic>
    </p:spTree>
    <p:extLst>
      <p:ext uri="{BB962C8B-B14F-4D97-AF65-F5344CB8AC3E}">
        <p14:creationId xmlns:p14="http://schemas.microsoft.com/office/powerpoint/2010/main" val="2820388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056F-A6ED-BAA4-5A3D-4F11AAC902B7}"/>
              </a:ext>
            </a:extLst>
          </p:cNvPr>
          <p:cNvSpPr>
            <a:spLocks noGrp="1"/>
          </p:cNvSpPr>
          <p:nvPr>
            <p:ph type="title"/>
          </p:nvPr>
        </p:nvSpPr>
        <p:spPr/>
        <p:txBody>
          <a:bodyPr/>
          <a:lstStyle/>
          <a:p>
            <a:r>
              <a:rPr lang="en-US">
                <a:latin typeface="Arial"/>
                <a:cs typeface="Arial"/>
              </a:rPr>
              <a:t>Pros and Cons</a:t>
            </a:r>
            <a:endParaRPr lang="en-US"/>
          </a:p>
        </p:txBody>
      </p:sp>
      <p:sp>
        <p:nvSpPr>
          <p:cNvPr id="3" name="Content Placeholder 2">
            <a:extLst>
              <a:ext uri="{FF2B5EF4-FFF2-40B4-BE49-F238E27FC236}">
                <a16:creationId xmlns:a16="http://schemas.microsoft.com/office/drawing/2014/main" id="{0EED4C8A-C613-9AD4-C82D-2956699FF0AD}"/>
              </a:ext>
            </a:extLst>
          </p:cNvPr>
          <p:cNvSpPr>
            <a:spLocks noGrp="1"/>
          </p:cNvSpPr>
          <p:nvPr>
            <p:ph sz="half" idx="1"/>
          </p:nvPr>
        </p:nvSpPr>
        <p:spPr/>
        <p:txBody>
          <a:bodyPr vert="horz" lIns="0" tIns="0" rIns="0" bIns="0" rtlCol="0" anchor="t">
            <a:noAutofit/>
          </a:bodyPr>
          <a:lstStyle/>
          <a:p>
            <a:r>
              <a:rPr lang="en-US" sz="2200">
                <a:latin typeface="Arial"/>
                <a:cs typeface="Arial"/>
              </a:rPr>
              <a:t>Pros:</a:t>
            </a:r>
          </a:p>
          <a:p>
            <a:pPr marL="342900" indent="-342900">
              <a:buChar char="•"/>
            </a:pPr>
            <a:r>
              <a:rPr lang="en-US" sz="2200" b="0">
                <a:latin typeface="Arial"/>
                <a:cs typeface="Arial"/>
              </a:rPr>
              <a:t>Can accommodate individuals needs and preferences.</a:t>
            </a:r>
          </a:p>
          <a:p>
            <a:pPr marL="342900" indent="-342900">
              <a:buChar char="•"/>
            </a:pPr>
            <a:r>
              <a:rPr lang="en-US" sz="2200" b="0">
                <a:latin typeface="Arial"/>
                <a:cs typeface="Arial"/>
              </a:rPr>
              <a:t>Schedulers know each individual &amp; their needs</a:t>
            </a:r>
            <a:endParaRPr lang="en-US" sz="2200" b="0"/>
          </a:p>
          <a:p>
            <a:pPr marL="342900" indent="-342900">
              <a:buChar char="•"/>
            </a:pPr>
            <a:r>
              <a:rPr lang="en-US" sz="2200" b="0">
                <a:latin typeface="Arial"/>
                <a:cs typeface="Arial"/>
              </a:rPr>
              <a:t>Mentality of "We can work anything out"; Everyone is flexible, willingness to help each other out</a:t>
            </a:r>
            <a:endParaRPr lang="en-US" sz="2200">
              <a:latin typeface="Arial"/>
              <a:cs typeface="Arial"/>
            </a:endParaRPr>
          </a:p>
          <a:p>
            <a:pPr marL="342900" indent="-342900">
              <a:buChar char="•"/>
            </a:pPr>
            <a:r>
              <a:rPr lang="en-US" sz="2200" b="0">
                <a:latin typeface="Arial"/>
                <a:cs typeface="Arial"/>
              </a:rPr>
              <a:t>Job satisfaction, low burnout </a:t>
            </a:r>
            <a:endParaRPr lang="en-US" sz="2200">
              <a:latin typeface="Arial"/>
              <a:cs typeface="Arial"/>
            </a:endParaRPr>
          </a:p>
          <a:p>
            <a:pPr marL="342900" indent="-342900">
              <a:buChar char="•"/>
            </a:pPr>
            <a:r>
              <a:rPr lang="en-US" sz="2200" b="0">
                <a:latin typeface="Arial"/>
                <a:cs typeface="Arial"/>
              </a:rPr>
              <a:t>Moonlighting opportunities</a:t>
            </a:r>
            <a:endParaRPr lang="en-US" sz="2200">
              <a:latin typeface="Arial"/>
              <a:cs typeface="Arial"/>
            </a:endParaRPr>
          </a:p>
          <a:p>
            <a:pPr marL="342900" indent="-342900">
              <a:buChar char="•"/>
            </a:pPr>
            <a:r>
              <a:rPr lang="en-US" sz="2200" b="0">
                <a:latin typeface="Arial"/>
                <a:cs typeface="Arial"/>
              </a:rPr>
              <a:t>Scheduling platform allows for auditing and shift equity analysis</a:t>
            </a:r>
            <a:endParaRPr lang="en-US" sz="2200">
              <a:latin typeface="Arial"/>
              <a:cs typeface="Arial"/>
            </a:endParaRPr>
          </a:p>
        </p:txBody>
      </p:sp>
      <p:sp>
        <p:nvSpPr>
          <p:cNvPr id="4" name="Content Placeholder 3">
            <a:extLst>
              <a:ext uri="{FF2B5EF4-FFF2-40B4-BE49-F238E27FC236}">
                <a16:creationId xmlns:a16="http://schemas.microsoft.com/office/drawing/2014/main" id="{87B7F356-2F8A-7AE6-B9F7-B7103C349BA7}"/>
              </a:ext>
            </a:extLst>
          </p:cNvPr>
          <p:cNvSpPr>
            <a:spLocks noGrp="1"/>
          </p:cNvSpPr>
          <p:nvPr>
            <p:ph sz="half" idx="2"/>
          </p:nvPr>
        </p:nvSpPr>
        <p:spPr/>
        <p:txBody>
          <a:bodyPr vert="horz" lIns="0" tIns="0" rIns="0" bIns="0" rtlCol="0" anchor="t">
            <a:normAutofit/>
          </a:bodyPr>
          <a:lstStyle/>
          <a:p>
            <a:r>
              <a:rPr lang="en-US" sz="2200">
                <a:latin typeface="Arial"/>
                <a:cs typeface="Arial"/>
              </a:rPr>
              <a:t>Cons:</a:t>
            </a:r>
          </a:p>
          <a:p>
            <a:pPr marL="342900" indent="-342900">
              <a:buChar char="•"/>
            </a:pPr>
            <a:r>
              <a:rPr lang="en-US" sz="2200" b="0">
                <a:latin typeface="Arial"/>
                <a:cs typeface="Arial"/>
              </a:rPr>
              <a:t>Time consuming to account for each person's preferences &amp; time off requests</a:t>
            </a:r>
          </a:p>
          <a:p>
            <a:pPr marL="342900" indent="-342900">
              <a:buChar char="•"/>
            </a:pPr>
            <a:r>
              <a:rPr lang="en-US" sz="2200" b="0">
                <a:latin typeface="Arial"/>
                <a:cs typeface="Arial"/>
              </a:rPr>
              <a:t>Expensive scheduling platform, admin associate, &amp; physician leader time </a:t>
            </a:r>
            <a:endParaRPr lang="en-US"/>
          </a:p>
          <a:p>
            <a:pPr marL="342900" indent="-342900">
              <a:buChar char="•"/>
            </a:pPr>
            <a:r>
              <a:rPr lang="en-US" sz="2200" b="0">
                <a:latin typeface="Arial"/>
                <a:cs typeface="Arial"/>
              </a:rPr>
              <a:t>Preserving continuity of patient care can become a challenge</a:t>
            </a:r>
            <a:endParaRPr lang="en-US"/>
          </a:p>
          <a:p>
            <a:pPr marL="342900" indent="-342900">
              <a:buChar char="•"/>
            </a:pPr>
            <a:r>
              <a:rPr lang="en-US" sz="2200" b="0">
                <a:latin typeface="Arial"/>
                <a:cs typeface="Arial"/>
              </a:rPr>
              <a:t>No scheduling predictability</a:t>
            </a:r>
            <a:endParaRPr lang="en-US"/>
          </a:p>
        </p:txBody>
      </p:sp>
      <p:pic>
        <p:nvPicPr>
          <p:cNvPr id="6" name="Picture 6" descr="A black text on a white background&#10;&#10;Description automatically generated">
            <a:extLst>
              <a:ext uri="{FF2B5EF4-FFF2-40B4-BE49-F238E27FC236}">
                <a16:creationId xmlns:a16="http://schemas.microsoft.com/office/drawing/2014/main" id="{E9245A9C-945D-32A6-7CDD-C43A4EF0A57C}"/>
              </a:ext>
            </a:extLst>
          </p:cNvPr>
          <p:cNvPicPr>
            <a:picLocks noChangeAspect="1"/>
          </p:cNvPicPr>
          <p:nvPr/>
        </p:nvPicPr>
        <p:blipFill>
          <a:blip r:embed="rId2"/>
          <a:stretch>
            <a:fillRect/>
          </a:stretch>
        </p:blipFill>
        <p:spPr>
          <a:xfrm>
            <a:off x="9622280" y="6279780"/>
            <a:ext cx="2504816" cy="580063"/>
          </a:xfrm>
          <a:prstGeom prst="rect">
            <a:avLst/>
          </a:prstGeom>
        </p:spPr>
      </p:pic>
    </p:spTree>
    <p:extLst>
      <p:ext uri="{BB962C8B-B14F-4D97-AF65-F5344CB8AC3E}">
        <p14:creationId xmlns:p14="http://schemas.microsoft.com/office/powerpoint/2010/main" val="366885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5BBE-2893-1741-A755-8FFF86D9F470}"/>
              </a:ext>
            </a:extLst>
          </p:cNvPr>
          <p:cNvSpPr>
            <a:spLocks noGrp="1"/>
          </p:cNvSpPr>
          <p:nvPr>
            <p:ph type="title"/>
          </p:nvPr>
        </p:nvSpPr>
        <p:spPr>
          <a:xfrm>
            <a:off x="401780" y="68970"/>
            <a:ext cx="4314825" cy="1331538"/>
          </a:xfrm>
        </p:spPr>
        <p:txBody>
          <a:bodyPr/>
          <a:lstStyle/>
          <a:p>
            <a:r>
              <a:rPr lang="en-US"/>
              <a:t>Shikha "</a:t>
            </a:r>
            <a:r>
              <a:rPr lang="en-US" err="1"/>
              <a:t>Keika</a:t>
            </a:r>
            <a:r>
              <a:rPr lang="en-US"/>
              <a:t>" Alqalaf, FHM</a:t>
            </a:r>
          </a:p>
        </p:txBody>
      </p:sp>
      <p:pic>
        <p:nvPicPr>
          <p:cNvPr id="7" name="Picture Placeholder 6">
            <a:extLst>
              <a:ext uri="{FF2B5EF4-FFF2-40B4-BE49-F238E27FC236}">
                <a16:creationId xmlns:a16="http://schemas.microsoft.com/office/drawing/2014/main" id="{75E252D2-9CD1-7E6B-E1C6-13D398B4212C}"/>
              </a:ext>
            </a:extLst>
          </p:cNvPr>
          <p:cNvPicPr>
            <a:picLocks noGrp="1" noChangeAspect="1"/>
          </p:cNvPicPr>
          <p:nvPr>
            <p:ph type="pic" idx="1"/>
          </p:nvPr>
        </p:nvPicPr>
        <p:blipFill>
          <a:blip r:embed="rId2">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Lst>
          </a:blip>
          <a:srcRect t="8777" b="8777"/>
          <a:stretch/>
        </p:blipFill>
        <p:spPr>
          <a:xfrm>
            <a:off x="5661478" y="1009529"/>
            <a:ext cx="5872397" cy="4838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4">
            <a:extLst>
              <a:ext uri="{FF2B5EF4-FFF2-40B4-BE49-F238E27FC236}">
                <a16:creationId xmlns:a16="http://schemas.microsoft.com/office/drawing/2014/main" id="{29B9ADA5-D6A3-2BAC-8FE2-C0BE36B1237B}"/>
              </a:ext>
            </a:extLst>
          </p:cNvPr>
          <p:cNvSpPr>
            <a:spLocks noGrp="1"/>
          </p:cNvSpPr>
          <p:nvPr>
            <p:ph type="body" sz="quarter" idx="13"/>
          </p:nvPr>
        </p:nvSpPr>
        <p:spPr>
          <a:xfrm>
            <a:off x="401779" y="1709655"/>
            <a:ext cx="4314825" cy="4041384"/>
          </a:xfrm>
        </p:spPr>
        <p:txBody>
          <a:bodyPr vert="horz" lIns="0" tIns="0" rIns="0" bIns="0" rtlCol="0" anchor="t">
            <a:noAutofit/>
          </a:bodyPr>
          <a:lstStyle/>
          <a:p>
            <a:pPr marL="342900" indent="-342900">
              <a:buFont typeface="Arial" panose="020B0604020202020204" pitchFamily="34" charset="0"/>
              <a:buChar char="•"/>
            </a:pPr>
            <a:r>
              <a:rPr lang="en-US" sz="1700" b="0">
                <a:latin typeface="Arial"/>
                <a:cs typeface="Arial"/>
              </a:rPr>
              <a:t>10+ years in healthcare, including COO &amp; CRO at a Private Hospitalist Group.</a:t>
            </a:r>
          </a:p>
          <a:p>
            <a:pPr marL="342900" indent="-342900">
              <a:buFont typeface="Arial" panose="020B0604020202020204" pitchFamily="34" charset="0"/>
              <a:buChar char="•"/>
            </a:pPr>
            <a:r>
              <a:rPr lang="en-US" sz="1700" b="0">
                <a:latin typeface="Arial"/>
                <a:cs typeface="Arial"/>
              </a:rPr>
              <a:t>Bachelor's in Healthcare Management, AI in Healthcare certificate, MHA (2024 GO </a:t>
            </a:r>
            <a:r>
              <a:rPr lang="en-US" sz="1700">
                <a:solidFill>
                  <a:srgbClr val="C00000"/>
                </a:solidFill>
                <a:latin typeface="Arial"/>
                <a:cs typeface="Arial"/>
              </a:rPr>
              <a:t>BIG RED!</a:t>
            </a:r>
            <a:r>
              <a:rPr lang="en-US" sz="1700" b="0">
                <a:latin typeface="Arial"/>
                <a:cs typeface="Arial"/>
              </a:rPr>
              <a:t>)</a:t>
            </a:r>
          </a:p>
          <a:p>
            <a:pPr marL="342900" indent="-342900">
              <a:buFont typeface="Arial" panose="020B0604020202020204" pitchFamily="34" charset="0"/>
              <a:buChar char="•"/>
            </a:pPr>
            <a:r>
              <a:rPr lang="en-US" sz="1700" b="0">
                <a:latin typeface="Arial"/>
                <a:cs typeface="Arial"/>
              </a:rPr>
              <a:t>President, Society of Hospital Medicine, Charlotte Metro Area Chapter.</a:t>
            </a:r>
          </a:p>
          <a:p>
            <a:pPr marL="342900" indent="-342900">
              <a:buFont typeface="Arial" panose="020B0604020202020204" pitchFamily="34" charset="0"/>
              <a:buChar char="•"/>
            </a:pPr>
            <a:r>
              <a:rPr lang="en-US" sz="1700" b="0">
                <a:latin typeface="Arial"/>
                <a:cs typeface="Arial"/>
              </a:rPr>
              <a:t>Founder, </a:t>
            </a:r>
            <a:r>
              <a:rPr lang="en-US" sz="1700" b="0" err="1">
                <a:latin typeface="Arial"/>
                <a:cs typeface="Arial"/>
              </a:rPr>
              <a:t>NeuralNet</a:t>
            </a:r>
            <a:r>
              <a:rPr lang="en-US" sz="1700" b="0">
                <a:latin typeface="Arial"/>
                <a:cs typeface="Arial"/>
              </a:rPr>
              <a:t> Consulting - an AI solutions consulting firm.</a:t>
            </a:r>
          </a:p>
          <a:p>
            <a:pPr marL="342900" indent="-342900">
              <a:buFont typeface="Arial" panose="020B0604020202020204" pitchFamily="34" charset="0"/>
              <a:buChar char="•"/>
            </a:pPr>
            <a:r>
              <a:rPr lang="en-US" sz="1700" b="0">
                <a:latin typeface="Arial"/>
                <a:cs typeface="Arial"/>
              </a:rPr>
              <a:t>Fellow in Hospital Medicine for healthcare quality improvement commitment.</a:t>
            </a:r>
          </a:p>
        </p:txBody>
      </p:sp>
      <p:pic>
        <p:nvPicPr>
          <p:cNvPr id="3" name="Picture 3" descr="A logo for a company&#10;&#10;Description automatically generated">
            <a:extLst>
              <a:ext uri="{FF2B5EF4-FFF2-40B4-BE49-F238E27FC236}">
                <a16:creationId xmlns:a16="http://schemas.microsoft.com/office/drawing/2014/main" id="{F238DCB7-8993-4E9D-EC79-662B89E23641}"/>
              </a:ext>
            </a:extLst>
          </p:cNvPr>
          <p:cNvPicPr>
            <a:picLocks noChangeAspect="1"/>
          </p:cNvPicPr>
          <p:nvPr/>
        </p:nvPicPr>
        <p:blipFill>
          <a:blip r:embed="rId4"/>
          <a:stretch>
            <a:fillRect/>
          </a:stretch>
        </p:blipFill>
        <p:spPr>
          <a:xfrm>
            <a:off x="2625776" y="5680749"/>
            <a:ext cx="2293496" cy="1180273"/>
          </a:xfrm>
          <a:prstGeom prst="rect">
            <a:avLst/>
          </a:prstGeom>
        </p:spPr>
      </p:pic>
    </p:spTree>
    <p:extLst>
      <p:ext uri="{BB962C8B-B14F-4D97-AF65-F5344CB8AC3E}">
        <p14:creationId xmlns:p14="http://schemas.microsoft.com/office/powerpoint/2010/main" val="3482874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BAB9-140D-8E8B-0E8A-BF0825973045}"/>
              </a:ext>
            </a:extLst>
          </p:cNvPr>
          <p:cNvSpPr>
            <a:spLocks noGrp="1"/>
          </p:cNvSpPr>
          <p:nvPr>
            <p:ph type="title"/>
          </p:nvPr>
        </p:nvSpPr>
        <p:spPr>
          <a:xfrm>
            <a:off x="381000" y="404297"/>
            <a:ext cx="11430000" cy="576263"/>
          </a:xfrm>
        </p:spPr>
        <p:txBody>
          <a:bodyPr/>
          <a:lstStyle/>
          <a:p>
            <a:r>
              <a:rPr lang="en-US" sz="3600">
                <a:latin typeface="Arial"/>
                <a:cs typeface="Arial"/>
              </a:rPr>
              <a:t>Who We Are: University of Utah Hospital Medicine</a:t>
            </a:r>
            <a:endParaRPr lang="en-US">
              <a:latin typeface="Arial"/>
              <a:cs typeface="Arial"/>
            </a:endParaRPr>
          </a:p>
        </p:txBody>
      </p:sp>
      <p:sp>
        <p:nvSpPr>
          <p:cNvPr id="3" name="Subtitle 2">
            <a:extLst>
              <a:ext uri="{FF2B5EF4-FFF2-40B4-BE49-F238E27FC236}">
                <a16:creationId xmlns:a16="http://schemas.microsoft.com/office/drawing/2014/main" id="{6117ECB7-8D37-044D-A9CA-B3B01BA91207}"/>
              </a:ext>
            </a:extLst>
          </p:cNvPr>
          <p:cNvSpPr>
            <a:spLocks noGrp="1"/>
          </p:cNvSpPr>
          <p:nvPr>
            <p:ph idx="1"/>
          </p:nvPr>
        </p:nvSpPr>
        <p:spPr>
          <a:xfrm>
            <a:off x="381001" y="1229739"/>
            <a:ext cx="11429998" cy="4318187"/>
          </a:xfrm>
        </p:spPr>
        <p:txBody>
          <a:bodyPr vert="horz" lIns="0" tIns="0" rIns="0" bIns="0" rtlCol="0" anchor="t">
            <a:normAutofit/>
          </a:bodyPr>
          <a:lstStyle/>
          <a:p>
            <a:pPr marL="457200" indent="-457200">
              <a:buChar char="•"/>
            </a:pPr>
            <a:r>
              <a:rPr lang="en-US" sz="2800" b="0">
                <a:solidFill>
                  <a:srgbClr val="0070C0"/>
                </a:solidFill>
                <a:latin typeface="Arial"/>
                <a:cs typeface="Arial"/>
              </a:rPr>
              <a:t>Academic medical center and tertiary referral hospital serving a large geographic footprint</a:t>
            </a:r>
            <a:endParaRPr lang="en-US">
              <a:latin typeface="Arial"/>
              <a:cs typeface="Arial"/>
            </a:endParaRPr>
          </a:p>
          <a:p>
            <a:pPr marL="457200" indent="-457200">
              <a:buChar char="•"/>
            </a:pPr>
            <a:r>
              <a:rPr lang="en-US" sz="2800" b="0">
                <a:solidFill>
                  <a:srgbClr val="0070C0"/>
                </a:solidFill>
                <a:latin typeface="Arial"/>
                <a:cs typeface="Arial"/>
              </a:rPr>
              <a:t>Very mature and stable group with low turnover</a:t>
            </a:r>
            <a:endParaRPr lang="en-US">
              <a:latin typeface="Arial"/>
              <a:cs typeface="Arial"/>
            </a:endParaRPr>
          </a:p>
          <a:p>
            <a:pPr marL="457200" indent="-457200">
              <a:buChar char="•"/>
            </a:pPr>
            <a:r>
              <a:rPr lang="en-US" sz="2800" b="0">
                <a:solidFill>
                  <a:srgbClr val="0070C0"/>
                </a:solidFill>
                <a:latin typeface="Arial"/>
                <a:cs typeface="Arial"/>
              </a:rPr>
              <a:t>3 practice settings</a:t>
            </a:r>
            <a:endParaRPr lang="en-US">
              <a:solidFill>
                <a:srgbClr val="006FB4"/>
              </a:solidFill>
              <a:latin typeface="Arial"/>
              <a:cs typeface="Arial"/>
            </a:endParaRPr>
          </a:p>
          <a:p>
            <a:pPr lvl="3"/>
            <a:r>
              <a:rPr lang="en-US" sz="2800" b="0">
                <a:solidFill>
                  <a:srgbClr val="0070C0"/>
                </a:solidFill>
                <a:latin typeface="Arial"/>
                <a:cs typeface="Arial"/>
              </a:rPr>
              <a:t>University of Utah Hospital</a:t>
            </a:r>
            <a:endParaRPr lang="en-US">
              <a:latin typeface="Arial"/>
              <a:cs typeface="Arial"/>
            </a:endParaRPr>
          </a:p>
          <a:p>
            <a:pPr lvl="3">
              <a:buFont typeface="Wingdings" panose="020B0604020202020204" pitchFamily="34" charset="0"/>
              <a:buChar char="§"/>
            </a:pPr>
            <a:r>
              <a:rPr lang="en-US" sz="2800" b="0">
                <a:solidFill>
                  <a:srgbClr val="0070C0"/>
                </a:solidFill>
                <a:latin typeface="Arial"/>
                <a:cs typeface="Arial"/>
              </a:rPr>
              <a:t>Huntsman Cancer Hospital</a:t>
            </a:r>
            <a:endParaRPr lang="en-US" b="1">
              <a:solidFill>
                <a:srgbClr val="006FB4"/>
              </a:solidFill>
              <a:latin typeface="Arial"/>
              <a:cs typeface="Arial"/>
            </a:endParaRPr>
          </a:p>
          <a:p>
            <a:pPr lvl="3"/>
            <a:r>
              <a:rPr lang="en-US" sz="2800" b="0">
                <a:solidFill>
                  <a:srgbClr val="0070C0"/>
                </a:solidFill>
                <a:latin typeface="Arial"/>
                <a:cs typeface="Arial"/>
              </a:rPr>
              <a:t>Mountain West Medical </a:t>
            </a:r>
            <a:r>
              <a:rPr lang="en-US" sz="2800">
                <a:solidFill>
                  <a:srgbClr val="0070C0"/>
                </a:solidFill>
                <a:latin typeface="Arial"/>
                <a:cs typeface="Arial"/>
              </a:rPr>
              <a:t>Center</a:t>
            </a:r>
            <a:endParaRPr lang="en-US">
              <a:solidFill>
                <a:srgbClr val="1C243D"/>
              </a:solidFill>
              <a:latin typeface="Arial"/>
              <a:cs typeface="Arial"/>
            </a:endParaRPr>
          </a:p>
          <a:p>
            <a:pPr marL="457200" lvl="1" indent="-457200">
              <a:buChar char="•"/>
            </a:pPr>
            <a:r>
              <a:rPr lang="en-US" sz="2800">
                <a:solidFill>
                  <a:srgbClr val="0070C0"/>
                </a:solidFill>
                <a:latin typeface="Arial"/>
                <a:cs typeface="Arial"/>
              </a:rPr>
              <a:t>51</a:t>
            </a:r>
            <a:r>
              <a:rPr lang="en-US" sz="2800" b="0">
                <a:solidFill>
                  <a:srgbClr val="0070C0"/>
                </a:solidFill>
                <a:latin typeface="Arial"/>
                <a:cs typeface="Arial"/>
              </a:rPr>
              <a:t> MD, 30 NP/PA</a:t>
            </a:r>
            <a:endParaRPr lang="en-US">
              <a:latin typeface="Arial"/>
              <a:cs typeface="Arial"/>
            </a:endParaRPr>
          </a:p>
          <a:p>
            <a:pPr marL="457200" lvl="1" indent="-457200">
              <a:buChar char="•"/>
            </a:pPr>
            <a:r>
              <a:rPr lang="en-US" sz="2800">
                <a:solidFill>
                  <a:srgbClr val="0070C0"/>
                </a:solidFill>
                <a:latin typeface="Arial"/>
                <a:cs typeface="Arial"/>
              </a:rPr>
              <a:t>Small number of purely clinical physicians</a:t>
            </a:r>
            <a:endParaRPr lang="en-US" sz="2800">
              <a:solidFill>
                <a:srgbClr val="0070C0"/>
              </a:solidFill>
            </a:endParaRPr>
          </a:p>
          <a:p>
            <a:endParaRPr lang="en-US"/>
          </a:p>
        </p:txBody>
      </p:sp>
      <p:pic>
        <p:nvPicPr>
          <p:cNvPr id="5" name="Picture 5" descr="A logo with a dna strand&#10;&#10;Description automatically generated">
            <a:extLst>
              <a:ext uri="{FF2B5EF4-FFF2-40B4-BE49-F238E27FC236}">
                <a16:creationId xmlns:a16="http://schemas.microsoft.com/office/drawing/2014/main" id="{1CA168DA-7066-6FBB-F1AF-A564AED5AF8B}"/>
              </a:ext>
            </a:extLst>
          </p:cNvPr>
          <p:cNvPicPr>
            <a:picLocks noChangeAspect="1"/>
          </p:cNvPicPr>
          <p:nvPr/>
        </p:nvPicPr>
        <p:blipFill>
          <a:blip r:embed="rId2"/>
          <a:stretch>
            <a:fillRect/>
          </a:stretch>
        </p:blipFill>
        <p:spPr>
          <a:xfrm>
            <a:off x="10874694" y="5629713"/>
            <a:ext cx="1190625" cy="1138859"/>
          </a:xfrm>
          <a:prstGeom prst="rect">
            <a:avLst/>
          </a:prstGeom>
        </p:spPr>
      </p:pic>
    </p:spTree>
    <p:extLst>
      <p:ext uri="{BB962C8B-B14F-4D97-AF65-F5344CB8AC3E}">
        <p14:creationId xmlns:p14="http://schemas.microsoft.com/office/powerpoint/2010/main" val="95515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BAB9-140D-8E8B-0E8A-BF0825973045}"/>
              </a:ext>
            </a:extLst>
          </p:cNvPr>
          <p:cNvSpPr>
            <a:spLocks noGrp="1"/>
          </p:cNvSpPr>
          <p:nvPr>
            <p:ph type="title"/>
          </p:nvPr>
        </p:nvSpPr>
        <p:spPr/>
        <p:txBody>
          <a:bodyPr/>
          <a:lstStyle/>
          <a:p>
            <a:r>
              <a:rPr lang="en-US"/>
              <a:t>What We Value</a:t>
            </a:r>
          </a:p>
        </p:txBody>
      </p:sp>
      <p:sp>
        <p:nvSpPr>
          <p:cNvPr id="3" name="Subtitle 2">
            <a:extLst>
              <a:ext uri="{FF2B5EF4-FFF2-40B4-BE49-F238E27FC236}">
                <a16:creationId xmlns:a16="http://schemas.microsoft.com/office/drawing/2014/main" id="{6117ECB7-8D37-044D-A9CA-B3B01BA91207}"/>
              </a:ext>
            </a:extLst>
          </p:cNvPr>
          <p:cNvSpPr>
            <a:spLocks noGrp="1"/>
          </p:cNvSpPr>
          <p:nvPr>
            <p:ph idx="1"/>
          </p:nvPr>
        </p:nvSpPr>
        <p:spPr/>
        <p:txBody>
          <a:bodyPr vert="horz" lIns="0" tIns="0" rIns="0" bIns="0" rtlCol="0" anchor="t">
            <a:normAutofit/>
          </a:bodyPr>
          <a:lstStyle/>
          <a:p>
            <a:r>
              <a:rPr lang="en-US" sz="2800" b="0">
                <a:latin typeface="Arial"/>
                <a:cs typeface="Arial"/>
              </a:rPr>
              <a:t>•Fairness and transparency</a:t>
            </a:r>
            <a:endParaRPr lang="en-US">
              <a:latin typeface="Arial"/>
              <a:cs typeface="Arial"/>
            </a:endParaRPr>
          </a:p>
          <a:p>
            <a:r>
              <a:rPr lang="en-US" sz="2800" b="0">
                <a:latin typeface="Arial"/>
                <a:cs typeface="Arial"/>
              </a:rPr>
              <a:t>•Flexibility</a:t>
            </a:r>
            <a:endParaRPr lang="en-US">
              <a:latin typeface="Arial"/>
              <a:cs typeface="Arial"/>
            </a:endParaRPr>
          </a:p>
          <a:p>
            <a:r>
              <a:rPr lang="en-US" sz="2800" b="0">
                <a:latin typeface="Arial"/>
                <a:cs typeface="Arial"/>
              </a:rPr>
              <a:t>•Reasonable workday</a:t>
            </a:r>
            <a:endParaRPr lang="en-US">
              <a:latin typeface="Arial"/>
              <a:cs typeface="Arial"/>
            </a:endParaRPr>
          </a:p>
          <a:p>
            <a:r>
              <a:rPr lang="en-US" sz="2800" b="0">
                <a:latin typeface="Arial"/>
                <a:cs typeface="Arial"/>
              </a:rPr>
              <a:t>•Continuity</a:t>
            </a:r>
            <a:endParaRPr lang="en-US">
              <a:latin typeface="Arial"/>
              <a:cs typeface="Arial"/>
            </a:endParaRPr>
          </a:p>
          <a:p>
            <a:r>
              <a:rPr lang="en-US" sz="2800" b="0">
                <a:latin typeface="Arial"/>
                <a:cs typeface="Arial"/>
              </a:rPr>
              <a:t>•Ability to plan</a:t>
            </a:r>
            <a:endParaRPr lang="en-US">
              <a:latin typeface="Arial"/>
              <a:cs typeface="Arial"/>
            </a:endParaRPr>
          </a:p>
          <a:p>
            <a:endParaRPr lang="en-US"/>
          </a:p>
        </p:txBody>
      </p:sp>
      <p:pic>
        <p:nvPicPr>
          <p:cNvPr id="6" name="Picture 5" descr="A logo with a dna strand&#10;&#10;Description automatically generated">
            <a:extLst>
              <a:ext uri="{FF2B5EF4-FFF2-40B4-BE49-F238E27FC236}">
                <a16:creationId xmlns:a16="http://schemas.microsoft.com/office/drawing/2014/main" id="{52B89087-A873-D998-EA7C-550BA29FAF10}"/>
              </a:ext>
            </a:extLst>
          </p:cNvPr>
          <p:cNvPicPr>
            <a:picLocks noChangeAspect="1"/>
          </p:cNvPicPr>
          <p:nvPr/>
        </p:nvPicPr>
        <p:blipFill>
          <a:blip r:embed="rId2"/>
          <a:stretch>
            <a:fillRect/>
          </a:stretch>
        </p:blipFill>
        <p:spPr>
          <a:xfrm>
            <a:off x="11095563" y="5740147"/>
            <a:ext cx="1091234" cy="1028425"/>
          </a:xfrm>
          <a:prstGeom prst="rect">
            <a:avLst/>
          </a:prstGeom>
        </p:spPr>
      </p:pic>
    </p:spTree>
    <p:extLst>
      <p:ext uri="{BB962C8B-B14F-4D97-AF65-F5344CB8AC3E}">
        <p14:creationId xmlns:p14="http://schemas.microsoft.com/office/powerpoint/2010/main" val="3555773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BAB9-140D-8E8B-0E8A-BF0825973045}"/>
              </a:ext>
            </a:extLst>
          </p:cNvPr>
          <p:cNvSpPr>
            <a:spLocks noGrp="1"/>
          </p:cNvSpPr>
          <p:nvPr>
            <p:ph type="title"/>
          </p:nvPr>
        </p:nvSpPr>
        <p:spPr>
          <a:xfrm>
            <a:off x="381000" y="451898"/>
            <a:ext cx="11430000" cy="576263"/>
          </a:xfrm>
        </p:spPr>
        <p:txBody>
          <a:bodyPr/>
          <a:lstStyle/>
          <a:p>
            <a:r>
              <a:rPr lang="en-US"/>
              <a:t>How We Schedule</a:t>
            </a:r>
          </a:p>
        </p:txBody>
      </p:sp>
      <p:sp>
        <p:nvSpPr>
          <p:cNvPr id="3" name="Subtitle 2">
            <a:extLst>
              <a:ext uri="{FF2B5EF4-FFF2-40B4-BE49-F238E27FC236}">
                <a16:creationId xmlns:a16="http://schemas.microsoft.com/office/drawing/2014/main" id="{6117ECB7-8D37-044D-A9CA-B3B01BA91207}"/>
              </a:ext>
            </a:extLst>
          </p:cNvPr>
          <p:cNvSpPr>
            <a:spLocks noGrp="1"/>
          </p:cNvSpPr>
          <p:nvPr>
            <p:ph idx="1"/>
          </p:nvPr>
        </p:nvSpPr>
        <p:spPr>
          <a:xfrm>
            <a:off x="381001" y="1152218"/>
            <a:ext cx="11429998" cy="4318187"/>
          </a:xfrm>
        </p:spPr>
        <p:txBody>
          <a:bodyPr vert="horz" lIns="0" tIns="0" rIns="0" bIns="0" rtlCol="0" anchor="t">
            <a:normAutofit/>
          </a:bodyPr>
          <a:lstStyle/>
          <a:p>
            <a:pPr marL="457200" indent="-457200">
              <a:buChar char="•"/>
            </a:pPr>
            <a:r>
              <a:rPr lang="en-US" sz="2800" b="0">
                <a:solidFill>
                  <a:srgbClr val="0070C0"/>
                </a:solidFill>
                <a:latin typeface="Arial"/>
                <a:cs typeface="Arial"/>
              </a:rPr>
              <a:t>Total number and types of shifts per year based on clinical FTE</a:t>
            </a:r>
            <a:endParaRPr lang="en-US">
              <a:latin typeface="Arial"/>
              <a:cs typeface="Arial"/>
            </a:endParaRPr>
          </a:p>
          <a:p>
            <a:pPr marL="457200" indent="-457200">
              <a:buChar char="•"/>
            </a:pPr>
            <a:r>
              <a:rPr lang="en-US" sz="2800" b="0">
                <a:solidFill>
                  <a:srgbClr val="0070C0"/>
                </a:solidFill>
                <a:latin typeface="Arial"/>
                <a:cs typeface="Arial"/>
              </a:rPr>
              <a:t>Different weight of shifts and definition of 1.0 FTE depending on role (point system)</a:t>
            </a:r>
            <a:endParaRPr lang="en-US">
              <a:solidFill>
                <a:srgbClr val="006FB4"/>
              </a:solidFill>
            </a:endParaRPr>
          </a:p>
          <a:p>
            <a:pPr lvl="3"/>
            <a:r>
              <a:rPr lang="en-US" sz="2800" b="0">
                <a:solidFill>
                  <a:srgbClr val="0070C0"/>
                </a:solidFill>
                <a:latin typeface="Arial"/>
                <a:cs typeface="Arial"/>
              </a:rPr>
              <a:t>University of Utah Hospital</a:t>
            </a:r>
            <a:endParaRPr lang="en-US"/>
          </a:p>
          <a:p>
            <a:pPr lvl="3">
              <a:buFont typeface="Wingdings" panose="020B0604020202020204" pitchFamily="34" charset="0"/>
              <a:buChar char="§"/>
            </a:pPr>
            <a:r>
              <a:rPr lang="en-US" sz="2800" b="0">
                <a:solidFill>
                  <a:srgbClr val="0070C0"/>
                </a:solidFill>
                <a:latin typeface="Arial"/>
                <a:cs typeface="Arial"/>
              </a:rPr>
              <a:t>Huntsman Cancer Hospital</a:t>
            </a:r>
            <a:endParaRPr lang="en-US">
              <a:latin typeface="Arial"/>
              <a:cs typeface="Arial"/>
            </a:endParaRPr>
          </a:p>
          <a:p>
            <a:pPr lvl="3">
              <a:buFont typeface="Wingdings" panose="020B0604020202020204" pitchFamily="34" charset="0"/>
            </a:pPr>
            <a:r>
              <a:rPr lang="en-US" sz="2800" b="0">
                <a:solidFill>
                  <a:srgbClr val="0070C0"/>
                </a:solidFill>
                <a:latin typeface="Arial"/>
                <a:cs typeface="Arial"/>
              </a:rPr>
              <a:t>Mountain West Medical Center</a:t>
            </a:r>
            <a:endParaRPr lang="en-US"/>
          </a:p>
          <a:p>
            <a:pPr lvl="3"/>
            <a:r>
              <a:rPr lang="en-US" sz="2800" b="0">
                <a:solidFill>
                  <a:srgbClr val="0070C0"/>
                </a:solidFill>
                <a:latin typeface="Arial"/>
                <a:cs typeface="Arial"/>
              </a:rPr>
              <a:t>Nocturnist</a:t>
            </a:r>
            <a:endParaRPr lang="en-US" b="1">
              <a:solidFill>
                <a:srgbClr val="006FB4"/>
              </a:solidFill>
              <a:latin typeface="Arial"/>
              <a:cs typeface="Arial"/>
            </a:endParaRPr>
          </a:p>
          <a:p>
            <a:pPr marL="457200" indent="-457200">
              <a:buChar char="•"/>
            </a:pPr>
            <a:r>
              <a:rPr lang="en-US" sz="2800" b="0">
                <a:solidFill>
                  <a:srgbClr val="0070C0"/>
                </a:solidFill>
                <a:latin typeface="Arial"/>
                <a:cs typeface="Arial"/>
              </a:rPr>
              <a:t>Individuals may do a mix of multiple roles</a:t>
            </a:r>
            <a:endParaRPr lang="en-US">
              <a:latin typeface="Arial"/>
              <a:cs typeface="Arial"/>
            </a:endParaRPr>
          </a:p>
          <a:p>
            <a:pPr marL="457200" indent="-457200">
              <a:buChar char="•"/>
            </a:pPr>
            <a:r>
              <a:rPr lang="en-US" sz="2800" b="0">
                <a:solidFill>
                  <a:srgbClr val="0070C0"/>
                </a:solidFill>
                <a:latin typeface="Arial"/>
                <a:cs typeface="Arial"/>
              </a:rPr>
              <a:t>Schedule made out 6 months at a time</a:t>
            </a:r>
            <a:endParaRPr lang="en-US"/>
          </a:p>
          <a:p>
            <a:endParaRPr lang="en-US"/>
          </a:p>
        </p:txBody>
      </p:sp>
      <p:pic>
        <p:nvPicPr>
          <p:cNvPr id="5" name="Picture 5" descr="A logo with a dna strand&#10;&#10;Description automatically generated">
            <a:extLst>
              <a:ext uri="{FF2B5EF4-FFF2-40B4-BE49-F238E27FC236}">
                <a16:creationId xmlns:a16="http://schemas.microsoft.com/office/drawing/2014/main" id="{49F7E0C6-DAAD-8B56-D9FF-4A0FD0D21D58}"/>
              </a:ext>
            </a:extLst>
          </p:cNvPr>
          <p:cNvPicPr>
            <a:picLocks noChangeAspect="1"/>
          </p:cNvPicPr>
          <p:nvPr/>
        </p:nvPicPr>
        <p:blipFill>
          <a:blip r:embed="rId2"/>
          <a:stretch>
            <a:fillRect/>
          </a:stretch>
        </p:blipFill>
        <p:spPr>
          <a:xfrm>
            <a:off x="11105149" y="5657425"/>
            <a:ext cx="1091234" cy="1138859"/>
          </a:xfrm>
          <a:prstGeom prst="rect">
            <a:avLst/>
          </a:prstGeom>
        </p:spPr>
      </p:pic>
    </p:spTree>
    <p:extLst>
      <p:ext uri="{BB962C8B-B14F-4D97-AF65-F5344CB8AC3E}">
        <p14:creationId xmlns:p14="http://schemas.microsoft.com/office/powerpoint/2010/main" val="2397442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BAB9-140D-8E8B-0E8A-BF0825973045}"/>
              </a:ext>
            </a:extLst>
          </p:cNvPr>
          <p:cNvSpPr>
            <a:spLocks noGrp="1"/>
          </p:cNvSpPr>
          <p:nvPr>
            <p:ph type="title"/>
          </p:nvPr>
        </p:nvSpPr>
        <p:spPr>
          <a:xfrm>
            <a:off x="381000" y="293747"/>
            <a:ext cx="11430000" cy="576263"/>
          </a:xfrm>
        </p:spPr>
        <p:txBody>
          <a:bodyPr/>
          <a:lstStyle/>
          <a:p>
            <a:r>
              <a:rPr lang="en-US">
                <a:latin typeface="Arial"/>
                <a:cs typeface="Arial"/>
              </a:rPr>
              <a:t>How We Schedule</a:t>
            </a:r>
          </a:p>
        </p:txBody>
      </p:sp>
      <p:sp>
        <p:nvSpPr>
          <p:cNvPr id="3" name="Subtitle 2">
            <a:extLst>
              <a:ext uri="{FF2B5EF4-FFF2-40B4-BE49-F238E27FC236}">
                <a16:creationId xmlns:a16="http://schemas.microsoft.com/office/drawing/2014/main" id="{6117ECB7-8D37-044D-A9CA-B3B01BA91207}"/>
              </a:ext>
            </a:extLst>
          </p:cNvPr>
          <p:cNvSpPr>
            <a:spLocks noGrp="1"/>
          </p:cNvSpPr>
          <p:nvPr>
            <p:ph idx="1"/>
          </p:nvPr>
        </p:nvSpPr>
        <p:spPr>
          <a:xfrm>
            <a:off x="381001" y="1022823"/>
            <a:ext cx="11444375" cy="5037053"/>
          </a:xfrm>
        </p:spPr>
        <p:txBody>
          <a:bodyPr vert="horz" lIns="0" tIns="0" rIns="0" bIns="0" rtlCol="0" anchor="t">
            <a:normAutofit fontScale="92500" lnSpcReduction="10000"/>
          </a:bodyPr>
          <a:lstStyle/>
          <a:p>
            <a:pPr marL="342900" indent="-342900">
              <a:buChar char="•"/>
            </a:pPr>
            <a:r>
              <a:rPr lang="en-US" sz="2400" b="0">
                <a:solidFill>
                  <a:srgbClr val="0070C0"/>
                </a:solidFill>
                <a:latin typeface="Arial"/>
                <a:cs typeface="Arial"/>
              </a:rPr>
              <a:t>Schedule preference survey emailed to everyone asking for preferences:</a:t>
            </a:r>
            <a:endParaRPr lang="en-US" sz="2400">
              <a:latin typeface="Arial"/>
              <a:cs typeface="Arial"/>
            </a:endParaRPr>
          </a:p>
          <a:p>
            <a:pPr lvl="3"/>
            <a:r>
              <a:rPr lang="en-US" sz="2400" b="0">
                <a:solidFill>
                  <a:srgbClr val="0070C0"/>
                </a:solidFill>
                <a:latin typeface="Arial"/>
                <a:cs typeface="Arial"/>
              </a:rPr>
              <a:t>Practice site</a:t>
            </a:r>
            <a:endParaRPr lang="en-US" sz="2400">
              <a:latin typeface="Arial"/>
              <a:cs typeface="Arial"/>
            </a:endParaRPr>
          </a:p>
          <a:p>
            <a:pPr lvl="3"/>
            <a:r>
              <a:rPr lang="en-US" sz="2400" b="0">
                <a:solidFill>
                  <a:srgbClr val="0070C0"/>
                </a:solidFill>
                <a:latin typeface="Arial"/>
                <a:cs typeface="Arial"/>
              </a:rPr>
              <a:t>Time off requests</a:t>
            </a:r>
            <a:endParaRPr lang="en-US" sz="2400">
              <a:latin typeface="Arial"/>
              <a:cs typeface="Arial"/>
            </a:endParaRPr>
          </a:p>
          <a:p>
            <a:pPr lvl="3"/>
            <a:r>
              <a:rPr lang="en-US" sz="2400" b="0">
                <a:solidFill>
                  <a:srgbClr val="0070C0"/>
                </a:solidFill>
                <a:latin typeface="Arial"/>
                <a:cs typeface="Arial"/>
              </a:rPr>
              <a:t>Holiday preferences</a:t>
            </a:r>
            <a:endParaRPr lang="en-US" sz="2400" b="1">
              <a:solidFill>
                <a:srgbClr val="006FB4"/>
              </a:solidFill>
              <a:latin typeface="Arial"/>
              <a:cs typeface="Arial"/>
            </a:endParaRPr>
          </a:p>
          <a:p>
            <a:pPr lvl="3"/>
            <a:r>
              <a:rPr lang="en-US" sz="2400" b="0">
                <a:solidFill>
                  <a:srgbClr val="0070C0"/>
                </a:solidFill>
                <a:latin typeface="Arial"/>
                <a:cs typeface="Arial"/>
              </a:rPr>
              <a:t>Block length preferences (</a:t>
            </a:r>
            <a:r>
              <a:rPr lang="en-US" sz="2400" b="0" err="1">
                <a:solidFill>
                  <a:srgbClr val="0070C0"/>
                </a:solidFill>
                <a:latin typeface="Arial"/>
                <a:cs typeface="Arial"/>
              </a:rPr>
              <a:t>housestaff</a:t>
            </a:r>
            <a:r>
              <a:rPr lang="en-US" sz="2400" b="0">
                <a:solidFill>
                  <a:srgbClr val="0070C0"/>
                </a:solidFill>
                <a:latin typeface="Arial"/>
                <a:cs typeface="Arial"/>
              </a:rPr>
              <a:t> and non-</a:t>
            </a:r>
            <a:r>
              <a:rPr lang="en-US" sz="2400" b="0" err="1">
                <a:solidFill>
                  <a:srgbClr val="0070C0"/>
                </a:solidFill>
                <a:latin typeface="Arial"/>
                <a:cs typeface="Arial"/>
              </a:rPr>
              <a:t>housestaff</a:t>
            </a:r>
            <a:r>
              <a:rPr lang="en-US" sz="2400" b="0">
                <a:solidFill>
                  <a:srgbClr val="0070C0"/>
                </a:solidFill>
                <a:latin typeface="Arial"/>
                <a:cs typeface="Arial"/>
              </a:rPr>
              <a:t>)</a:t>
            </a:r>
            <a:endParaRPr lang="en-US" sz="2400" b="1">
              <a:solidFill>
                <a:srgbClr val="006FB4"/>
              </a:solidFill>
              <a:latin typeface="Arial"/>
              <a:cs typeface="Arial"/>
            </a:endParaRPr>
          </a:p>
          <a:p>
            <a:pPr lvl="3"/>
            <a:r>
              <a:rPr lang="en-US" sz="2400" b="0">
                <a:solidFill>
                  <a:srgbClr val="0070C0"/>
                </a:solidFill>
                <a:latin typeface="Arial"/>
                <a:cs typeface="Arial"/>
              </a:rPr>
              <a:t>Specific shifts</a:t>
            </a:r>
            <a:endParaRPr lang="en-US" sz="2400" b="1">
              <a:solidFill>
                <a:srgbClr val="006FB4"/>
              </a:solidFill>
              <a:latin typeface="Arial"/>
              <a:cs typeface="Arial"/>
            </a:endParaRPr>
          </a:p>
          <a:p>
            <a:pPr lvl="3"/>
            <a:r>
              <a:rPr lang="en-US" sz="2400" b="0">
                <a:solidFill>
                  <a:srgbClr val="0070C0"/>
                </a:solidFill>
                <a:latin typeface="Arial"/>
                <a:cs typeface="Arial"/>
              </a:rPr>
              <a:t>Other comments and opportunity for trades</a:t>
            </a:r>
            <a:endParaRPr lang="en-US" sz="2400">
              <a:latin typeface="Arial"/>
              <a:cs typeface="Arial"/>
            </a:endParaRPr>
          </a:p>
          <a:p>
            <a:pPr marL="342900" indent="-342900">
              <a:buChar char="•"/>
            </a:pPr>
            <a:r>
              <a:rPr lang="en-US" sz="2400" b="0">
                <a:solidFill>
                  <a:srgbClr val="0070C0"/>
                </a:solidFill>
                <a:latin typeface="Arial"/>
                <a:cs typeface="Arial"/>
              </a:rPr>
              <a:t>Program Manager manually creates a schedule draft based on total shift requirement for different types of shifts </a:t>
            </a:r>
            <a:endParaRPr lang="en-US" sz="2400"/>
          </a:p>
          <a:p>
            <a:pPr lvl="3">
              <a:buClr>
                <a:srgbClr val="006FB4"/>
              </a:buClr>
            </a:pPr>
            <a:r>
              <a:rPr lang="en-US" sz="2400" b="0">
                <a:solidFill>
                  <a:srgbClr val="0070C0"/>
                </a:solidFill>
                <a:latin typeface="Arial"/>
                <a:cs typeface="Arial"/>
              </a:rPr>
              <a:t>Variable mix of practice site, shift type, block length, start date, weekday to weekend ratio, etc.</a:t>
            </a:r>
            <a:endParaRPr lang="en-US" sz="2400">
              <a:latin typeface="Arial"/>
              <a:cs typeface="Arial"/>
            </a:endParaRPr>
          </a:p>
          <a:p>
            <a:pPr marL="342900" indent="-342900">
              <a:buChar char="•"/>
            </a:pPr>
            <a:r>
              <a:rPr lang="en-US" sz="2400" b="0">
                <a:solidFill>
                  <a:srgbClr val="0070C0"/>
                </a:solidFill>
                <a:latin typeface="Arial"/>
                <a:cs typeface="Arial"/>
              </a:rPr>
              <a:t>Director reviews schedule draft</a:t>
            </a:r>
            <a:endParaRPr lang="en-US" sz="2400">
              <a:latin typeface="Arial"/>
              <a:cs typeface="Arial"/>
            </a:endParaRPr>
          </a:p>
          <a:p>
            <a:pPr marL="342900" indent="-342900">
              <a:buChar char="•"/>
            </a:pPr>
            <a:r>
              <a:rPr lang="en-US" sz="2400" b="0">
                <a:solidFill>
                  <a:srgbClr val="0070C0"/>
                </a:solidFill>
                <a:latin typeface="Arial"/>
                <a:cs typeface="Arial"/>
              </a:rPr>
              <a:t>Schedule draft is posted for all providers to review </a:t>
            </a:r>
            <a:endParaRPr lang="en-US" sz="2400"/>
          </a:p>
          <a:p>
            <a:pPr marL="342900" indent="-342900">
              <a:buChar char="•"/>
            </a:pPr>
            <a:r>
              <a:rPr lang="en-US" sz="2400" b="0">
                <a:solidFill>
                  <a:srgbClr val="0070C0"/>
                </a:solidFill>
                <a:latin typeface="Arial"/>
                <a:cs typeface="Arial"/>
              </a:rPr>
              <a:t>Program Manager addresses important concerns as able before finalizing</a:t>
            </a:r>
            <a:endParaRPr lang="en-US">
              <a:latin typeface="Arial"/>
              <a:cs typeface="Arial"/>
            </a:endParaRPr>
          </a:p>
          <a:p>
            <a:endParaRPr lang="en-US"/>
          </a:p>
        </p:txBody>
      </p:sp>
      <p:pic>
        <p:nvPicPr>
          <p:cNvPr id="5" name="Picture 5" descr="A logo with a dna strand&#10;&#10;Description automatically generated">
            <a:extLst>
              <a:ext uri="{FF2B5EF4-FFF2-40B4-BE49-F238E27FC236}">
                <a16:creationId xmlns:a16="http://schemas.microsoft.com/office/drawing/2014/main" id="{B52168C9-8FFC-618E-0654-45AD4D038018}"/>
              </a:ext>
            </a:extLst>
          </p:cNvPr>
          <p:cNvPicPr>
            <a:picLocks noChangeAspect="1"/>
          </p:cNvPicPr>
          <p:nvPr/>
        </p:nvPicPr>
        <p:blipFill>
          <a:blip r:embed="rId2"/>
          <a:stretch>
            <a:fillRect/>
          </a:stretch>
        </p:blipFill>
        <p:spPr>
          <a:xfrm>
            <a:off x="11217042" y="5883713"/>
            <a:ext cx="969756" cy="917990"/>
          </a:xfrm>
          <a:prstGeom prst="rect">
            <a:avLst/>
          </a:prstGeom>
        </p:spPr>
      </p:pic>
    </p:spTree>
    <p:extLst>
      <p:ext uri="{BB962C8B-B14F-4D97-AF65-F5344CB8AC3E}">
        <p14:creationId xmlns:p14="http://schemas.microsoft.com/office/powerpoint/2010/main" val="1908873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4DC0-2063-040D-F2C6-F218C88FB86C}"/>
              </a:ext>
            </a:extLst>
          </p:cNvPr>
          <p:cNvSpPr>
            <a:spLocks noGrp="1"/>
          </p:cNvSpPr>
          <p:nvPr>
            <p:ph type="title"/>
          </p:nvPr>
        </p:nvSpPr>
        <p:spPr/>
        <p:txBody>
          <a:bodyPr/>
          <a:lstStyle/>
          <a:p>
            <a:r>
              <a:rPr lang="en-US"/>
              <a:t>Pros</a:t>
            </a:r>
          </a:p>
        </p:txBody>
      </p:sp>
      <p:sp>
        <p:nvSpPr>
          <p:cNvPr id="3" name="Content Placeholder 2">
            <a:extLst>
              <a:ext uri="{FF2B5EF4-FFF2-40B4-BE49-F238E27FC236}">
                <a16:creationId xmlns:a16="http://schemas.microsoft.com/office/drawing/2014/main" id="{C7D42514-AB14-71DB-A28E-744B8D0EFC36}"/>
              </a:ext>
            </a:extLst>
          </p:cNvPr>
          <p:cNvSpPr>
            <a:spLocks noGrp="1"/>
          </p:cNvSpPr>
          <p:nvPr>
            <p:ph idx="1"/>
          </p:nvPr>
        </p:nvSpPr>
        <p:spPr/>
        <p:txBody>
          <a:bodyPr vert="horz" lIns="0" tIns="0" rIns="0" bIns="0" rtlCol="0" anchor="t">
            <a:normAutofit/>
          </a:bodyPr>
          <a:lstStyle/>
          <a:p>
            <a:pPr marL="457200" indent="-457200">
              <a:buChar char="•"/>
            </a:pPr>
            <a:r>
              <a:rPr lang="en-US" sz="2800" b="0">
                <a:solidFill>
                  <a:srgbClr val="0070C0"/>
                </a:solidFill>
                <a:latin typeface="Arial"/>
                <a:cs typeface="Arial"/>
              </a:rPr>
              <a:t>Flexibility</a:t>
            </a:r>
            <a:endParaRPr lang="en-US">
              <a:solidFill>
                <a:srgbClr val="006FB4"/>
              </a:solidFill>
              <a:latin typeface="Arial"/>
              <a:cs typeface="Arial"/>
            </a:endParaRPr>
          </a:p>
          <a:p>
            <a:pPr lvl="3"/>
            <a:r>
              <a:rPr lang="en-US" sz="2800" b="0">
                <a:solidFill>
                  <a:srgbClr val="0070C0"/>
                </a:solidFill>
                <a:latin typeface="Arial"/>
                <a:cs typeface="Arial"/>
              </a:rPr>
              <a:t>Practice site</a:t>
            </a:r>
            <a:endParaRPr lang="en-US" b="1">
              <a:solidFill>
                <a:srgbClr val="006FB4"/>
              </a:solidFill>
              <a:latin typeface="Arial"/>
              <a:cs typeface="Arial"/>
            </a:endParaRPr>
          </a:p>
          <a:p>
            <a:pPr lvl="3"/>
            <a:r>
              <a:rPr lang="en-US" sz="2800" b="0">
                <a:solidFill>
                  <a:srgbClr val="0070C0"/>
                </a:solidFill>
                <a:latin typeface="Arial"/>
                <a:cs typeface="Arial"/>
              </a:rPr>
              <a:t>Type of shift</a:t>
            </a:r>
            <a:endParaRPr lang="en-US" b="1">
              <a:solidFill>
                <a:srgbClr val="006FB4"/>
              </a:solidFill>
              <a:latin typeface="Arial"/>
              <a:cs typeface="Arial"/>
            </a:endParaRPr>
          </a:p>
          <a:p>
            <a:pPr lvl="3"/>
            <a:r>
              <a:rPr lang="en-US" sz="2800" b="0">
                <a:solidFill>
                  <a:srgbClr val="0070C0"/>
                </a:solidFill>
                <a:latin typeface="Arial"/>
                <a:cs typeface="Arial"/>
              </a:rPr>
              <a:t>Start date</a:t>
            </a:r>
            <a:endParaRPr lang="en-US" b="1">
              <a:solidFill>
                <a:srgbClr val="006FB4"/>
              </a:solidFill>
              <a:latin typeface="Arial"/>
              <a:cs typeface="Arial"/>
            </a:endParaRPr>
          </a:p>
          <a:p>
            <a:pPr lvl="3"/>
            <a:r>
              <a:rPr lang="en-US" sz="2800" b="0">
                <a:solidFill>
                  <a:srgbClr val="0070C0"/>
                </a:solidFill>
                <a:latin typeface="Arial"/>
                <a:cs typeface="Arial"/>
              </a:rPr>
              <a:t>Block length</a:t>
            </a:r>
            <a:endParaRPr lang="en-US" b="1">
              <a:solidFill>
                <a:srgbClr val="006FB4"/>
              </a:solidFill>
              <a:latin typeface="Arial"/>
              <a:cs typeface="Arial"/>
            </a:endParaRPr>
          </a:p>
          <a:p>
            <a:pPr lvl="3"/>
            <a:r>
              <a:rPr lang="en-US" sz="2800" b="0">
                <a:solidFill>
                  <a:srgbClr val="0070C0"/>
                </a:solidFill>
                <a:latin typeface="Arial"/>
                <a:cs typeface="Arial"/>
              </a:rPr>
              <a:t>Days off</a:t>
            </a:r>
            <a:endParaRPr lang="en-US" b="1">
              <a:solidFill>
                <a:srgbClr val="006FB4"/>
              </a:solidFill>
              <a:latin typeface="Arial"/>
              <a:cs typeface="Arial"/>
            </a:endParaRPr>
          </a:p>
          <a:p>
            <a:pPr marL="457200" indent="-457200">
              <a:buChar char="•"/>
            </a:pPr>
            <a:r>
              <a:rPr lang="en-US" sz="2800" b="0">
                <a:solidFill>
                  <a:srgbClr val="0070C0"/>
                </a:solidFill>
                <a:latin typeface="Arial"/>
                <a:cs typeface="Arial"/>
              </a:rPr>
              <a:t>Continuity – not much switching after the schedule is made</a:t>
            </a:r>
            <a:endParaRPr lang="en-US">
              <a:latin typeface="Arial"/>
              <a:cs typeface="Arial"/>
            </a:endParaRPr>
          </a:p>
          <a:p>
            <a:pPr marL="457200" indent="-457200">
              <a:buChar char="•"/>
            </a:pPr>
            <a:r>
              <a:rPr lang="en-US" sz="2800" b="0">
                <a:solidFill>
                  <a:srgbClr val="0070C0"/>
                </a:solidFill>
                <a:latin typeface="Arial"/>
                <a:cs typeface="Arial"/>
              </a:rPr>
              <a:t>Human element</a:t>
            </a:r>
            <a:endParaRPr lang="en-US">
              <a:latin typeface="Arial"/>
              <a:cs typeface="Arial"/>
            </a:endParaRPr>
          </a:p>
          <a:p>
            <a:pPr lvl="3"/>
            <a:r>
              <a:rPr lang="en-US" sz="2800" b="0">
                <a:solidFill>
                  <a:srgbClr val="0070C0"/>
                </a:solidFill>
                <a:latin typeface="Arial"/>
                <a:cs typeface="Arial"/>
              </a:rPr>
              <a:t>Building trust</a:t>
            </a:r>
            <a:endParaRPr lang="en-US">
              <a:latin typeface="Arial"/>
              <a:cs typeface="Arial"/>
            </a:endParaRPr>
          </a:p>
          <a:p>
            <a:endParaRPr lang="en-US"/>
          </a:p>
        </p:txBody>
      </p:sp>
      <p:pic>
        <p:nvPicPr>
          <p:cNvPr id="6" name="Picture 5" descr="A logo with a dna strand&#10;&#10;Description automatically generated">
            <a:extLst>
              <a:ext uri="{FF2B5EF4-FFF2-40B4-BE49-F238E27FC236}">
                <a16:creationId xmlns:a16="http://schemas.microsoft.com/office/drawing/2014/main" id="{B1D1FAD2-BF34-00FA-4ADE-F799DCBA9FA9}"/>
              </a:ext>
            </a:extLst>
          </p:cNvPr>
          <p:cNvPicPr>
            <a:picLocks noChangeAspect="1"/>
          </p:cNvPicPr>
          <p:nvPr/>
        </p:nvPicPr>
        <p:blipFill>
          <a:blip r:embed="rId2"/>
          <a:stretch>
            <a:fillRect/>
          </a:stretch>
        </p:blipFill>
        <p:spPr>
          <a:xfrm>
            <a:off x="11084520" y="5828495"/>
            <a:ext cx="980799" cy="940077"/>
          </a:xfrm>
          <a:prstGeom prst="rect">
            <a:avLst/>
          </a:prstGeom>
        </p:spPr>
      </p:pic>
    </p:spTree>
    <p:extLst>
      <p:ext uri="{BB962C8B-B14F-4D97-AF65-F5344CB8AC3E}">
        <p14:creationId xmlns:p14="http://schemas.microsoft.com/office/powerpoint/2010/main" val="3636253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BAB9-140D-8E8B-0E8A-BF0825973045}"/>
              </a:ext>
            </a:extLst>
          </p:cNvPr>
          <p:cNvSpPr>
            <a:spLocks noGrp="1"/>
          </p:cNvSpPr>
          <p:nvPr>
            <p:ph type="title"/>
          </p:nvPr>
        </p:nvSpPr>
        <p:spPr/>
        <p:txBody>
          <a:bodyPr/>
          <a:lstStyle/>
          <a:p>
            <a:r>
              <a:rPr lang="en-US">
                <a:latin typeface="Arial"/>
                <a:cs typeface="Arial"/>
              </a:rPr>
              <a:t>Cons</a:t>
            </a:r>
          </a:p>
        </p:txBody>
      </p:sp>
      <p:sp>
        <p:nvSpPr>
          <p:cNvPr id="3" name="Subtitle 2">
            <a:extLst>
              <a:ext uri="{FF2B5EF4-FFF2-40B4-BE49-F238E27FC236}">
                <a16:creationId xmlns:a16="http://schemas.microsoft.com/office/drawing/2014/main" id="{6117ECB7-8D37-044D-A9CA-B3B01BA91207}"/>
              </a:ext>
            </a:extLst>
          </p:cNvPr>
          <p:cNvSpPr>
            <a:spLocks noGrp="1"/>
          </p:cNvSpPr>
          <p:nvPr>
            <p:ph idx="1"/>
          </p:nvPr>
        </p:nvSpPr>
        <p:spPr/>
        <p:txBody>
          <a:bodyPr vert="horz" lIns="0" tIns="0" rIns="0" bIns="0" rtlCol="0" anchor="t">
            <a:normAutofit fontScale="92500" lnSpcReduction="10000"/>
          </a:bodyPr>
          <a:lstStyle/>
          <a:p>
            <a:pPr marL="457200" indent="-457200">
              <a:buChar char="•"/>
            </a:pPr>
            <a:r>
              <a:rPr lang="en-US" sz="2800" b="0">
                <a:solidFill>
                  <a:srgbClr val="0070C0"/>
                </a:solidFill>
                <a:latin typeface="Arial"/>
                <a:cs typeface="Arial"/>
              </a:rPr>
              <a:t>Complex</a:t>
            </a:r>
            <a:endParaRPr lang="en-US">
              <a:solidFill>
                <a:srgbClr val="006FB4"/>
              </a:solidFill>
              <a:latin typeface="Arial"/>
              <a:cs typeface="Arial"/>
            </a:endParaRPr>
          </a:p>
          <a:p>
            <a:pPr marL="457200" indent="-457200">
              <a:buChar char="•"/>
            </a:pPr>
            <a:r>
              <a:rPr lang="en-US" sz="2800" b="0">
                <a:solidFill>
                  <a:srgbClr val="0070C0"/>
                </a:solidFill>
                <a:latin typeface="Arial"/>
                <a:cs typeface="Arial"/>
              </a:rPr>
              <a:t>Stressful and time-consuming for the people doing the scheduling</a:t>
            </a:r>
            <a:endParaRPr lang="en-US">
              <a:solidFill>
                <a:srgbClr val="006FB4"/>
              </a:solidFill>
              <a:latin typeface="Arial"/>
              <a:cs typeface="Arial"/>
            </a:endParaRPr>
          </a:p>
          <a:p>
            <a:pPr lvl="3"/>
            <a:r>
              <a:rPr lang="en-US" sz="2800" b="0">
                <a:solidFill>
                  <a:srgbClr val="0070C0"/>
                </a:solidFill>
                <a:latin typeface="Arial"/>
                <a:cs typeface="Arial"/>
              </a:rPr>
              <a:t>“There are many scheduling tools available, but it is inevitably a </a:t>
            </a:r>
            <a:r>
              <a:rPr lang="en-US" sz="2800">
                <a:solidFill>
                  <a:srgbClr val="0070C0"/>
                </a:solidFill>
                <a:latin typeface="Arial"/>
                <a:cs typeface="Arial"/>
              </a:rPr>
              <a:t>very manual</a:t>
            </a:r>
            <a:r>
              <a:rPr lang="en-US" sz="2800" b="0">
                <a:solidFill>
                  <a:srgbClr val="0070C0"/>
                </a:solidFill>
                <a:latin typeface="Arial"/>
                <a:cs typeface="Arial"/>
              </a:rPr>
              <a:t> and time-consuming process”</a:t>
            </a:r>
            <a:endParaRPr lang="en-US">
              <a:solidFill>
                <a:srgbClr val="006FB4"/>
              </a:solidFill>
              <a:latin typeface="Arial"/>
              <a:cs typeface="Arial"/>
            </a:endParaRPr>
          </a:p>
          <a:p>
            <a:pPr lvl="3"/>
            <a:r>
              <a:rPr lang="en-US" sz="2800" b="0">
                <a:solidFill>
                  <a:srgbClr val="0070C0"/>
                </a:solidFill>
                <a:latin typeface="Arial"/>
                <a:cs typeface="Arial"/>
              </a:rPr>
              <a:t>“A 7-on/7-off schedule built every 12 months is quite easy to create but may need to be maintained and updated more often than a variable schedule built quarterly”</a:t>
            </a:r>
            <a:endParaRPr lang="en-US" b="1">
              <a:solidFill>
                <a:srgbClr val="006FB4"/>
              </a:solidFill>
              <a:latin typeface="Arial"/>
              <a:cs typeface="Arial"/>
            </a:endParaRPr>
          </a:p>
          <a:p>
            <a:pPr marL="457200" indent="-457200">
              <a:buChar char="•"/>
            </a:pPr>
            <a:r>
              <a:rPr lang="en-US" sz="2800" b="0">
                <a:solidFill>
                  <a:srgbClr val="0070C0"/>
                </a:solidFill>
                <a:latin typeface="Arial"/>
                <a:cs typeface="Arial"/>
              </a:rPr>
              <a:t>Sometimes challenging maintaining consistency in the flow of the schedule (on/off cycle)</a:t>
            </a:r>
            <a:endParaRPr lang="en-US">
              <a:solidFill>
                <a:srgbClr val="006FB4"/>
              </a:solidFill>
              <a:latin typeface="Arial"/>
              <a:cs typeface="Arial"/>
            </a:endParaRPr>
          </a:p>
          <a:p>
            <a:pPr marL="457200" indent="-457200">
              <a:buChar char="•"/>
            </a:pPr>
            <a:r>
              <a:rPr lang="en-US" sz="2800" b="0">
                <a:solidFill>
                  <a:srgbClr val="0070C0"/>
                </a:solidFill>
                <a:latin typeface="Arial"/>
                <a:cs typeface="Arial"/>
              </a:rPr>
              <a:t>Human element</a:t>
            </a:r>
            <a:endParaRPr lang="en-US">
              <a:latin typeface="Arial"/>
              <a:cs typeface="Arial"/>
            </a:endParaRPr>
          </a:p>
          <a:p>
            <a:pPr lvl="3"/>
            <a:r>
              <a:rPr lang="en-US" sz="2800" b="0">
                <a:solidFill>
                  <a:srgbClr val="0070C0"/>
                </a:solidFill>
                <a:latin typeface="Arial"/>
                <a:cs typeface="Arial"/>
              </a:rPr>
              <a:t>Possible concern regarding favoritism</a:t>
            </a:r>
            <a:endParaRPr lang="en-US">
              <a:latin typeface="Arial"/>
              <a:cs typeface="Arial"/>
            </a:endParaRPr>
          </a:p>
          <a:p>
            <a:endParaRPr lang="en-US"/>
          </a:p>
        </p:txBody>
      </p:sp>
      <p:pic>
        <p:nvPicPr>
          <p:cNvPr id="5" name="Picture 5" descr="A logo with a dna strand&#10;&#10;Description automatically generated">
            <a:extLst>
              <a:ext uri="{FF2B5EF4-FFF2-40B4-BE49-F238E27FC236}">
                <a16:creationId xmlns:a16="http://schemas.microsoft.com/office/drawing/2014/main" id="{A529331B-E7F0-A58A-BBF3-8C5B146F9B98}"/>
              </a:ext>
            </a:extLst>
          </p:cNvPr>
          <p:cNvPicPr>
            <a:picLocks noChangeAspect="1"/>
          </p:cNvPicPr>
          <p:nvPr/>
        </p:nvPicPr>
        <p:blipFill>
          <a:blip r:embed="rId2"/>
          <a:stretch>
            <a:fillRect/>
          </a:stretch>
        </p:blipFill>
        <p:spPr>
          <a:xfrm>
            <a:off x="11095564" y="5740148"/>
            <a:ext cx="1036017" cy="1006338"/>
          </a:xfrm>
          <a:prstGeom prst="rect">
            <a:avLst/>
          </a:prstGeom>
        </p:spPr>
      </p:pic>
    </p:spTree>
    <p:extLst>
      <p:ext uri="{BB962C8B-B14F-4D97-AF65-F5344CB8AC3E}">
        <p14:creationId xmlns:p14="http://schemas.microsoft.com/office/powerpoint/2010/main" val="6456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F5A9C5-5380-8266-3367-93CF2B8B4F70}"/>
              </a:ext>
            </a:extLst>
          </p:cNvPr>
          <p:cNvSpPr>
            <a:spLocks noGrp="1"/>
          </p:cNvSpPr>
          <p:nvPr>
            <p:ph type="title"/>
          </p:nvPr>
        </p:nvSpPr>
        <p:spPr/>
        <p:txBody>
          <a:bodyPr/>
          <a:lstStyle/>
          <a:p>
            <a:r>
              <a:rPr lang="en-US"/>
              <a:t>Questions and Answers</a:t>
            </a:r>
          </a:p>
        </p:txBody>
      </p:sp>
      <p:sp>
        <p:nvSpPr>
          <p:cNvPr id="7" name="Text Placeholder 6">
            <a:extLst>
              <a:ext uri="{FF2B5EF4-FFF2-40B4-BE49-F238E27FC236}">
                <a16:creationId xmlns:a16="http://schemas.microsoft.com/office/drawing/2014/main" id="{BE8F02DB-8F10-73B6-BE43-DF463BD9384B}"/>
              </a:ext>
            </a:extLst>
          </p:cNvPr>
          <p:cNvSpPr>
            <a:spLocks noGrp="1"/>
          </p:cNvSpPr>
          <p:nvPr>
            <p:ph type="body" sz="quarter" idx="13"/>
          </p:nvPr>
        </p:nvSpPr>
        <p:spPr/>
        <p:txBody>
          <a:bodyPr>
            <a:normAutofit/>
          </a:bodyPr>
          <a:lstStyle/>
          <a:p>
            <a:r>
              <a:rPr lang="en-US" b="0">
                <a:solidFill>
                  <a:schemeClr val="tx1"/>
                </a:solidFill>
              </a:rPr>
              <a:t>We're open to any questions, suggestions, or experiences you'd like to share. Please feel free to ask us anything related to hospitalist scheduling. Your input is invaluable in this learning and sharing process.</a:t>
            </a:r>
          </a:p>
          <a:p>
            <a:endParaRPr lang="en-US" b="0">
              <a:solidFill>
                <a:schemeClr val="tx1"/>
              </a:solidFill>
            </a:endParaRPr>
          </a:p>
          <a:p>
            <a:r>
              <a:rPr lang="en-US" sz="1800" b="0" i="1">
                <a:solidFill>
                  <a:schemeClr val="tx1"/>
                </a:solidFill>
              </a:rPr>
              <a:t>If you would like to ask a question, you can either type your question using the Q&amp;A feature at the bottom of your screen or raise your hand and we will unmute you. </a:t>
            </a:r>
          </a:p>
        </p:txBody>
      </p:sp>
      <p:pic>
        <p:nvPicPr>
          <p:cNvPr id="3" name="Picture 2" descr="Wooden blocks with question marks">
            <a:extLst>
              <a:ext uri="{FF2B5EF4-FFF2-40B4-BE49-F238E27FC236}">
                <a16:creationId xmlns:a16="http://schemas.microsoft.com/office/drawing/2014/main" id="{F3F75B6F-A80E-2112-FD26-A7C49C22CF55}"/>
              </a:ext>
            </a:extLst>
          </p:cNvPr>
          <p:cNvPicPr>
            <a:picLocks noChangeAspect="1"/>
          </p:cNvPicPr>
          <p:nvPr/>
        </p:nvPicPr>
        <p:blipFill>
          <a:blip r:embed="rId2"/>
          <a:stretch>
            <a:fillRect/>
          </a:stretch>
        </p:blipFill>
        <p:spPr>
          <a:xfrm>
            <a:off x="6096000" y="1804286"/>
            <a:ext cx="4874142" cy="3249428"/>
          </a:xfrm>
          <a:prstGeom prst="rect">
            <a:avLst/>
          </a:prstGeom>
        </p:spPr>
      </p:pic>
    </p:spTree>
    <p:extLst>
      <p:ext uri="{BB962C8B-B14F-4D97-AF65-F5344CB8AC3E}">
        <p14:creationId xmlns:p14="http://schemas.microsoft.com/office/powerpoint/2010/main" val="477130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F5A9C5-5380-8266-3367-93CF2B8B4F70}"/>
              </a:ext>
            </a:extLst>
          </p:cNvPr>
          <p:cNvSpPr>
            <a:spLocks noGrp="1"/>
          </p:cNvSpPr>
          <p:nvPr>
            <p:ph type="title"/>
          </p:nvPr>
        </p:nvSpPr>
        <p:spPr/>
        <p:txBody>
          <a:bodyPr/>
          <a:lstStyle/>
          <a:p>
            <a:r>
              <a:rPr lang="en-US"/>
              <a:t>Pearls of Wisdom and Takeaways</a:t>
            </a:r>
          </a:p>
        </p:txBody>
      </p:sp>
      <p:sp>
        <p:nvSpPr>
          <p:cNvPr id="7" name="Text Placeholder 6">
            <a:extLst>
              <a:ext uri="{FF2B5EF4-FFF2-40B4-BE49-F238E27FC236}">
                <a16:creationId xmlns:a16="http://schemas.microsoft.com/office/drawing/2014/main" id="{BE8F02DB-8F10-73B6-BE43-DF463BD9384B}"/>
              </a:ext>
            </a:extLst>
          </p:cNvPr>
          <p:cNvSpPr>
            <a:spLocks noGrp="1"/>
          </p:cNvSpPr>
          <p:nvPr>
            <p:ph type="body" sz="quarter" idx="13"/>
          </p:nvPr>
        </p:nvSpPr>
        <p:spPr/>
        <p:txBody>
          <a:bodyPr vert="horz" lIns="0" tIns="0" rIns="0" bIns="0" rtlCol="0" anchor="t">
            <a:normAutofit/>
          </a:bodyPr>
          <a:lstStyle/>
          <a:p>
            <a:pPr marL="457200" indent="-457200">
              <a:buAutoNum type="arabicPeriod"/>
            </a:pPr>
            <a:r>
              <a:rPr lang="en-US" b="0">
                <a:solidFill>
                  <a:schemeClr val="tx1"/>
                </a:solidFill>
                <a:latin typeface="Arial"/>
                <a:cs typeface="Arial"/>
              </a:rPr>
              <a:t>Importance of effective scheduling in a hospital setting</a:t>
            </a:r>
            <a:endParaRPr lang="en-US">
              <a:solidFill>
                <a:schemeClr val="tx1"/>
              </a:solidFill>
              <a:latin typeface="Arial"/>
              <a:cs typeface="Arial"/>
            </a:endParaRPr>
          </a:p>
          <a:p>
            <a:pPr marL="457200" indent="-457200">
              <a:buAutoNum type="arabicPeriod"/>
            </a:pPr>
            <a:r>
              <a:rPr lang="en-US" b="0">
                <a:solidFill>
                  <a:schemeClr val="tx1"/>
                </a:solidFill>
                <a:latin typeface="Arial"/>
                <a:cs typeface="Arial"/>
              </a:rPr>
              <a:t>Pros, cons, and challenges of different schedule models</a:t>
            </a:r>
            <a:endParaRPr lang="en-US">
              <a:solidFill>
                <a:schemeClr val="tx1"/>
              </a:solidFill>
              <a:latin typeface="Arial"/>
              <a:cs typeface="Arial"/>
            </a:endParaRPr>
          </a:p>
          <a:p>
            <a:pPr marL="457200" indent="-457200">
              <a:buAutoNum type="arabicPeriod"/>
            </a:pPr>
            <a:r>
              <a:rPr lang="en-US" b="0">
                <a:solidFill>
                  <a:schemeClr val="tx1"/>
                </a:solidFill>
                <a:latin typeface="Arial"/>
                <a:cs typeface="Arial"/>
              </a:rPr>
              <a:t>Key factors to consider when designing a schedule for hospitalist teams</a:t>
            </a:r>
            <a:endParaRPr lang="en-US">
              <a:solidFill>
                <a:schemeClr val="tx1"/>
              </a:solidFill>
              <a:latin typeface="Arial"/>
              <a:cs typeface="Arial"/>
            </a:endParaRPr>
          </a:p>
          <a:p>
            <a:pPr marL="457200" indent="-457200">
              <a:buAutoNum type="arabicPeriod"/>
            </a:pPr>
            <a:r>
              <a:rPr lang="en-US" b="0">
                <a:solidFill>
                  <a:schemeClr val="tx1"/>
                </a:solidFill>
                <a:latin typeface="Arial"/>
                <a:cs typeface="Arial"/>
              </a:rPr>
              <a:t>Shared insights from open discussion</a:t>
            </a:r>
            <a:endParaRPr lang="en-US">
              <a:solidFill>
                <a:schemeClr val="tx1"/>
              </a:solidFill>
              <a:latin typeface="Arial"/>
              <a:cs typeface="Arial"/>
            </a:endParaRPr>
          </a:p>
        </p:txBody>
      </p:sp>
      <p:pic>
        <p:nvPicPr>
          <p:cNvPr id="11" name="Picture 10" descr="String or clutch of pearls">
            <a:extLst>
              <a:ext uri="{FF2B5EF4-FFF2-40B4-BE49-F238E27FC236}">
                <a16:creationId xmlns:a16="http://schemas.microsoft.com/office/drawing/2014/main" id="{4166CD3E-FE16-962F-2785-2B84E73972C7}"/>
              </a:ext>
            </a:extLst>
          </p:cNvPr>
          <p:cNvPicPr>
            <a:picLocks noChangeAspect="1"/>
          </p:cNvPicPr>
          <p:nvPr/>
        </p:nvPicPr>
        <p:blipFill>
          <a:blip r:embed="rId2"/>
          <a:stretch>
            <a:fillRect/>
          </a:stretch>
        </p:blipFill>
        <p:spPr>
          <a:xfrm>
            <a:off x="6173087" y="1945758"/>
            <a:ext cx="4784652" cy="3189768"/>
          </a:xfrm>
          <a:prstGeom prst="rect">
            <a:avLst/>
          </a:prstGeom>
        </p:spPr>
      </p:pic>
    </p:spTree>
    <p:extLst>
      <p:ext uri="{BB962C8B-B14F-4D97-AF65-F5344CB8AC3E}">
        <p14:creationId xmlns:p14="http://schemas.microsoft.com/office/powerpoint/2010/main" val="1955199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92491D-E5E1-4F44-7CD4-A9D1F7717449}"/>
              </a:ext>
            </a:extLst>
          </p:cNvPr>
          <p:cNvSpPr>
            <a:spLocks noGrp="1"/>
          </p:cNvSpPr>
          <p:nvPr>
            <p:ph type="title"/>
          </p:nvPr>
        </p:nvSpPr>
        <p:spPr>
          <a:xfrm>
            <a:off x="381000" y="346103"/>
            <a:ext cx="11430000" cy="524435"/>
          </a:xfrm>
        </p:spPr>
        <p:txBody>
          <a:bodyPr>
            <a:normAutofit/>
          </a:bodyPr>
          <a:lstStyle/>
          <a:p>
            <a:r>
              <a:rPr lang="en-US" sz="3500"/>
              <a:t>7 on / 7 off or </a:t>
            </a:r>
            <a:r>
              <a:rPr lang="en-US" sz="3500">
                <a:solidFill>
                  <a:srgbClr val="00B0F0"/>
                </a:solidFill>
              </a:rPr>
              <a:t>“Fixed” </a:t>
            </a:r>
            <a:r>
              <a:rPr lang="en-US" sz="3500"/>
              <a:t>Schedule Model</a:t>
            </a:r>
          </a:p>
        </p:txBody>
      </p:sp>
      <p:sp>
        <p:nvSpPr>
          <p:cNvPr id="6" name="Text Placeholder 5">
            <a:extLst>
              <a:ext uri="{FF2B5EF4-FFF2-40B4-BE49-F238E27FC236}">
                <a16:creationId xmlns:a16="http://schemas.microsoft.com/office/drawing/2014/main" id="{0E4CEEFA-E2E8-E31E-1613-7E4620E35F77}"/>
              </a:ext>
            </a:extLst>
          </p:cNvPr>
          <p:cNvSpPr>
            <a:spLocks noGrp="1"/>
          </p:cNvSpPr>
          <p:nvPr>
            <p:ph type="body" idx="1"/>
          </p:nvPr>
        </p:nvSpPr>
        <p:spPr>
          <a:xfrm>
            <a:off x="381000" y="998129"/>
            <a:ext cx="11430001" cy="1118282"/>
          </a:xfrm>
        </p:spPr>
        <p:txBody>
          <a:bodyPr>
            <a:noAutofit/>
          </a:bodyPr>
          <a:lstStyle/>
          <a:p>
            <a:r>
              <a:rPr lang="en-US" sz="2000" b="1">
                <a:latin typeface="Arial"/>
                <a:cs typeface="Arial"/>
              </a:rPr>
              <a:t>Description: </a:t>
            </a:r>
            <a:r>
              <a:rPr lang="en-US" sz="2000">
                <a:latin typeface="Arial"/>
                <a:cs typeface="Arial"/>
              </a:rPr>
              <a:t>The Fixed Schedule Model refers to a structure where hospitalists follow predetermined shifts. This typically entails a rhythmic cycle, such as a 7 days on, 7 days off pattern, resulting in approximately 182 working days annually.</a:t>
            </a:r>
            <a:endParaRPr lang="en-US" sz="2000">
              <a:solidFill>
                <a:srgbClr val="FF0000"/>
              </a:solidFill>
            </a:endParaRPr>
          </a:p>
        </p:txBody>
      </p:sp>
      <p:graphicFrame>
        <p:nvGraphicFramePr>
          <p:cNvPr id="8" name="Table 8">
            <a:extLst>
              <a:ext uri="{FF2B5EF4-FFF2-40B4-BE49-F238E27FC236}">
                <a16:creationId xmlns:a16="http://schemas.microsoft.com/office/drawing/2014/main" id="{715005D5-4015-B789-FFBF-77AB755EDC93}"/>
              </a:ext>
            </a:extLst>
          </p:cNvPr>
          <p:cNvGraphicFramePr>
            <a:graphicFrameLocks noGrp="1"/>
          </p:cNvGraphicFramePr>
          <p:nvPr>
            <p:ph sz="half" idx="2"/>
            <p:extLst>
              <p:ext uri="{D42A27DB-BD31-4B8C-83A1-F6EECF244321}">
                <p14:modId xmlns:p14="http://schemas.microsoft.com/office/powerpoint/2010/main" val="1532964316"/>
              </p:ext>
            </p:extLst>
          </p:nvPr>
        </p:nvGraphicFramePr>
        <p:xfrm>
          <a:off x="381000" y="2237908"/>
          <a:ext cx="11430000" cy="320548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1195162551"/>
                    </a:ext>
                  </a:extLst>
                </a:gridCol>
                <a:gridCol w="3810000">
                  <a:extLst>
                    <a:ext uri="{9D8B030D-6E8A-4147-A177-3AD203B41FA5}">
                      <a16:colId xmlns:a16="http://schemas.microsoft.com/office/drawing/2014/main" val="1637374339"/>
                    </a:ext>
                  </a:extLst>
                </a:gridCol>
                <a:gridCol w="3810000">
                  <a:extLst>
                    <a:ext uri="{9D8B030D-6E8A-4147-A177-3AD203B41FA5}">
                      <a16:colId xmlns:a16="http://schemas.microsoft.com/office/drawing/2014/main" val="1443057128"/>
                    </a:ext>
                  </a:extLst>
                </a:gridCol>
              </a:tblGrid>
              <a:tr h="370840">
                <a:tc>
                  <a:txBody>
                    <a:bodyPr/>
                    <a:lstStyle/>
                    <a:p>
                      <a:r>
                        <a:rPr lang="en-US"/>
                        <a:t>PROS</a:t>
                      </a:r>
                    </a:p>
                  </a:txBody>
                  <a:tcPr/>
                </a:tc>
                <a:tc>
                  <a:txBody>
                    <a:bodyPr/>
                    <a:lstStyle/>
                    <a:p>
                      <a:r>
                        <a:rPr lang="en-US"/>
                        <a:t>CONS</a:t>
                      </a:r>
                    </a:p>
                  </a:txBody>
                  <a:tcPr/>
                </a:tc>
                <a:tc>
                  <a:txBody>
                    <a:bodyPr/>
                    <a:lstStyle/>
                    <a:p>
                      <a:r>
                        <a:rPr lang="en-US"/>
                        <a:t>CHALLENGES</a:t>
                      </a:r>
                    </a:p>
                  </a:txBody>
                  <a:tcPr/>
                </a:tc>
                <a:extLst>
                  <a:ext uri="{0D108BD9-81ED-4DB2-BD59-A6C34878D82A}">
                    <a16:rowId xmlns:a16="http://schemas.microsoft.com/office/drawing/2014/main" val="717894598"/>
                  </a:ext>
                </a:extLst>
              </a:tr>
              <a:tr h="370840">
                <a:tc>
                  <a:txBody>
                    <a:bodyPr/>
                    <a:lstStyle/>
                    <a:p>
                      <a:pPr marL="342900" indent="-342900">
                        <a:buFont typeface="+mj-lt"/>
                        <a:buAutoNum type="arabicParenR"/>
                      </a:pPr>
                      <a:r>
                        <a:rPr lang="en-US"/>
                        <a:t>Predictability - Staff can plan their personal lives around their work schedule.</a:t>
                      </a:r>
                    </a:p>
                    <a:p>
                      <a:pPr marL="342900" indent="-342900">
                        <a:buFont typeface="+mj-lt"/>
                        <a:buAutoNum type="arabicParenR"/>
                      </a:pPr>
                      <a:r>
                        <a:rPr lang="en-US"/>
                        <a:t>Consistency - The same team members work together regularly, promoting teamwork and improving communication.</a:t>
                      </a:r>
                    </a:p>
                    <a:p>
                      <a:pPr marL="342900" indent="-342900">
                        <a:buFont typeface="+mj-lt"/>
                        <a:buAutoNum type="arabicParenR"/>
                      </a:pPr>
                      <a:r>
                        <a:rPr lang="en-US"/>
                        <a:t>Easier to manage - Scheduling becomes less complicated as shifts do not change.</a:t>
                      </a:r>
                    </a:p>
                  </a:txBody>
                  <a:tcPr/>
                </a:tc>
                <a:tc>
                  <a:txBody>
                    <a:bodyPr/>
                    <a:lstStyle/>
                    <a:p>
                      <a:pPr marL="342900" indent="-342900">
                        <a:buFont typeface="+mj-lt"/>
                        <a:buAutoNum type="arabicParenR"/>
                      </a:pPr>
                      <a:r>
                        <a:rPr lang="en-US"/>
                        <a:t>Limited flexibility - Staff may not be able to adjust their schedules for personal needs or emergencies.</a:t>
                      </a:r>
                    </a:p>
                    <a:p>
                      <a:pPr marL="342900" indent="-342900">
                        <a:buFont typeface="+mj-lt"/>
                        <a:buAutoNum type="arabicParenR"/>
                      </a:pPr>
                      <a:r>
                        <a:rPr lang="en-US"/>
                        <a:t>Risk of burnout - Constantly working the same shifts can lead to fatigue and burnout.</a:t>
                      </a:r>
                    </a:p>
                    <a:p>
                      <a:pPr marL="342900" indent="-342900">
                        <a:buFont typeface="+mj-lt"/>
                        <a:buAutoNum type="arabicParenR"/>
                      </a:pPr>
                      <a:r>
                        <a:rPr lang="en-US"/>
                        <a:t>Coverage gaps - Fixed schedules can result in uncovered shifts, particularly during holidays or sick days.</a:t>
                      </a:r>
                    </a:p>
                  </a:txBody>
                  <a:tcPr/>
                </a:tc>
                <a:tc>
                  <a:txBody>
                    <a:bodyPr/>
                    <a:lstStyle/>
                    <a:p>
                      <a:pPr marL="342900" indent="-342900">
                        <a:buFont typeface="+mj-lt"/>
                        <a:buAutoNum type="arabicParenR"/>
                      </a:pPr>
                      <a:r>
                        <a:rPr lang="en-US"/>
                        <a:t>Balancing individual preferences with hospital needs.</a:t>
                      </a:r>
                    </a:p>
                    <a:p>
                      <a:pPr marL="342900" indent="-342900">
                        <a:buFont typeface="+mj-lt"/>
                        <a:buAutoNum type="arabicParenR"/>
                      </a:pPr>
                      <a:r>
                        <a:rPr lang="en-US"/>
                        <a:t>Ensuring even distribution of more challenging shifts.</a:t>
                      </a:r>
                    </a:p>
                  </a:txBody>
                  <a:tcPr/>
                </a:tc>
                <a:extLst>
                  <a:ext uri="{0D108BD9-81ED-4DB2-BD59-A6C34878D82A}">
                    <a16:rowId xmlns:a16="http://schemas.microsoft.com/office/drawing/2014/main" val="2539320841"/>
                  </a:ext>
                </a:extLst>
              </a:tr>
            </a:tbl>
          </a:graphicData>
        </a:graphic>
      </p:graphicFrame>
    </p:spTree>
    <p:extLst>
      <p:ext uri="{BB962C8B-B14F-4D97-AF65-F5344CB8AC3E}">
        <p14:creationId xmlns:p14="http://schemas.microsoft.com/office/powerpoint/2010/main" val="683377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92491D-E5E1-4F44-7CD4-A9D1F7717449}"/>
              </a:ext>
            </a:extLst>
          </p:cNvPr>
          <p:cNvSpPr>
            <a:spLocks noGrp="1"/>
          </p:cNvSpPr>
          <p:nvPr>
            <p:ph type="title"/>
          </p:nvPr>
        </p:nvSpPr>
        <p:spPr>
          <a:xfrm>
            <a:off x="381000" y="469045"/>
            <a:ext cx="11430000" cy="620899"/>
          </a:xfrm>
        </p:spPr>
        <p:txBody>
          <a:bodyPr>
            <a:noAutofit/>
          </a:bodyPr>
          <a:lstStyle/>
          <a:p>
            <a:r>
              <a:rPr lang="en-US" sz="3000"/>
              <a:t>Mon-Fri, w/ Rotating or Moonlighter Weekend Coverage or </a:t>
            </a:r>
            <a:r>
              <a:rPr lang="en-US" sz="3000">
                <a:solidFill>
                  <a:srgbClr val="00B0F0"/>
                </a:solidFill>
              </a:rPr>
              <a:t>“Rotating” </a:t>
            </a:r>
            <a:r>
              <a:rPr lang="en-US" sz="3000"/>
              <a:t>Schedule Model</a:t>
            </a:r>
          </a:p>
        </p:txBody>
      </p:sp>
      <p:sp>
        <p:nvSpPr>
          <p:cNvPr id="6" name="Text Placeholder 5">
            <a:extLst>
              <a:ext uri="{FF2B5EF4-FFF2-40B4-BE49-F238E27FC236}">
                <a16:creationId xmlns:a16="http://schemas.microsoft.com/office/drawing/2014/main" id="{0E4CEEFA-E2E8-E31E-1613-7E4620E35F77}"/>
              </a:ext>
            </a:extLst>
          </p:cNvPr>
          <p:cNvSpPr>
            <a:spLocks noGrp="1"/>
          </p:cNvSpPr>
          <p:nvPr>
            <p:ph type="body" idx="1"/>
          </p:nvPr>
        </p:nvSpPr>
        <p:spPr>
          <a:xfrm>
            <a:off x="467833" y="1240463"/>
            <a:ext cx="11523922" cy="848528"/>
          </a:xfrm>
        </p:spPr>
        <p:txBody>
          <a:bodyPr>
            <a:normAutofit fontScale="92500" lnSpcReduction="10000"/>
          </a:bodyPr>
          <a:lstStyle/>
          <a:p>
            <a:r>
              <a:rPr lang="en-US" b="1"/>
              <a:t>Description</a:t>
            </a:r>
            <a:r>
              <a:rPr lang="en-US"/>
              <a:t>: In a Rotating Schedule Model, hospitalists rotate between day and night shifts, and between weekdays and weekends. For example, a hospitalist may work day shifts for a month, then switch to night shifts for the next month.</a:t>
            </a:r>
          </a:p>
        </p:txBody>
      </p:sp>
      <p:graphicFrame>
        <p:nvGraphicFramePr>
          <p:cNvPr id="8" name="Table 8">
            <a:extLst>
              <a:ext uri="{FF2B5EF4-FFF2-40B4-BE49-F238E27FC236}">
                <a16:creationId xmlns:a16="http://schemas.microsoft.com/office/drawing/2014/main" id="{715005D5-4015-B789-FFBF-77AB755EDC93}"/>
              </a:ext>
            </a:extLst>
          </p:cNvPr>
          <p:cNvGraphicFramePr>
            <a:graphicFrameLocks noGrp="1"/>
          </p:cNvGraphicFramePr>
          <p:nvPr>
            <p:ph sz="half" idx="2"/>
            <p:extLst>
              <p:ext uri="{D42A27DB-BD31-4B8C-83A1-F6EECF244321}">
                <p14:modId xmlns:p14="http://schemas.microsoft.com/office/powerpoint/2010/main" val="2445462939"/>
              </p:ext>
            </p:extLst>
          </p:nvPr>
        </p:nvGraphicFramePr>
        <p:xfrm>
          <a:off x="381000" y="2237908"/>
          <a:ext cx="11430000" cy="347980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1195162551"/>
                    </a:ext>
                  </a:extLst>
                </a:gridCol>
                <a:gridCol w="3810000">
                  <a:extLst>
                    <a:ext uri="{9D8B030D-6E8A-4147-A177-3AD203B41FA5}">
                      <a16:colId xmlns:a16="http://schemas.microsoft.com/office/drawing/2014/main" val="1637374339"/>
                    </a:ext>
                  </a:extLst>
                </a:gridCol>
                <a:gridCol w="3810000">
                  <a:extLst>
                    <a:ext uri="{9D8B030D-6E8A-4147-A177-3AD203B41FA5}">
                      <a16:colId xmlns:a16="http://schemas.microsoft.com/office/drawing/2014/main" val="1443057128"/>
                    </a:ext>
                  </a:extLst>
                </a:gridCol>
              </a:tblGrid>
              <a:tr h="370840">
                <a:tc>
                  <a:txBody>
                    <a:bodyPr/>
                    <a:lstStyle/>
                    <a:p>
                      <a:r>
                        <a:rPr lang="en-US"/>
                        <a:t>PROS</a:t>
                      </a:r>
                    </a:p>
                  </a:txBody>
                  <a:tcPr/>
                </a:tc>
                <a:tc>
                  <a:txBody>
                    <a:bodyPr/>
                    <a:lstStyle/>
                    <a:p>
                      <a:r>
                        <a:rPr lang="en-US"/>
                        <a:t>CONS</a:t>
                      </a:r>
                    </a:p>
                  </a:txBody>
                  <a:tcPr/>
                </a:tc>
                <a:tc>
                  <a:txBody>
                    <a:bodyPr/>
                    <a:lstStyle/>
                    <a:p>
                      <a:r>
                        <a:rPr lang="en-US"/>
                        <a:t>CHALLENGES</a:t>
                      </a:r>
                    </a:p>
                  </a:txBody>
                  <a:tcPr/>
                </a:tc>
                <a:extLst>
                  <a:ext uri="{0D108BD9-81ED-4DB2-BD59-A6C34878D82A}">
                    <a16:rowId xmlns:a16="http://schemas.microsoft.com/office/drawing/2014/main" val="717894598"/>
                  </a:ext>
                </a:extLst>
              </a:tr>
              <a:tr h="370840">
                <a:tc>
                  <a:txBody>
                    <a:bodyPr/>
                    <a:lstStyle/>
                    <a:p>
                      <a:pPr marL="342900" indent="-342900">
                        <a:buFont typeface="+mj-lt"/>
                        <a:buAutoNum type="arabicParenR"/>
                      </a:pPr>
                      <a:r>
                        <a:rPr lang="en-US"/>
                        <a:t>Fairness - All staff experience a variety of shifts, which can increase feelings of equity.</a:t>
                      </a:r>
                    </a:p>
                    <a:p>
                      <a:pPr marL="342900" indent="-342900">
                        <a:buFont typeface="+mj-lt"/>
                        <a:buAutoNum type="arabicParenR"/>
                      </a:pPr>
                      <a:r>
                        <a:rPr lang="en-US"/>
                        <a:t>Flexibility - Allows staff to experience different routines, which can alleviate boredom and burnout.</a:t>
                      </a:r>
                    </a:p>
                    <a:p>
                      <a:pPr marL="342900" indent="-342900">
                        <a:buFont typeface="+mj-lt"/>
                        <a:buAutoNum type="arabicParenR"/>
                      </a:pPr>
                      <a:r>
                        <a:rPr lang="en-US"/>
                        <a:t>Coverage - Helps ensure round-the-clock patient coverage.</a:t>
                      </a:r>
                    </a:p>
                  </a:txBody>
                  <a:tcPr/>
                </a:tc>
                <a:tc>
                  <a:txBody>
                    <a:bodyPr/>
                    <a:lstStyle/>
                    <a:p>
                      <a:pPr marL="342900" indent="-342900">
                        <a:buFont typeface="+mj-lt"/>
                        <a:buAutoNum type="arabicParenR"/>
                      </a:pPr>
                      <a:r>
                        <a:rPr lang="en-US"/>
                        <a:t>Disrupted sleep - Regularly changing between day and night shifts can disrupt sleep patterns and negatively impact health.</a:t>
                      </a:r>
                    </a:p>
                    <a:p>
                      <a:pPr marL="342900" indent="-342900">
                        <a:buFont typeface="+mj-lt"/>
                        <a:buAutoNum type="arabicParenR"/>
                      </a:pPr>
                      <a:r>
                        <a:rPr lang="en-US"/>
                        <a:t>Inconsistent team dynamics - Regular changes in shift partners can hinder the development of solid team relationships.</a:t>
                      </a:r>
                    </a:p>
                    <a:p>
                      <a:pPr marL="342900" indent="-342900">
                        <a:buFont typeface="+mj-lt"/>
                        <a:buAutoNum type="arabicParenR"/>
                      </a:pPr>
                      <a:r>
                        <a:rPr lang="en-US"/>
                        <a:t>Complicated to manage - Requires careful planning to ensure all shifts are covered and rotations are fair.</a:t>
                      </a:r>
                    </a:p>
                  </a:txBody>
                  <a:tcPr/>
                </a:tc>
                <a:tc>
                  <a:txBody>
                    <a:bodyPr/>
                    <a:lstStyle/>
                    <a:p>
                      <a:pPr marL="342900" indent="-342900">
                        <a:buFont typeface="+mj-lt"/>
                        <a:buAutoNum type="arabicParenR"/>
                      </a:pPr>
                      <a:r>
                        <a:rPr lang="en-US"/>
                        <a:t>Managing the health and wellbeing of staff amidst rotating shifts.</a:t>
                      </a:r>
                    </a:p>
                    <a:p>
                      <a:pPr marL="342900" indent="-342900">
                        <a:buFont typeface="+mj-lt"/>
                        <a:buAutoNum type="arabicParenR"/>
                      </a:pPr>
                      <a:r>
                        <a:rPr lang="en-US"/>
                        <a:t>Maintaining effective communication and team dynamics despite regular changes in shift partners.</a:t>
                      </a:r>
                    </a:p>
                  </a:txBody>
                  <a:tcPr/>
                </a:tc>
                <a:extLst>
                  <a:ext uri="{0D108BD9-81ED-4DB2-BD59-A6C34878D82A}">
                    <a16:rowId xmlns:a16="http://schemas.microsoft.com/office/drawing/2014/main" val="2539320841"/>
                  </a:ext>
                </a:extLst>
              </a:tr>
            </a:tbl>
          </a:graphicData>
        </a:graphic>
      </p:graphicFrame>
    </p:spTree>
    <p:extLst>
      <p:ext uri="{BB962C8B-B14F-4D97-AF65-F5344CB8AC3E}">
        <p14:creationId xmlns:p14="http://schemas.microsoft.com/office/powerpoint/2010/main" val="399509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5BBE-2893-1741-A755-8FFF86D9F470}"/>
              </a:ext>
            </a:extLst>
          </p:cNvPr>
          <p:cNvSpPr>
            <a:spLocks noGrp="1"/>
          </p:cNvSpPr>
          <p:nvPr>
            <p:ph type="title"/>
          </p:nvPr>
        </p:nvSpPr>
        <p:spPr>
          <a:xfrm>
            <a:off x="401780" y="510709"/>
            <a:ext cx="4314825" cy="914004"/>
          </a:xfrm>
        </p:spPr>
        <p:txBody>
          <a:bodyPr vert="horz" lIns="0" tIns="0" rIns="0" bIns="0" rtlCol="0" anchor="t">
            <a:normAutofit/>
          </a:bodyPr>
          <a:lstStyle/>
          <a:p>
            <a:r>
              <a:rPr lang="pt-BR">
                <a:latin typeface="Arial"/>
                <a:cs typeface="Arial"/>
              </a:rPr>
              <a:t>Dr. </a:t>
            </a:r>
            <a:r>
              <a:rPr lang="pt-BR" err="1">
                <a:latin typeface="Arial"/>
                <a:cs typeface="Arial"/>
              </a:rPr>
              <a:t>Tabatha</a:t>
            </a:r>
            <a:r>
              <a:rPr lang="pt-BR">
                <a:latin typeface="Arial"/>
                <a:cs typeface="Arial"/>
              </a:rPr>
              <a:t> Matthias, DO, MBA, FHM</a:t>
            </a:r>
            <a:endParaRPr lang="en-US"/>
          </a:p>
        </p:txBody>
      </p:sp>
      <p:sp>
        <p:nvSpPr>
          <p:cNvPr id="5" name="Text Placeholder 4">
            <a:extLst>
              <a:ext uri="{FF2B5EF4-FFF2-40B4-BE49-F238E27FC236}">
                <a16:creationId xmlns:a16="http://schemas.microsoft.com/office/drawing/2014/main" id="{29B9ADA5-D6A3-2BAC-8FE2-C0BE36B1237B}"/>
              </a:ext>
            </a:extLst>
          </p:cNvPr>
          <p:cNvSpPr>
            <a:spLocks noGrp="1"/>
          </p:cNvSpPr>
          <p:nvPr>
            <p:ph type="body" sz="quarter" idx="13"/>
          </p:nvPr>
        </p:nvSpPr>
        <p:spPr>
          <a:xfrm>
            <a:off x="401779" y="1610587"/>
            <a:ext cx="4314825" cy="4053192"/>
          </a:xfrm>
        </p:spPr>
        <p:txBody>
          <a:bodyPr vert="horz" lIns="0" tIns="0" rIns="0" bIns="0" rtlCol="0" anchor="t">
            <a:normAutofit fontScale="92500" lnSpcReduction="10000"/>
          </a:bodyPr>
          <a:lstStyle/>
          <a:p>
            <a:pPr marL="342900" indent="-342900">
              <a:buFont typeface="Arial" panose="020B0604020202020204" pitchFamily="34" charset="0"/>
              <a:buChar char="•"/>
            </a:pPr>
            <a:r>
              <a:rPr lang="en-US" b="0">
                <a:latin typeface="Arial"/>
                <a:cs typeface="Arial"/>
              </a:rPr>
              <a:t>University of Nebraska Medical Center Associate Division Chief of Clinical Operations </a:t>
            </a:r>
          </a:p>
          <a:p>
            <a:pPr marL="342900" indent="-342900">
              <a:buFont typeface="Arial" panose="020B0604020202020204" pitchFamily="34" charset="0"/>
              <a:buChar char="•"/>
            </a:pPr>
            <a:r>
              <a:rPr lang="en-US" b="0">
                <a:latin typeface="Arial"/>
                <a:cs typeface="Arial"/>
              </a:rPr>
              <a:t>Assistant Professor, Division of Hospital Medicine</a:t>
            </a:r>
          </a:p>
          <a:p>
            <a:pPr marL="342900" indent="-342900">
              <a:buFont typeface="Arial" panose="020B0604020202020204" pitchFamily="34" charset="0"/>
              <a:buChar char="•"/>
            </a:pPr>
            <a:r>
              <a:rPr lang="en-US" b="0">
                <a:latin typeface="Arial"/>
                <a:cs typeface="Arial"/>
              </a:rPr>
              <a:t>Acute Care Medical Director, Nebraska Medicine</a:t>
            </a:r>
          </a:p>
          <a:p>
            <a:pPr marL="342900" indent="-342900">
              <a:buChar char="•"/>
            </a:pPr>
            <a:r>
              <a:rPr lang="en-US" b="0">
                <a:latin typeface="Arial"/>
                <a:cs typeface="Arial"/>
              </a:rPr>
              <a:t>Board certified in Internal Medicine, Hospitalist physician</a:t>
            </a:r>
          </a:p>
          <a:p>
            <a:pPr marL="342900" indent="-342900">
              <a:buFont typeface="Arial" panose="020B0604020202020204" pitchFamily="34" charset="0"/>
              <a:buChar char="•"/>
            </a:pPr>
            <a:r>
              <a:rPr lang="en-US" b="0">
                <a:latin typeface="Arial"/>
                <a:cs typeface="Arial"/>
              </a:rPr>
              <a:t>Medical School: Kansas City University</a:t>
            </a:r>
            <a:endParaRPr lang="en-US"/>
          </a:p>
          <a:p>
            <a:pPr marL="342900" indent="-342900">
              <a:buFont typeface="Arial" panose="020B0604020202020204" pitchFamily="34" charset="0"/>
              <a:buChar char="•"/>
            </a:pPr>
            <a:r>
              <a:rPr lang="en-US" b="0">
                <a:latin typeface="Arial"/>
                <a:cs typeface="Arial"/>
              </a:rPr>
              <a:t>MBA:  Rockhurst University</a:t>
            </a:r>
            <a:endParaRPr lang="en-US"/>
          </a:p>
          <a:p>
            <a:pPr marL="342900" indent="-342900">
              <a:buFont typeface="Arial" panose="020B0604020202020204" pitchFamily="34" charset="0"/>
              <a:buChar char="•"/>
            </a:pPr>
            <a:r>
              <a:rPr lang="en-US" b="0">
                <a:latin typeface="Arial"/>
                <a:cs typeface="Arial"/>
              </a:rPr>
              <a:t>Residency: Internal Medicine, Tripler Army Medical Center</a:t>
            </a:r>
            <a:endParaRPr lang="en-US"/>
          </a:p>
        </p:txBody>
      </p:sp>
      <p:pic>
        <p:nvPicPr>
          <p:cNvPr id="16" name="Picture 15">
            <a:extLst>
              <a:ext uri="{FF2B5EF4-FFF2-40B4-BE49-F238E27FC236}">
                <a16:creationId xmlns:a16="http://schemas.microsoft.com/office/drawing/2014/main" id="{27A60B64-86C2-B1E6-C714-B7A6031C1D0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965871" y="786214"/>
            <a:ext cx="5285573" cy="5285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6" descr="A black text on a white background&#10;&#10;Description automatically generated">
            <a:extLst>
              <a:ext uri="{FF2B5EF4-FFF2-40B4-BE49-F238E27FC236}">
                <a16:creationId xmlns:a16="http://schemas.microsoft.com/office/drawing/2014/main" id="{CAD3C606-7622-51E5-8F6D-6C3DBD353BF6}"/>
              </a:ext>
            </a:extLst>
          </p:cNvPr>
          <p:cNvPicPr>
            <a:picLocks noChangeAspect="1"/>
          </p:cNvPicPr>
          <p:nvPr/>
        </p:nvPicPr>
        <p:blipFill>
          <a:blip r:embed="rId4"/>
          <a:stretch>
            <a:fillRect/>
          </a:stretch>
        </p:blipFill>
        <p:spPr>
          <a:xfrm>
            <a:off x="2317710" y="6060296"/>
            <a:ext cx="2513163" cy="590409"/>
          </a:xfrm>
          <a:prstGeom prst="rect">
            <a:avLst/>
          </a:prstGeom>
        </p:spPr>
      </p:pic>
    </p:spTree>
    <p:extLst>
      <p:ext uri="{BB962C8B-B14F-4D97-AF65-F5344CB8AC3E}">
        <p14:creationId xmlns:p14="http://schemas.microsoft.com/office/powerpoint/2010/main" val="2802911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92491D-E5E1-4F44-7CD4-A9D1F7717449}"/>
              </a:ext>
            </a:extLst>
          </p:cNvPr>
          <p:cNvSpPr>
            <a:spLocks noGrp="1"/>
          </p:cNvSpPr>
          <p:nvPr>
            <p:ph type="title"/>
          </p:nvPr>
        </p:nvSpPr>
        <p:spPr>
          <a:xfrm>
            <a:off x="381000" y="376249"/>
            <a:ext cx="11430000" cy="524435"/>
          </a:xfrm>
        </p:spPr>
        <p:txBody>
          <a:bodyPr>
            <a:normAutofit/>
          </a:bodyPr>
          <a:lstStyle/>
          <a:p>
            <a:r>
              <a:rPr lang="en-US" sz="3500"/>
              <a:t>Variable Schedule or </a:t>
            </a:r>
            <a:r>
              <a:rPr lang="en-US" sz="3500">
                <a:solidFill>
                  <a:srgbClr val="00B0F0"/>
                </a:solidFill>
              </a:rPr>
              <a:t>“Flexible” </a:t>
            </a:r>
            <a:r>
              <a:rPr lang="en-US" sz="3500"/>
              <a:t>Schedule Model</a:t>
            </a:r>
          </a:p>
        </p:txBody>
      </p:sp>
      <p:sp>
        <p:nvSpPr>
          <p:cNvPr id="6" name="Text Placeholder 5">
            <a:extLst>
              <a:ext uri="{FF2B5EF4-FFF2-40B4-BE49-F238E27FC236}">
                <a16:creationId xmlns:a16="http://schemas.microsoft.com/office/drawing/2014/main" id="{0E4CEEFA-E2E8-E31E-1613-7E4620E35F77}"/>
              </a:ext>
            </a:extLst>
          </p:cNvPr>
          <p:cNvSpPr>
            <a:spLocks noGrp="1"/>
          </p:cNvSpPr>
          <p:nvPr>
            <p:ph type="body" idx="1"/>
          </p:nvPr>
        </p:nvSpPr>
        <p:spPr>
          <a:xfrm>
            <a:off x="381001" y="1072427"/>
            <a:ext cx="11430000" cy="993738"/>
          </a:xfrm>
        </p:spPr>
        <p:txBody>
          <a:bodyPr>
            <a:normAutofit/>
          </a:bodyPr>
          <a:lstStyle/>
          <a:p>
            <a:r>
              <a:rPr lang="en-US" sz="2000" b="1"/>
              <a:t>Description: </a:t>
            </a:r>
            <a:r>
              <a:rPr lang="en-US" sz="2000"/>
              <a:t>A Flexible Schedule Model allows hospitalists to have some control over their schedule, within certain boundaries. For example, hospitalists might choose their preferred shifts a few months in advance.</a:t>
            </a:r>
          </a:p>
        </p:txBody>
      </p:sp>
      <p:graphicFrame>
        <p:nvGraphicFramePr>
          <p:cNvPr id="8" name="Table 8">
            <a:extLst>
              <a:ext uri="{FF2B5EF4-FFF2-40B4-BE49-F238E27FC236}">
                <a16:creationId xmlns:a16="http://schemas.microsoft.com/office/drawing/2014/main" id="{715005D5-4015-B789-FFBF-77AB755EDC93}"/>
              </a:ext>
            </a:extLst>
          </p:cNvPr>
          <p:cNvGraphicFramePr>
            <a:graphicFrameLocks noGrp="1"/>
          </p:cNvGraphicFramePr>
          <p:nvPr>
            <p:ph sz="half" idx="2"/>
            <p:extLst>
              <p:ext uri="{D42A27DB-BD31-4B8C-83A1-F6EECF244321}">
                <p14:modId xmlns:p14="http://schemas.microsoft.com/office/powerpoint/2010/main" val="2609782563"/>
              </p:ext>
            </p:extLst>
          </p:nvPr>
        </p:nvGraphicFramePr>
        <p:xfrm>
          <a:off x="381000" y="2237908"/>
          <a:ext cx="11430000" cy="375412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1195162551"/>
                    </a:ext>
                  </a:extLst>
                </a:gridCol>
                <a:gridCol w="3810000">
                  <a:extLst>
                    <a:ext uri="{9D8B030D-6E8A-4147-A177-3AD203B41FA5}">
                      <a16:colId xmlns:a16="http://schemas.microsoft.com/office/drawing/2014/main" val="1637374339"/>
                    </a:ext>
                  </a:extLst>
                </a:gridCol>
                <a:gridCol w="3810000">
                  <a:extLst>
                    <a:ext uri="{9D8B030D-6E8A-4147-A177-3AD203B41FA5}">
                      <a16:colId xmlns:a16="http://schemas.microsoft.com/office/drawing/2014/main" val="1443057128"/>
                    </a:ext>
                  </a:extLst>
                </a:gridCol>
              </a:tblGrid>
              <a:tr h="370840">
                <a:tc>
                  <a:txBody>
                    <a:bodyPr/>
                    <a:lstStyle/>
                    <a:p>
                      <a:r>
                        <a:rPr lang="en-US"/>
                        <a:t>PROS</a:t>
                      </a:r>
                    </a:p>
                  </a:txBody>
                  <a:tcPr/>
                </a:tc>
                <a:tc>
                  <a:txBody>
                    <a:bodyPr/>
                    <a:lstStyle/>
                    <a:p>
                      <a:r>
                        <a:rPr lang="en-US"/>
                        <a:t>CONS</a:t>
                      </a:r>
                    </a:p>
                  </a:txBody>
                  <a:tcPr/>
                </a:tc>
                <a:tc>
                  <a:txBody>
                    <a:bodyPr/>
                    <a:lstStyle/>
                    <a:p>
                      <a:r>
                        <a:rPr lang="en-US"/>
                        <a:t>CHALLENGES</a:t>
                      </a:r>
                    </a:p>
                  </a:txBody>
                  <a:tcPr/>
                </a:tc>
                <a:extLst>
                  <a:ext uri="{0D108BD9-81ED-4DB2-BD59-A6C34878D82A}">
                    <a16:rowId xmlns:a16="http://schemas.microsoft.com/office/drawing/2014/main" val="717894598"/>
                  </a:ext>
                </a:extLst>
              </a:tr>
              <a:tr h="370840">
                <a:tc>
                  <a:txBody>
                    <a:bodyPr/>
                    <a:lstStyle/>
                    <a:p>
                      <a:pPr marL="342900" indent="-342900">
                        <a:buFont typeface="+mj-lt"/>
                        <a:buAutoNum type="arabicParenR"/>
                      </a:pPr>
                      <a:r>
                        <a:rPr lang="en-US"/>
                        <a:t>Flexibility - Staff have more control over their schedules, allowing for better work-life balance.</a:t>
                      </a:r>
                    </a:p>
                    <a:p>
                      <a:pPr marL="342900" indent="-342900">
                        <a:buFont typeface="+mj-lt"/>
                        <a:buAutoNum type="arabicParenR"/>
                      </a:pPr>
                      <a:r>
                        <a:rPr lang="en-US"/>
                        <a:t>Motivation - Staff satisfaction often increases due to perceived control over work hours.</a:t>
                      </a:r>
                    </a:p>
                    <a:p>
                      <a:pPr marL="342900" indent="-342900">
                        <a:buFont typeface="+mj-lt"/>
                        <a:buAutoNum type="arabicParenR"/>
                      </a:pPr>
                      <a:r>
                        <a:rPr lang="en-US"/>
                        <a:t>Potential for increased coverage - More willingness to pick up additional shifts.</a:t>
                      </a:r>
                    </a:p>
                  </a:txBody>
                  <a:tcPr/>
                </a:tc>
                <a:tc>
                  <a:txBody>
                    <a:bodyPr/>
                    <a:lstStyle/>
                    <a:p>
                      <a:pPr marL="342900" indent="-342900">
                        <a:buFont typeface="+mj-lt"/>
                        <a:buAutoNum type="arabicParenR"/>
                      </a:pPr>
                      <a:r>
                        <a:rPr lang="en-US"/>
                        <a:t>Complexity - Requires more administrative oversight and careful management to ensure all shifts are covered.</a:t>
                      </a:r>
                    </a:p>
                    <a:p>
                      <a:pPr marL="342900" indent="-342900">
                        <a:buFont typeface="+mj-lt"/>
                        <a:buAutoNum type="arabicParenR"/>
                      </a:pPr>
                      <a:r>
                        <a:rPr lang="en-US"/>
                        <a:t>Potential for inequity - More popular shifts may consistently go to certain staff, leading to perceived or actual inequities.</a:t>
                      </a:r>
                    </a:p>
                    <a:p>
                      <a:pPr marL="342900" indent="-342900">
                        <a:buFont typeface="+mj-lt"/>
                        <a:buAutoNum type="arabicParenR"/>
                      </a:pPr>
                      <a:r>
                        <a:rPr lang="en-US"/>
                        <a:t>Inconsistent team dynamics - Like rotating schedules, teams may frequently change, affecting cohesion.</a:t>
                      </a:r>
                    </a:p>
                  </a:txBody>
                  <a:tcPr/>
                </a:tc>
                <a:tc>
                  <a:txBody>
                    <a:bodyPr/>
                    <a:lstStyle/>
                    <a:p>
                      <a:pPr marL="342900" indent="-342900">
                        <a:buFont typeface="+mj-lt"/>
                        <a:buAutoNum type="arabicParenR"/>
                      </a:pPr>
                      <a:r>
                        <a:rPr lang="en-US"/>
                        <a:t>Ensuring fairness in shift allocation.</a:t>
                      </a:r>
                    </a:p>
                    <a:p>
                      <a:pPr marL="342900" indent="-342900">
                        <a:buFont typeface="+mj-lt"/>
                        <a:buAutoNum type="arabicParenR"/>
                      </a:pPr>
                      <a:r>
                        <a:rPr lang="en-US"/>
                        <a:t>Maintaining a consistent standard of patient care despite varied schedules.</a:t>
                      </a:r>
                    </a:p>
                  </a:txBody>
                  <a:tcPr/>
                </a:tc>
                <a:extLst>
                  <a:ext uri="{0D108BD9-81ED-4DB2-BD59-A6C34878D82A}">
                    <a16:rowId xmlns:a16="http://schemas.microsoft.com/office/drawing/2014/main" val="2539320841"/>
                  </a:ext>
                </a:extLst>
              </a:tr>
            </a:tbl>
          </a:graphicData>
        </a:graphic>
      </p:graphicFrame>
    </p:spTree>
    <p:extLst>
      <p:ext uri="{BB962C8B-B14F-4D97-AF65-F5344CB8AC3E}">
        <p14:creationId xmlns:p14="http://schemas.microsoft.com/office/powerpoint/2010/main" val="2068076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D34783-0937-E2FF-C97C-94051FB69392}"/>
              </a:ext>
            </a:extLst>
          </p:cNvPr>
          <p:cNvSpPr>
            <a:spLocks noGrp="1"/>
          </p:cNvSpPr>
          <p:nvPr>
            <p:ph type="title"/>
          </p:nvPr>
        </p:nvSpPr>
        <p:spPr>
          <a:xfrm>
            <a:off x="401779" y="391419"/>
            <a:ext cx="4599428" cy="1331538"/>
          </a:xfrm>
        </p:spPr>
        <p:txBody>
          <a:bodyPr/>
          <a:lstStyle/>
          <a:p>
            <a:r>
              <a:rPr lang="en-US"/>
              <a:t>Have more questions?</a:t>
            </a:r>
          </a:p>
        </p:txBody>
      </p:sp>
      <p:sp>
        <p:nvSpPr>
          <p:cNvPr id="6" name="Text Placeholder 5">
            <a:extLst>
              <a:ext uri="{FF2B5EF4-FFF2-40B4-BE49-F238E27FC236}">
                <a16:creationId xmlns:a16="http://schemas.microsoft.com/office/drawing/2014/main" id="{3D64FA11-5EE5-77AE-7E1A-30F009C34EC6}"/>
              </a:ext>
            </a:extLst>
          </p:cNvPr>
          <p:cNvSpPr>
            <a:spLocks noGrp="1"/>
          </p:cNvSpPr>
          <p:nvPr>
            <p:ph type="body" sz="quarter" idx="13"/>
          </p:nvPr>
        </p:nvSpPr>
        <p:spPr/>
        <p:txBody>
          <a:bodyPr vert="horz" lIns="0" tIns="0" rIns="0" bIns="0" rtlCol="0" anchor="t">
            <a:noAutofit/>
          </a:bodyPr>
          <a:lstStyle/>
          <a:p>
            <a:r>
              <a:rPr lang="en-US" sz="1800" dirty="0">
                <a:latin typeface="Arial"/>
                <a:cs typeface="Arial"/>
              </a:rPr>
              <a:t>Shikha "Keika" </a:t>
            </a:r>
            <a:r>
              <a:rPr lang="en-US" sz="1800" dirty="0" err="1">
                <a:latin typeface="Arial"/>
                <a:cs typeface="Arial"/>
              </a:rPr>
              <a:t>Alqalaf</a:t>
            </a:r>
            <a:r>
              <a:rPr lang="en-US" sz="1800" dirty="0">
                <a:latin typeface="Arial"/>
                <a:cs typeface="Arial"/>
              </a:rPr>
              <a:t>, FHM</a:t>
            </a:r>
          </a:p>
          <a:p>
            <a:r>
              <a:rPr lang="en-US" sz="1800" dirty="0">
                <a:solidFill>
                  <a:srgbClr val="00B0F0"/>
                </a:solidFill>
                <a:latin typeface="Arial"/>
                <a:cs typeface="Arial"/>
                <a:hlinkClick r:id="rId2">
                  <a:extLst>
                    <a:ext uri="{A12FA001-AC4F-418D-AE19-62706E023703}">
                      <ahyp:hlinkClr xmlns:ahyp="http://schemas.microsoft.com/office/drawing/2018/hyperlinkcolor" val="tx"/>
                    </a:ext>
                  </a:extLst>
                </a:hlinkClick>
              </a:rPr>
              <a:t>Alqalaf@NeuralNetHealthcare.com</a:t>
            </a:r>
            <a:r>
              <a:rPr lang="en-US" sz="1800" dirty="0">
                <a:solidFill>
                  <a:srgbClr val="00B0F0"/>
                </a:solidFill>
                <a:latin typeface="Arial"/>
                <a:cs typeface="Arial"/>
              </a:rPr>
              <a:t> </a:t>
            </a:r>
            <a:endParaRPr lang="en-US" sz="1800" dirty="0">
              <a:solidFill>
                <a:srgbClr val="00B0F0"/>
              </a:solidFill>
            </a:endParaRPr>
          </a:p>
          <a:p>
            <a:endParaRPr lang="en-US" sz="1800"/>
          </a:p>
          <a:p>
            <a:r>
              <a:rPr lang="en-US" sz="1800" dirty="0">
                <a:latin typeface="Arial"/>
                <a:cs typeface="Arial"/>
              </a:rPr>
              <a:t>Dr. Tabatha Holtz Matthias, DO</a:t>
            </a:r>
          </a:p>
          <a:p>
            <a:r>
              <a:rPr lang="en-US" sz="1800" dirty="0">
                <a:solidFill>
                  <a:srgbClr val="00B0F0"/>
                </a:solidFill>
                <a:latin typeface="Arial"/>
                <a:cs typeface="Arial"/>
                <a:hlinkClick r:id="rId3">
                  <a:extLst>
                    <a:ext uri="{A12FA001-AC4F-418D-AE19-62706E023703}">
                      <ahyp:hlinkClr xmlns:ahyp="http://schemas.microsoft.com/office/drawing/2018/hyperlinkcolor" val="tx"/>
                    </a:ext>
                  </a:extLst>
                </a:hlinkClick>
              </a:rPr>
              <a:t>tabatha.matthias@unmc.edu</a:t>
            </a:r>
            <a:r>
              <a:rPr lang="en-US" sz="1800" dirty="0">
                <a:solidFill>
                  <a:srgbClr val="00B0F0"/>
                </a:solidFill>
                <a:latin typeface="Arial"/>
                <a:cs typeface="Arial"/>
              </a:rPr>
              <a:t> </a:t>
            </a:r>
          </a:p>
          <a:p>
            <a:endParaRPr lang="en-US" sz="1800"/>
          </a:p>
          <a:p>
            <a:r>
              <a:rPr lang="en-US" sz="1800" dirty="0">
                <a:latin typeface="Arial"/>
                <a:cs typeface="Arial"/>
              </a:rPr>
              <a:t>Dr. Nathan </a:t>
            </a:r>
            <a:r>
              <a:rPr lang="en-US" sz="1800" dirty="0" err="1">
                <a:latin typeface="Arial"/>
                <a:cs typeface="Arial"/>
              </a:rPr>
              <a:t>Wanner</a:t>
            </a:r>
            <a:r>
              <a:rPr lang="en-US" sz="1800" dirty="0">
                <a:latin typeface="Arial"/>
                <a:cs typeface="Arial"/>
              </a:rPr>
              <a:t>, MD</a:t>
            </a:r>
          </a:p>
          <a:p>
            <a:r>
              <a:rPr lang="en-US" sz="1800" dirty="0">
                <a:solidFill>
                  <a:srgbClr val="00B0F0"/>
                </a:solidFill>
                <a:latin typeface="Arial"/>
                <a:cs typeface="Arial"/>
                <a:hlinkClick r:id="rId4">
                  <a:extLst>
                    <a:ext uri="{A12FA001-AC4F-418D-AE19-62706E023703}">
                      <ahyp:hlinkClr xmlns:ahyp="http://schemas.microsoft.com/office/drawing/2018/hyperlinkcolor" val="tx"/>
                    </a:ext>
                  </a:extLst>
                </a:hlinkClick>
              </a:rPr>
              <a:t>nathan.wanner@hsc.utah.edu</a:t>
            </a:r>
            <a:r>
              <a:rPr lang="en-US" sz="1800" dirty="0">
                <a:solidFill>
                  <a:srgbClr val="00B0F0"/>
                </a:solidFill>
                <a:latin typeface="Arial"/>
                <a:cs typeface="Arial"/>
              </a:rPr>
              <a:t> </a:t>
            </a:r>
            <a:endParaRPr lang="en-US" sz="1800" dirty="0">
              <a:solidFill>
                <a:srgbClr val="00B0F0"/>
              </a:solidFill>
            </a:endParaRPr>
          </a:p>
          <a:p>
            <a:endParaRPr lang="en-US" sz="1800">
              <a:solidFill>
                <a:srgbClr val="00B0F0"/>
              </a:solidFill>
            </a:endParaRPr>
          </a:p>
        </p:txBody>
      </p:sp>
      <p:pic>
        <p:nvPicPr>
          <p:cNvPr id="2" name="Content Placeholder 4">
            <a:extLst>
              <a:ext uri="{FF2B5EF4-FFF2-40B4-BE49-F238E27FC236}">
                <a16:creationId xmlns:a16="http://schemas.microsoft.com/office/drawing/2014/main" id="{12911142-98E8-4C99-DF0B-C2254AF01FF1}"/>
              </a:ext>
            </a:extLst>
          </p:cNvPr>
          <p:cNvPicPr>
            <a:picLocks noChangeAspect="1"/>
          </p:cNvPicPr>
          <p:nvPr/>
        </p:nvPicPr>
        <p:blipFill>
          <a:blip r:embed="rId5"/>
          <a:stretch>
            <a:fillRect/>
          </a:stretch>
        </p:blipFill>
        <p:spPr>
          <a:xfrm>
            <a:off x="7475398" y="2696876"/>
            <a:ext cx="2491302" cy="2392091"/>
          </a:xfrm>
          <a:prstGeom prst="rect">
            <a:avLst/>
          </a:prstGeom>
        </p:spPr>
      </p:pic>
      <p:sp>
        <p:nvSpPr>
          <p:cNvPr id="4" name="TextBox 3">
            <a:extLst>
              <a:ext uri="{FF2B5EF4-FFF2-40B4-BE49-F238E27FC236}">
                <a16:creationId xmlns:a16="http://schemas.microsoft.com/office/drawing/2014/main" id="{FC68E9CA-4019-9675-E637-2536547D6057}"/>
              </a:ext>
            </a:extLst>
          </p:cNvPr>
          <p:cNvSpPr txBox="1"/>
          <p:nvPr/>
        </p:nvSpPr>
        <p:spPr>
          <a:xfrm>
            <a:off x="5828559" y="1045849"/>
            <a:ext cx="5784979" cy="1354217"/>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Continue the Conversation on HMX!</a:t>
            </a:r>
          </a:p>
          <a:p>
            <a:endParaRPr lang="en-US"/>
          </a:p>
        </p:txBody>
      </p:sp>
    </p:spTree>
    <p:extLst>
      <p:ext uri="{BB962C8B-B14F-4D97-AF65-F5344CB8AC3E}">
        <p14:creationId xmlns:p14="http://schemas.microsoft.com/office/powerpoint/2010/main" val="2339203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2600-7E12-B90F-F483-B41EFE9BC046}"/>
              </a:ext>
            </a:extLst>
          </p:cNvPr>
          <p:cNvSpPr>
            <a:spLocks noGrp="1"/>
          </p:cNvSpPr>
          <p:nvPr>
            <p:ph type="title"/>
          </p:nvPr>
        </p:nvSpPr>
        <p:spPr/>
        <p:txBody>
          <a:bodyPr/>
          <a:lstStyle/>
          <a:p>
            <a:r>
              <a:rPr lang="en-US"/>
              <a:t>Upcoming Webinars</a:t>
            </a:r>
          </a:p>
        </p:txBody>
      </p:sp>
      <p:sp>
        <p:nvSpPr>
          <p:cNvPr id="3" name="Text Placeholder 2">
            <a:extLst>
              <a:ext uri="{FF2B5EF4-FFF2-40B4-BE49-F238E27FC236}">
                <a16:creationId xmlns:a16="http://schemas.microsoft.com/office/drawing/2014/main" id="{E7F1626D-B689-F2A0-C37D-2C0265D59DFD}"/>
              </a:ext>
            </a:extLst>
          </p:cNvPr>
          <p:cNvSpPr>
            <a:spLocks noGrp="1"/>
          </p:cNvSpPr>
          <p:nvPr>
            <p:ph type="body" sz="quarter" idx="10"/>
          </p:nvPr>
        </p:nvSpPr>
        <p:spPr>
          <a:xfrm>
            <a:off x="4890738" y="1633066"/>
            <a:ext cx="6714758" cy="5224934"/>
          </a:xfrm>
        </p:spPr>
        <p:txBody>
          <a:bodyPr vert="horz" lIns="0" tIns="0" rIns="0" bIns="0" rtlCol="0" anchor="t">
            <a:normAutofit/>
          </a:bodyPr>
          <a:lstStyle/>
          <a:p>
            <a:pPr algn="ctr"/>
            <a:r>
              <a:rPr lang="en-US">
                <a:latin typeface="Arial"/>
                <a:cs typeface="Arial"/>
              </a:rPr>
              <a:t>Register for our upcoming Backup Systems webinar Tuesday, September 12th 2-3pm EST</a:t>
            </a:r>
            <a:endParaRPr lang="en-US"/>
          </a:p>
          <a:p>
            <a:pPr algn="ctr"/>
            <a:endParaRPr lang="en-US">
              <a:latin typeface="Arial"/>
              <a:cs typeface="Arial"/>
            </a:endParaRPr>
          </a:p>
          <a:p>
            <a:pPr algn="ctr"/>
            <a:endParaRPr lang="en-US">
              <a:latin typeface="Arial"/>
              <a:cs typeface="Arial"/>
            </a:endParaRPr>
          </a:p>
          <a:p>
            <a:pPr algn="ctr"/>
            <a:endParaRPr lang="en-US">
              <a:latin typeface="Arial"/>
              <a:cs typeface="Arial"/>
            </a:endParaRPr>
          </a:p>
          <a:p>
            <a:pPr algn="ctr"/>
            <a:endParaRPr lang="en-US">
              <a:latin typeface="Arial"/>
              <a:cs typeface="Arial"/>
            </a:endParaRPr>
          </a:p>
          <a:p>
            <a:pPr algn="ctr"/>
            <a:endParaRPr lang="en-US">
              <a:latin typeface="Arial"/>
              <a:cs typeface="Arial"/>
            </a:endParaRPr>
          </a:p>
          <a:p>
            <a:pPr algn="ctr"/>
            <a:r>
              <a:rPr lang="en-US">
                <a:latin typeface="Arial"/>
                <a:cs typeface="Arial"/>
              </a:rPr>
              <a:t>Be on the lookout for a future webinar about the 2023 State of Hospital Medicine Report – more details to come!</a:t>
            </a:r>
            <a:endParaRPr lang="en-US"/>
          </a:p>
        </p:txBody>
      </p:sp>
      <p:pic>
        <p:nvPicPr>
          <p:cNvPr id="4" name="Picture 4" descr="A qr code on a white background&#10;&#10;Description automatically generated">
            <a:extLst>
              <a:ext uri="{FF2B5EF4-FFF2-40B4-BE49-F238E27FC236}">
                <a16:creationId xmlns:a16="http://schemas.microsoft.com/office/drawing/2014/main" id="{F266877A-81E3-5631-1E6D-8E66277371AD}"/>
              </a:ext>
            </a:extLst>
          </p:cNvPr>
          <p:cNvPicPr>
            <a:picLocks noChangeAspect="1"/>
          </p:cNvPicPr>
          <p:nvPr/>
        </p:nvPicPr>
        <p:blipFill>
          <a:blip r:embed="rId2"/>
          <a:stretch>
            <a:fillRect/>
          </a:stretch>
        </p:blipFill>
        <p:spPr>
          <a:xfrm>
            <a:off x="7160385" y="2221405"/>
            <a:ext cx="2400300" cy="2028825"/>
          </a:xfrm>
          <a:prstGeom prst="rect">
            <a:avLst/>
          </a:prstGeom>
        </p:spPr>
      </p:pic>
    </p:spTree>
    <p:extLst>
      <p:ext uri="{BB962C8B-B14F-4D97-AF65-F5344CB8AC3E}">
        <p14:creationId xmlns:p14="http://schemas.microsoft.com/office/powerpoint/2010/main" val="3702920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4612-2708-C2FA-1C28-EEA4E51FE187}"/>
              </a:ext>
            </a:extLst>
          </p:cNvPr>
          <p:cNvSpPr>
            <a:spLocks noGrp="1"/>
          </p:cNvSpPr>
          <p:nvPr>
            <p:ph type="title" idx="4294967295"/>
          </p:nvPr>
        </p:nvSpPr>
        <p:spPr>
          <a:xfrm>
            <a:off x="5476875" y="1676400"/>
            <a:ext cx="6715125" cy="665163"/>
          </a:xfrm>
        </p:spPr>
        <p:txBody>
          <a:bodyPr>
            <a:noAutofit/>
          </a:bodyPr>
          <a:lstStyle/>
          <a:p>
            <a:pPr algn="ctr"/>
            <a:r>
              <a:rPr lang="en-US" sz="3500"/>
              <a:t>The 2023 State of Hospital Medicine Report</a:t>
            </a:r>
          </a:p>
        </p:txBody>
      </p:sp>
      <p:sp>
        <p:nvSpPr>
          <p:cNvPr id="3" name="Text Placeholder 2">
            <a:extLst>
              <a:ext uri="{FF2B5EF4-FFF2-40B4-BE49-F238E27FC236}">
                <a16:creationId xmlns:a16="http://schemas.microsoft.com/office/drawing/2014/main" id="{3562A29B-6A64-2F66-E2D0-0F84EF164EE6}"/>
              </a:ext>
            </a:extLst>
          </p:cNvPr>
          <p:cNvSpPr>
            <a:spLocks noGrp="1"/>
          </p:cNvSpPr>
          <p:nvPr>
            <p:ph type="body" sz="quarter" idx="4294967295"/>
          </p:nvPr>
        </p:nvSpPr>
        <p:spPr>
          <a:xfrm>
            <a:off x="436481" y="360686"/>
            <a:ext cx="6309552" cy="1505435"/>
          </a:xfrm>
        </p:spPr>
        <p:txBody>
          <a:bodyPr>
            <a:normAutofit fontScale="25000" lnSpcReduction="20000"/>
          </a:bodyPr>
          <a:lstStyle/>
          <a:p>
            <a:endParaRPr lang="en-US">
              <a:solidFill>
                <a:schemeClr val="bg1"/>
              </a:solidFill>
            </a:endParaRPr>
          </a:p>
          <a:p>
            <a:pPr algn="ctr"/>
            <a:r>
              <a:rPr lang="en-US" sz="14400">
                <a:solidFill>
                  <a:schemeClr val="bg1"/>
                </a:solidFill>
              </a:rPr>
              <a:t>The 2023 </a:t>
            </a:r>
            <a:r>
              <a:rPr lang="en-US" sz="14400" i="1">
                <a:solidFill>
                  <a:schemeClr val="bg1"/>
                </a:solidFill>
              </a:rPr>
              <a:t>State of Hospital Medicine </a:t>
            </a:r>
            <a:r>
              <a:rPr lang="en-US" sz="14400">
                <a:solidFill>
                  <a:schemeClr val="bg1"/>
                </a:solidFill>
              </a:rPr>
              <a:t>Report is coming soon!</a:t>
            </a:r>
          </a:p>
          <a:p>
            <a:endParaRPr lang="en-US"/>
          </a:p>
          <a:p>
            <a:endParaRPr lang="en-US"/>
          </a:p>
        </p:txBody>
      </p:sp>
      <p:pic>
        <p:nvPicPr>
          <p:cNvPr id="4" name="Picture 3">
            <a:extLst>
              <a:ext uri="{FF2B5EF4-FFF2-40B4-BE49-F238E27FC236}">
                <a16:creationId xmlns:a16="http://schemas.microsoft.com/office/drawing/2014/main" id="{ACE4069D-A748-4248-25E5-31993F653425}"/>
              </a:ext>
            </a:extLst>
          </p:cNvPr>
          <p:cNvPicPr>
            <a:picLocks noChangeAspect="1"/>
          </p:cNvPicPr>
          <p:nvPr/>
        </p:nvPicPr>
        <p:blipFill>
          <a:blip r:embed="rId3"/>
          <a:stretch>
            <a:fillRect/>
          </a:stretch>
        </p:blipFill>
        <p:spPr>
          <a:xfrm>
            <a:off x="8324574" y="3213549"/>
            <a:ext cx="3127538" cy="2966561"/>
          </a:xfrm>
          <a:prstGeom prst="rect">
            <a:avLst/>
          </a:prstGeom>
        </p:spPr>
      </p:pic>
      <p:pic>
        <p:nvPicPr>
          <p:cNvPr id="7" name="Picture 6">
            <a:extLst>
              <a:ext uri="{FF2B5EF4-FFF2-40B4-BE49-F238E27FC236}">
                <a16:creationId xmlns:a16="http://schemas.microsoft.com/office/drawing/2014/main" id="{337A70A6-D883-450B-D798-A54C803570BD}"/>
              </a:ext>
            </a:extLst>
          </p:cNvPr>
          <p:cNvPicPr>
            <a:picLocks noChangeAspect="1"/>
          </p:cNvPicPr>
          <p:nvPr/>
        </p:nvPicPr>
        <p:blipFill>
          <a:blip r:embed="rId4"/>
          <a:stretch>
            <a:fillRect/>
          </a:stretch>
        </p:blipFill>
        <p:spPr>
          <a:xfrm>
            <a:off x="7491406" y="332360"/>
            <a:ext cx="4427034" cy="2688079"/>
          </a:xfrm>
          <a:prstGeom prst="rect">
            <a:avLst/>
          </a:prstGeom>
        </p:spPr>
      </p:pic>
      <p:sp>
        <p:nvSpPr>
          <p:cNvPr id="9" name="Text Placeholder 2">
            <a:extLst>
              <a:ext uri="{FF2B5EF4-FFF2-40B4-BE49-F238E27FC236}">
                <a16:creationId xmlns:a16="http://schemas.microsoft.com/office/drawing/2014/main" id="{85A013A9-D4B5-DBE3-7C5C-BE94E2546CBD}"/>
              </a:ext>
            </a:extLst>
          </p:cNvPr>
          <p:cNvSpPr txBox="1">
            <a:spLocks/>
          </p:cNvSpPr>
          <p:nvPr/>
        </p:nvSpPr>
        <p:spPr>
          <a:xfrm>
            <a:off x="641755" y="2021630"/>
            <a:ext cx="6309552" cy="3240835"/>
          </a:xfrm>
          <a:prstGeom prst="rect">
            <a:avLst/>
          </a:prstGeom>
        </p:spPr>
        <p:txBody>
          <a:bodyPr vert="horz" lIns="0" tIns="0" rIns="0" bIns="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51560" indent="-228600" algn="l" defTabSz="914400" rtl="0" eaLnBrk="1" latinLnBrk="0" hangingPunct="1">
              <a:lnSpc>
                <a:spcPct val="90000"/>
              </a:lnSpc>
              <a:spcBef>
                <a:spcPts val="500"/>
              </a:spcBef>
              <a:buClr>
                <a:schemeClr val="accent1"/>
              </a:buClr>
              <a:buSzPct val="90000"/>
              <a:buFont typeface="Wingdings" pitchFamily="2" charset="2"/>
              <a:buChar char="§"/>
              <a:defRPr sz="20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solidFill>
                  <a:schemeClr val="bg1"/>
                </a:solidFill>
                <a:effectLst/>
              </a:rPr>
              <a:t>The report includes the most recent data on practice demographics, staffing levels, turnover, staff growth, compensation models, and financial support for solid evidence-based management decisions from across the country.</a:t>
            </a:r>
          </a:p>
          <a:p>
            <a:r>
              <a:rPr lang="en-US" b="0">
                <a:solidFill>
                  <a:schemeClr val="bg1"/>
                </a:solidFill>
              </a:rPr>
              <a:t>New to the 2023 </a:t>
            </a:r>
            <a:r>
              <a:rPr lang="en-US" b="0" i="1" err="1">
                <a:solidFill>
                  <a:schemeClr val="bg1"/>
                </a:solidFill>
              </a:rPr>
              <a:t>SoHM</a:t>
            </a:r>
            <a:r>
              <a:rPr lang="en-US" b="0" i="1">
                <a:solidFill>
                  <a:schemeClr val="bg1"/>
                </a:solidFill>
              </a:rPr>
              <a:t> </a:t>
            </a:r>
            <a:r>
              <a:rPr lang="en-US" b="0">
                <a:solidFill>
                  <a:schemeClr val="bg1"/>
                </a:solidFill>
              </a:rPr>
              <a:t>Report:</a:t>
            </a:r>
          </a:p>
          <a:p>
            <a:pPr marL="342900" indent="-342900">
              <a:buFont typeface="Arial" panose="020B0604020202020204" pitchFamily="34" charset="0"/>
              <a:buChar char="•"/>
            </a:pPr>
            <a:r>
              <a:rPr lang="en-US" b="0">
                <a:solidFill>
                  <a:schemeClr val="bg1"/>
                </a:solidFill>
              </a:rPr>
              <a:t>Expanded data on scope of services</a:t>
            </a:r>
          </a:p>
          <a:p>
            <a:pPr marL="342900" indent="-342900">
              <a:buFont typeface="Arial" panose="020B0604020202020204" pitchFamily="34" charset="0"/>
              <a:buChar char="•"/>
            </a:pPr>
            <a:r>
              <a:rPr lang="en-US" b="0">
                <a:solidFill>
                  <a:schemeClr val="bg1"/>
                </a:solidFill>
              </a:rPr>
              <a:t>Expanded data on staffing and scheduling models</a:t>
            </a:r>
          </a:p>
          <a:p>
            <a:pPr marL="342900" indent="-342900">
              <a:buFont typeface="Arial" panose="020B0604020202020204" pitchFamily="34" charset="0"/>
              <a:buChar char="•"/>
            </a:pPr>
            <a:r>
              <a:rPr lang="en-US" b="0">
                <a:solidFill>
                  <a:schemeClr val="bg1"/>
                </a:solidFill>
              </a:rPr>
              <a:t>Staffing changes and flexibility post-COVID</a:t>
            </a:r>
          </a:p>
          <a:p>
            <a:pPr marL="342900" indent="-342900">
              <a:buFont typeface="Arial" panose="020B0604020202020204" pitchFamily="34" charset="0"/>
              <a:buChar char="•"/>
            </a:pPr>
            <a:r>
              <a:rPr lang="en-US" b="0">
                <a:solidFill>
                  <a:schemeClr val="bg1"/>
                </a:solidFill>
              </a:rPr>
              <a:t>Well-being and burnout</a:t>
            </a:r>
          </a:p>
          <a:p>
            <a:pPr marL="342900" indent="-342900">
              <a:buFont typeface="Arial" panose="020B0604020202020204" pitchFamily="34" charset="0"/>
              <a:buChar char="•"/>
            </a:pPr>
            <a:r>
              <a:rPr lang="en-US" b="0">
                <a:solidFill>
                  <a:schemeClr val="bg1"/>
                </a:solidFill>
              </a:rPr>
              <a:t>Data from the inaugural </a:t>
            </a:r>
            <a:r>
              <a:rPr lang="en-US" b="0" i="1">
                <a:solidFill>
                  <a:schemeClr val="bg1"/>
                </a:solidFill>
              </a:rPr>
              <a:t>Hospital Medicine Workforce Experience</a:t>
            </a:r>
            <a:r>
              <a:rPr lang="en-US" b="0">
                <a:solidFill>
                  <a:schemeClr val="bg1"/>
                </a:solidFill>
              </a:rPr>
              <a:t> Survey</a:t>
            </a:r>
          </a:p>
          <a:p>
            <a:pPr marL="342900" indent="-342900">
              <a:buFont typeface="Arial" panose="020B0604020202020204" pitchFamily="34" charset="0"/>
              <a:buChar char="•"/>
            </a:pPr>
            <a:endParaRPr lang="en-US" b="0">
              <a:solidFill>
                <a:schemeClr val="bg1"/>
              </a:solidFill>
            </a:endParaRPr>
          </a:p>
          <a:p>
            <a:endParaRPr lang="en-US">
              <a:solidFill>
                <a:schemeClr val="bg1"/>
              </a:solidFill>
            </a:endParaRPr>
          </a:p>
          <a:p>
            <a:endParaRPr lang="en-US"/>
          </a:p>
        </p:txBody>
      </p:sp>
    </p:spTree>
    <p:extLst>
      <p:ext uri="{BB962C8B-B14F-4D97-AF65-F5344CB8AC3E}">
        <p14:creationId xmlns:p14="http://schemas.microsoft.com/office/powerpoint/2010/main" val="3729265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6654-6B2C-DA48-BCF4-484090C5A7EA}"/>
              </a:ext>
            </a:extLst>
          </p:cNvPr>
          <p:cNvSpPr>
            <a:spLocks noGrp="1"/>
          </p:cNvSpPr>
          <p:nvPr>
            <p:ph type="title"/>
          </p:nvPr>
        </p:nvSpPr>
        <p:spPr/>
        <p:txBody>
          <a:bodyPr anchor="ctr">
            <a:normAutofit/>
          </a:bodyPr>
          <a:lstStyle/>
          <a:p>
            <a:r>
              <a:rPr lang="en-US" sz="4800"/>
              <a:t>Thank you!!!</a:t>
            </a:r>
          </a:p>
        </p:txBody>
      </p:sp>
    </p:spTree>
    <p:extLst>
      <p:ext uri="{BB962C8B-B14F-4D97-AF65-F5344CB8AC3E}">
        <p14:creationId xmlns:p14="http://schemas.microsoft.com/office/powerpoint/2010/main" val="1852110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5BBE-2893-1741-A755-8FFF86D9F470}"/>
              </a:ext>
            </a:extLst>
          </p:cNvPr>
          <p:cNvSpPr>
            <a:spLocks noGrp="1"/>
          </p:cNvSpPr>
          <p:nvPr>
            <p:ph type="title"/>
          </p:nvPr>
        </p:nvSpPr>
        <p:spPr>
          <a:xfrm>
            <a:off x="401780" y="201492"/>
            <a:ext cx="4314825" cy="1331538"/>
          </a:xfrm>
        </p:spPr>
        <p:txBody>
          <a:bodyPr/>
          <a:lstStyle/>
          <a:p>
            <a:r>
              <a:rPr lang="en-US">
                <a:latin typeface="Arial"/>
                <a:cs typeface="Arial"/>
              </a:rPr>
              <a:t>Dr. Nathan </a:t>
            </a:r>
            <a:r>
              <a:rPr lang="en-US" err="1">
                <a:latin typeface="Arial"/>
                <a:cs typeface="Arial"/>
              </a:rPr>
              <a:t>Wanner</a:t>
            </a:r>
            <a:r>
              <a:rPr lang="en-US">
                <a:latin typeface="Arial"/>
                <a:cs typeface="Arial"/>
              </a:rPr>
              <a:t>, MD</a:t>
            </a:r>
          </a:p>
        </p:txBody>
      </p:sp>
      <p:sp>
        <p:nvSpPr>
          <p:cNvPr id="5" name="Text Placeholder 4">
            <a:extLst>
              <a:ext uri="{FF2B5EF4-FFF2-40B4-BE49-F238E27FC236}">
                <a16:creationId xmlns:a16="http://schemas.microsoft.com/office/drawing/2014/main" id="{29B9ADA5-D6A3-2BAC-8FE2-C0BE36B1237B}"/>
              </a:ext>
            </a:extLst>
          </p:cNvPr>
          <p:cNvSpPr>
            <a:spLocks noGrp="1"/>
          </p:cNvSpPr>
          <p:nvPr>
            <p:ph type="body" sz="quarter" idx="13"/>
          </p:nvPr>
        </p:nvSpPr>
        <p:spPr>
          <a:xfrm>
            <a:off x="401779" y="1712371"/>
            <a:ext cx="4314825" cy="3541713"/>
          </a:xfrm>
        </p:spPr>
        <p:txBody>
          <a:bodyPr vert="horz" lIns="0" tIns="0" rIns="0" bIns="0" rtlCol="0" anchor="t">
            <a:normAutofit lnSpcReduction="10000"/>
          </a:bodyPr>
          <a:lstStyle/>
          <a:p>
            <a:pPr marL="342900" indent="-342900">
              <a:buFont typeface="Arial" panose="020B0604020202020204" pitchFamily="34" charset="0"/>
              <a:buChar char="•"/>
            </a:pPr>
            <a:r>
              <a:rPr lang="en-US" sz="1900" b="0">
                <a:latin typeface="Arial"/>
                <a:cs typeface="Arial"/>
              </a:rPr>
              <a:t>Director, University of Utah Hospital Medicine Section</a:t>
            </a:r>
            <a:endParaRPr lang="en-US" b="0"/>
          </a:p>
          <a:p>
            <a:pPr marL="342900" indent="-342900">
              <a:buFont typeface="Arial" panose="020B0604020202020204" pitchFamily="34" charset="0"/>
              <a:buChar char="•"/>
            </a:pPr>
            <a:r>
              <a:rPr lang="en-US" b="0">
                <a:latin typeface="Arial"/>
                <a:cs typeface="Arial"/>
              </a:rPr>
              <a:t>Professor and Associate Division Chief, Division of General Internal Medicine </a:t>
            </a:r>
            <a:endParaRPr lang="en-US" b="0"/>
          </a:p>
          <a:p>
            <a:pPr marL="342900" indent="-342900">
              <a:buFont typeface="Arial" panose="020B0604020202020204" pitchFamily="34" charset="0"/>
              <a:buChar char="•"/>
            </a:pPr>
            <a:r>
              <a:rPr lang="en-US" b="0">
                <a:latin typeface="Arial"/>
                <a:cs typeface="Arial"/>
              </a:rPr>
              <a:t>Inpatient Chief Value Officer, Department of Internal Medicine</a:t>
            </a:r>
          </a:p>
          <a:p>
            <a:pPr marL="342900" indent="-342900">
              <a:buFont typeface="Arial" panose="020B0604020202020204" pitchFamily="34" charset="0"/>
              <a:buChar char="•"/>
            </a:pPr>
            <a:r>
              <a:rPr lang="en-US" b="0">
                <a:latin typeface="Arial"/>
                <a:cs typeface="Arial"/>
              </a:rPr>
              <a:t>Specialties: Hospital Medicine, Palliative Care</a:t>
            </a:r>
          </a:p>
          <a:p>
            <a:pPr marL="342900" indent="-342900">
              <a:buFont typeface="Arial" panose="020B0604020202020204" pitchFamily="34" charset="0"/>
              <a:buChar char="•"/>
            </a:pPr>
            <a:r>
              <a:rPr lang="en-US" b="0">
                <a:latin typeface="Arial"/>
                <a:cs typeface="Arial"/>
              </a:rPr>
              <a:t>MD, Indiana University</a:t>
            </a:r>
          </a:p>
          <a:p>
            <a:pPr marL="342900" indent="-342900">
              <a:buFont typeface="Arial" panose="020B0604020202020204" pitchFamily="34" charset="0"/>
              <a:buChar char="•"/>
            </a:pPr>
            <a:r>
              <a:rPr lang="en-US" b="0">
                <a:latin typeface="Arial"/>
                <a:cs typeface="Arial"/>
              </a:rPr>
              <a:t>Internal Medicine, University of Utah</a:t>
            </a:r>
            <a:endParaRPr lang="en-US"/>
          </a:p>
        </p:txBody>
      </p:sp>
      <p:pic>
        <p:nvPicPr>
          <p:cNvPr id="18" name="Picture 17">
            <a:extLst>
              <a:ext uri="{FF2B5EF4-FFF2-40B4-BE49-F238E27FC236}">
                <a16:creationId xmlns:a16="http://schemas.microsoft.com/office/drawing/2014/main" id="{6524765A-F73E-4B22-F16A-0D3E2C194A5B}"/>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a:stretch/>
        </p:blipFill>
        <p:spPr>
          <a:xfrm>
            <a:off x="6096000" y="967890"/>
            <a:ext cx="4708983" cy="4922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5" descr="A logo with a dna strand&#10;&#10;Description automatically generated">
            <a:extLst>
              <a:ext uri="{FF2B5EF4-FFF2-40B4-BE49-F238E27FC236}">
                <a16:creationId xmlns:a16="http://schemas.microsoft.com/office/drawing/2014/main" id="{EF64CAAA-EAE3-DCAD-8116-03C69633D9F6}"/>
              </a:ext>
            </a:extLst>
          </p:cNvPr>
          <p:cNvPicPr>
            <a:picLocks noChangeAspect="1"/>
          </p:cNvPicPr>
          <p:nvPr/>
        </p:nvPicPr>
        <p:blipFill>
          <a:blip r:embed="rId4"/>
          <a:stretch>
            <a:fillRect/>
          </a:stretch>
        </p:blipFill>
        <p:spPr>
          <a:xfrm>
            <a:off x="3687019" y="5572685"/>
            <a:ext cx="1190625" cy="1238250"/>
          </a:xfrm>
          <a:prstGeom prst="rect">
            <a:avLst/>
          </a:prstGeom>
        </p:spPr>
      </p:pic>
    </p:spTree>
    <p:extLst>
      <p:ext uri="{BB962C8B-B14F-4D97-AF65-F5344CB8AC3E}">
        <p14:creationId xmlns:p14="http://schemas.microsoft.com/office/powerpoint/2010/main" val="911360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641580-91FE-56E2-364C-935A7299C6C5}"/>
              </a:ext>
            </a:extLst>
          </p:cNvPr>
          <p:cNvSpPr>
            <a:spLocks noGrp="1"/>
          </p:cNvSpPr>
          <p:nvPr>
            <p:ph type="title"/>
          </p:nvPr>
        </p:nvSpPr>
        <p:spPr/>
        <p:txBody>
          <a:bodyPr>
            <a:normAutofit/>
          </a:bodyPr>
          <a:lstStyle/>
          <a:p>
            <a:r>
              <a:rPr lang="en-US"/>
              <a:t>Agenda</a:t>
            </a:r>
          </a:p>
        </p:txBody>
      </p:sp>
      <p:sp>
        <p:nvSpPr>
          <p:cNvPr id="5" name="Text Placeholder 4">
            <a:extLst>
              <a:ext uri="{FF2B5EF4-FFF2-40B4-BE49-F238E27FC236}">
                <a16:creationId xmlns:a16="http://schemas.microsoft.com/office/drawing/2014/main" id="{FA9FED67-34A3-5E48-A049-E78044B3F634}"/>
              </a:ext>
            </a:extLst>
          </p:cNvPr>
          <p:cNvSpPr>
            <a:spLocks noGrp="1"/>
          </p:cNvSpPr>
          <p:nvPr>
            <p:ph type="body" sz="quarter" idx="10"/>
          </p:nvPr>
        </p:nvSpPr>
        <p:spPr/>
        <p:txBody>
          <a:bodyPr vert="horz" lIns="0" tIns="0" rIns="0" bIns="0" rtlCol="0" anchor="t">
            <a:normAutofit/>
          </a:bodyPr>
          <a:lstStyle/>
          <a:p>
            <a:pPr marL="342900" indent="-342900">
              <a:buFont typeface="Arial" panose="020B0604020202020204" pitchFamily="34" charset="0"/>
              <a:buChar char="•"/>
            </a:pPr>
            <a:r>
              <a:rPr lang="en-US" sz="2800" b="0">
                <a:latin typeface="Arial"/>
                <a:cs typeface="Arial"/>
              </a:rPr>
              <a:t>Introduction to 101 Resource</a:t>
            </a:r>
          </a:p>
          <a:p>
            <a:pPr marL="342900" indent="-342900">
              <a:buFont typeface="Arial" panose="020B0604020202020204" pitchFamily="34" charset="0"/>
              <a:buChar char="•"/>
            </a:pPr>
            <a:r>
              <a:rPr lang="en-US" sz="2800" b="0">
                <a:latin typeface="Arial"/>
                <a:cs typeface="Arial"/>
              </a:rPr>
              <a:t>Presenter Introductions</a:t>
            </a:r>
          </a:p>
          <a:p>
            <a:pPr marL="342900" indent="-342900">
              <a:buFont typeface="Arial" panose="020B0604020202020204" pitchFamily="34" charset="0"/>
              <a:buChar char="•"/>
            </a:pPr>
            <a:r>
              <a:rPr lang="en-US" sz="2800" b="0">
                <a:latin typeface="Arial"/>
                <a:cs typeface="Arial"/>
              </a:rPr>
              <a:t>Panel Discussion</a:t>
            </a:r>
          </a:p>
          <a:p>
            <a:pPr marL="342900" indent="-342900">
              <a:buFont typeface="Arial" panose="020B0604020202020204" pitchFamily="34" charset="0"/>
              <a:buChar char="•"/>
            </a:pPr>
            <a:r>
              <a:rPr lang="en-US" sz="2800" b="0">
                <a:latin typeface="Arial"/>
                <a:cs typeface="Arial"/>
              </a:rPr>
              <a:t>Q&amp;A</a:t>
            </a:r>
          </a:p>
          <a:p>
            <a:pPr marL="342900" indent="-342900">
              <a:buFont typeface="Arial" panose="020B0604020202020204" pitchFamily="34" charset="0"/>
              <a:buChar char="•"/>
            </a:pPr>
            <a:r>
              <a:rPr lang="en-US" sz="2800" b="0">
                <a:latin typeface="Arial"/>
                <a:cs typeface="Arial"/>
              </a:rPr>
              <a:t>Pearls of Wisdom and Takeaways</a:t>
            </a:r>
          </a:p>
          <a:p>
            <a:pPr marL="342900" indent="-342900">
              <a:buFont typeface="Arial" panose="020B0604020202020204" pitchFamily="34" charset="0"/>
              <a:buChar char="•"/>
            </a:pPr>
            <a:r>
              <a:rPr lang="en-US" sz="2800" b="0">
                <a:latin typeface="Arial"/>
                <a:cs typeface="Arial"/>
              </a:rPr>
              <a:t>Different Scheduling Models – Pros, Cons and Challenges</a:t>
            </a:r>
          </a:p>
        </p:txBody>
      </p:sp>
    </p:spTree>
    <p:extLst>
      <p:ext uri="{BB962C8B-B14F-4D97-AF65-F5344CB8AC3E}">
        <p14:creationId xmlns:p14="http://schemas.microsoft.com/office/powerpoint/2010/main" val="2700304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63AFF3-DE0F-09CF-F515-DC4D1B00C3E6}"/>
              </a:ext>
            </a:extLst>
          </p:cNvPr>
          <p:cNvSpPr>
            <a:spLocks noGrp="1"/>
          </p:cNvSpPr>
          <p:nvPr>
            <p:ph type="title"/>
          </p:nvPr>
        </p:nvSpPr>
        <p:spPr/>
        <p:txBody>
          <a:bodyPr>
            <a:normAutofit fontScale="90000"/>
          </a:bodyPr>
          <a:lstStyle/>
          <a:p>
            <a:r>
              <a:rPr lang="en-US"/>
              <a:t>Resources for Scheduling</a:t>
            </a:r>
          </a:p>
        </p:txBody>
      </p:sp>
      <p:pic>
        <p:nvPicPr>
          <p:cNvPr id="3" name="Picture 2">
            <a:extLst>
              <a:ext uri="{FF2B5EF4-FFF2-40B4-BE49-F238E27FC236}">
                <a16:creationId xmlns:a16="http://schemas.microsoft.com/office/drawing/2014/main" id="{1C43C843-C897-3F47-DBB7-0D54F9B64B12}"/>
              </a:ext>
            </a:extLst>
          </p:cNvPr>
          <p:cNvPicPr>
            <a:picLocks noChangeAspect="1"/>
          </p:cNvPicPr>
          <p:nvPr/>
        </p:nvPicPr>
        <p:blipFill>
          <a:blip r:embed="rId2"/>
          <a:stretch>
            <a:fillRect/>
          </a:stretch>
        </p:blipFill>
        <p:spPr>
          <a:xfrm>
            <a:off x="9743968" y="4484769"/>
            <a:ext cx="2108244" cy="2092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B58AE35-F84B-4588-F847-08797034ED3E}"/>
              </a:ext>
            </a:extLst>
          </p:cNvPr>
          <p:cNvPicPr>
            <a:picLocks noChangeAspect="1"/>
          </p:cNvPicPr>
          <p:nvPr/>
        </p:nvPicPr>
        <p:blipFill>
          <a:blip r:embed="rId3"/>
          <a:stretch>
            <a:fillRect/>
          </a:stretch>
        </p:blipFill>
        <p:spPr>
          <a:xfrm>
            <a:off x="240209" y="1436230"/>
            <a:ext cx="10801794" cy="1591843"/>
          </a:xfrm>
          <a:prstGeom prst="rect">
            <a:avLst/>
          </a:prstGeom>
        </p:spPr>
      </p:pic>
      <p:pic>
        <p:nvPicPr>
          <p:cNvPr id="9" name="Picture 8">
            <a:extLst>
              <a:ext uri="{FF2B5EF4-FFF2-40B4-BE49-F238E27FC236}">
                <a16:creationId xmlns:a16="http://schemas.microsoft.com/office/drawing/2014/main" id="{AD5EA6D1-67C8-969E-CFE8-872BD5A365B8}"/>
              </a:ext>
            </a:extLst>
          </p:cNvPr>
          <p:cNvPicPr>
            <a:picLocks noChangeAspect="1"/>
          </p:cNvPicPr>
          <p:nvPr/>
        </p:nvPicPr>
        <p:blipFill rotWithShape="1">
          <a:blip r:embed="rId4"/>
          <a:srcRect r="1488"/>
          <a:stretch/>
        </p:blipFill>
        <p:spPr>
          <a:xfrm>
            <a:off x="240209" y="2892926"/>
            <a:ext cx="10103721" cy="1520454"/>
          </a:xfrm>
          <a:prstGeom prst="rect">
            <a:avLst/>
          </a:prstGeom>
        </p:spPr>
      </p:pic>
    </p:spTree>
    <p:extLst>
      <p:ext uri="{BB962C8B-B14F-4D97-AF65-F5344CB8AC3E}">
        <p14:creationId xmlns:p14="http://schemas.microsoft.com/office/powerpoint/2010/main" val="1666451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0B93C5-727B-2892-0F01-A27136A870C1}"/>
              </a:ext>
            </a:extLst>
          </p:cNvPr>
          <p:cNvPicPr>
            <a:picLocks noChangeAspect="1"/>
          </p:cNvPicPr>
          <p:nvPr/>
        </p:nvPicPr>
        <p:blipFill>
          <a:blip r:embed="rId2"/>
          <a:stretch>
            <a:fillRect/>
          </a:stretch>
        </p:blipFill>
        <p:spPr>
          <a:xfrm>
            <a:off x="9022452" y="2002328"/>
            <a:ext cx="2362200" cy="2344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4CC0537-55D2-13C2-959B-56A357EDAD26}"/>
              </a:ext>
            </a:extLst>
          </p:cNvPr>
          <p:cNvPicPr>
            <a:picLocks noChangeAspect="1"/>
          </p:cNvPicPr>
          <p:nvPr/>
        </p:nvPicPr>
        <p:blipFill>
          <a:blip r:embed="rId3"/>
          <a:stretch>
            <a:fillRect/>
          </a:stretch>
        </p:blipFill>
        <p:spPr>
          <a:xfrm>
            <a:off x="257015" y="284090"/>
            <a:ext cx="8040041" cy="5465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7255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F5A9C5-5380-8266-3367-93CF2B8B4F70}"/>
              </a:ext>
            </a:extLst>
          </p:cNvPr>
          <p:cNvSpPr>
            <a:spLocks noGrp="1"/>
          </p:cNvSpPr>
          <p:nvPr>
            <p:ph type="title"/>
          </p:nvPr>
        </p:nvSpPr>
        <p:spPr>
          <a:xfrm>
            <a:off x="401780" y="-196074"/>
            <a:ext cx="4314825" cy="1331538"/>
          </a:xfrm>
        </p:spPr>
        <p:txBody>
          <a:bodyPr/>
          <a:lstStyle/>
          <a:p>
            <a:r>
              <a:rPr lang="en-US"/>
              <a:t>Panel Discussion</a:t>
            </a:r>
          </a:p>
        </p:txBody>
      </p:sp>
      <p:sp>
        <p:nvSpPr>
          <p:cNvPr id="7" name="Text Placeholder 6">
            <a:extLst>
              <a:ext uri="{FF2B5EF4-FFF2-40B4-BE49-F238E27FC236}">
                <a16:creationId xmlns:a16="http://schemas.microsoft.com/office/drawing/2014/main" id="{BE8F02DB-8F10-73B6-BE43-DF463BD9384B}"/>
              </a:ext>
            </a:extLst>
          </p:cNvPr>
          <p:cNvSpPr>
            <a:spLocks noGrp="1"/>
          </p:cNvSpPr>
          <p:nvPr>
            <p:ph type="body" sz="quarter" idx="13"/>
          </p:nvPr>
        </p:nvSpPr>
        <p:spPr>
          <a:xfrm>
            <a:off x="401638" y="1514675"/>
            <a:ext cx="4314825" cy="3541713"/>
          </a:xfrm>
        </p:spPr>
        <p:txBody>
          <a:bodyPr vert="horz" lIns="0" tIns="0" rIns="0" bIns="0" rtlCol="0" anchor="t">
            <a:normAutofit/>
          </a:bodyPr>
          <a:lstStyle/>
          <a:p>
            <a:r>
              <a:rPr lang="en-US" sz="2200">
                <a:latin typeface="Arial"/>
                <a:cs typeface="Arial"/>
              </a:rPr>
              <a:t>Discussion points:</a:t>
            </a:r>
          </a:p>
          <a:p>
            <a:pPr marL="457200" indent="-457200">
              <a:buFont typeface="+mj-lt"/>
              <a:buAutoNum type="arabicParenR"/>
            </a:pPr>
            <a:r>
              <a:rPr lang="en-US" sz="2200" b="0">
                <a:solidFill>
                  <a:schemeClr val="tx1"/>
                </a:solidFill>
                <a:latin typeface="Arial"/>
                <a:cs typeface="Arial"/>
              </a:rPr>
              <a:t>Scheduling experiences in different hospital settings</a:t>
            </a:r>
          </a:p>
          <a:p>
            <a:pPr marL="457200" indent="-457200">
              <a:buFont typeface="+mj-lt"/>
              <a:buAutoNum type="arabicParenR"/>
            </a:pPr>
            <a:r>
              <a:rPr lang="en-US" sz="2200" b="0">
                <a:solidFill>
                  <a:schemeClr val="tx1"/>
                </a:solidFill>
                <a:latin typeface="Arial"/>
                <a:cs typeface="Arial"/>
              </a:rPr>
              <a:t>Impact of schedule models on team efficiency and morale</a:t>
            </a:r>
          </a:p>
          <a:p>
            <a:pPr marL="457200" indent="-457200">
              <a:buFont typeface="+mj-lt"/>
              <a:buAutoNum type="arabicParenR"/>
            </a:pPr>
            <a:r>
              <a:rPr lang="en-US" sz="2200" b="0">
                <a:solidFill>
                  <a:schemeClr val="tx1"/>
                </a:solidFill>
                <a:latin typeface="Arial"/>
                <a:cs typeface="Arial"/>
              </a:rPr>
              <a:t>Considerations when adapting schedule models for a specific hospital context</a:t>
            </a:r>
          </a:p>
        </p:txBody>
      </p:sp>
      <p:pic>
        <p:nvPicPr>
          <p:cNvPr id="3" name="Picture 2" descr="Team working together in the office">
            <a:extLst>
              <a:ext uri="{FF2B5EF4-FFF2-40B4-BE49-F238E27FC236}">
                <a16:creationId xmlns:a16="http://schemas.microsoft.com/office/drawing/2014/main" id="{D32EFEE7-226E-9A83-4FF8-A22FF84E3A8A}"/>
              </a:ext>
            </a:extLst>
          </p:cNvPr>
          <p:cNvPicPr>
            <a:picLocks noChangeAspect="1"/>
          </p:cNvPicPr>
          <p:nvPr/>
        </p:nvPicPr>
        <p:blipFill>
          <a:blip r:embed="rId2"/>
          <a:stretch>
            <a:fillRect/>
          </a:stretch>
        </p:blipFill>
        <p:spPr>
          <a:xfrm>
            <a:off x="5605198" y="1297172"/>
            <a:ext cx="5814229" cy="3880884"/>
          </a:xfrm>
          <a:prstGeom prst="rect">
            <a:avLst/>
          </a:prstGeom>
        </p:spPr>
      </p:pic>
    </p:spTree>
    <p:extLst>
      <p:ext uri="{BB962C8B-B14F-4D97-AF65-F5344CB8AC3E}">
        <p14:creationId xmlns:p14="http://schemas.microsoft.com/office/powerpoint/2010/main" val="586228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3AF8-9347-CB1D-CFB7-EB4D3A8197CB}"/>
              </a:ext>
            </a:extLst>
          </p:cNvPr>
          <p:cNvSpPr>
            <a:spLocks noGrp="1"/>
          </p:cNvSpPr>
          <p:nvPr>
            <p:ph type="title"/>
          </p:nvPr>
        </p:nvSpPr>
        <p:spPr>
          <a:xfrm>
            <a:off x="5180484" y="2447882"/>
            <a:ext cx="6442673" cy="1959191"/>
          </a:xfrm>
        </p:spPr>
        <p:txBody>
          <a:bodyPr vert="horz" lIns="0" tIns="0" rIns="0" bIns="0" rtlCol="0" anchor="ctr">
            <a:noAutofit/>
          </a:bodyPr>
          <a:lstStyle/>
          <a:p>
            <a:r>
              <a:rPr lang="en-US" sz="6000">
                <a:solidFill>
                  <a:schemeClr val="bg1"/>
                </a:solidFill>
                <a:latin typeface="Arial"/>
                <a:cs typeface="Arial"/>
              </a:rPr>
              <a:t>Community</a:t>
            </a:r>
            <a:br>
              <a:rPr lang="en-US" sz="6000">
                <a:latin typeface="Arial"/>
                <a:cs typeface="Arial"/>
              </a:rPr>
            </a:br>
            <a:r>
              <a:rPr lang="en-US" sz="6000">
                <a:solidFill>
                  <a:schemeClr val="bg1"/>
                </a:solidFill>
                <a:latin typeface="Arial"/>
                <a:cs typeface="Arial"/>
              </a:rPr>
              <a:t>vs.</a:t>
            </a:r>
            <a:br>
              <a:rPr lang="en-US" sz="6000">
                <a:latin typeface="Arial"/>
                <a:cs typeface="Arial"/>
              </a:rPr>
            </a:br>
            <a:r>
              <a:rPr lang="en-US" sz="6000">
                <a:solidFill>
                  <a:schemeClr val="bg1"/>
                </a:solidFill>
                <a:latin typeface="Arial"/>
                <a:cs typeface="Arial"/>
              </a:rPr>
              <a:t>Rural Hospitals</a:t>
            </a:r>
            <a:endParaRPr lang="en-US" sz="4800">
              <a:solidFill>
                <a:schemeClr val="bg1"/>
              </a:solidFill>
            </a:endParaRPr>
          </a:p>
        </p:txBody>
      </p:sp>
      <p:sp>
        <p:nvSpPr>
          <p:cNvPr id="4" name="Text Placeholder 3">
            <a:extLst>
              <a:ext uri="{FF2B5EF4-FFF2-40B4-BE49-F238E27FC236}">
                <a16:creationId xmlns:a16="http://schemas.microsoft.com/office/drawing/2014/main" id="{A8AC29C8-6537-3A29-53F5-15A15156D424}"/>
              </a:ext>
            </a:extLst>
          </p:cNvPr>
          <p:cNvSpPr>
            <a:spLocks noGrp="1"/>
          </p:cNvSpPr>
          <p:nvPr>
            <p:ph type="body" sz="quarter" idx="13"/>
          </p:nvPr>
        </p:nvSpPr>
        <p:spPr>
          <a:xfrm>
            <a:off x="326687" y="1270994"/>
            <a:ext cx="4314825" cy="3868129"/>
          </a:xfrm>
        </p:spPr>
        <p:txBody>
          <a:bodyPr vert="horz" lIns="0" tIns="0" rIns="0" bIns="0" rtlCol="0" anchor="t">
            <a:normAutofit/>
          </a:bodyPr>
          <a:lstStyle/>
          <a:p>
            <a:pPr marL="457200" indent="-457200">
              <a:buAutoNum type="arabicPeriod"/>
            </a:pPr>
            <a:r>
              <a:rPr lang="en-US">
                <a:latin typeface="Arial"/>
                <a:cs typeface="Arial"/>
              </a:rPr>
              <a:t>Community Hospitals:</a:t>
            </a:r>
            <a:r>
              <a:rPr lang="en-US" b="0">
                <a:latin typeface="Arial"/>
                <a:cs typeface="Arial"/>
              </a:rPr>
              <a:t> With more resources and higher patient volume, the 7 on/7 off model helps to maintain consistent care and manage workload efficiently.</a:t>
            </a:r>
            <a:endParaRPr lang="en-US"/>
          </a:p>
          <a:p>
            <a:pPr marL="457200" indent="-457200">
              <a:buAutoNum type="arabicPeriod"/>
            </a:pPr>
            <a:r>
              <a:rPr lang="en-US">
                <a:latin typeface="Arial"/>
                <a:cs typeface="Arial"/>
              </a:rPr>
              <a:t>Rural Hospitals:</a:t>
            </a:r>
            <a:r>
              <a:rPr lang="en-US" b="0">
                <a:latin typeface="Arial"/>
                <a:cs typeface="Arial"/>
              </a:rPr>
              <a:t> With fewer resources, the predictability of the 7 on/7 off schedule can assist in managing staffing needs and ensure adequate coverage at all times.</a:t>
            </a:r>
            <a:endParaRPr lang="en-US"/>
          </a:p>
        </p:txBody>
      </p:sp>
      <p:pic>
        <p:nvPicPr>
          <p:cNvPr id="12" name="Picture 6" descr="A logo for a company&#10;&#10;Description automatically generated">
            <a:extLst>
              <a:ext uri="{FF2B5EF4-FFF2-40B4-BE49-F238E27FC236}">
                <a16:creationId xmlns:a16="http://schemas.microsoft.com/office/drawing/2014/main" id="{1297BA23-76BC-9B41-42BB-9DAE709042BD}"/>
              </a:ext>
            </a:extLst>
          </p:cNvPr>
          <p:cNvPicPr>
            <a:picLocks noChangeAspect="1"/>
          </p:cNvPicPr>
          <p:nvPr/>
        </p:nvPicPr>
        <p:blipFill>
          <a:blip r:embed="rId2"/>
          <a:stretch>
            <a:fillRect/>
          </a:stretch>
        </p:blipFill>
        <p:spPr>
          <a:xfrm>
            <a:off x="9396334" y="5418422"/>
            <a:ext cx="2743199" cy="1442600"/>
          </a:xfrm>
          <a:prstGeom prst="rect">
            <a:avLst/>
          </a:prstGeom>
        </p:spPr>
      </p:pic>
    </p:spTree>
    <p:extLst>
      <p:ext uri="{BB962C8B-B14F-4D97-AF65-F5344CB8AC3E}">
        <p14:creationId xmlns:p14="http://schemas.microsoft.com/office/powerpoint/2010/main" val="2635413719"/>
      </p:ext>
    </p:extLst>
  </p:cSld>
  <p:clrMapOvr>
    <a:masterClrMapping/>
  </p:clrMapOvr>
</p:sld>
</file>

<file path=ppt/theme/theme1.xml><?xml version="1.0" encoding="utf-8"?>
<a:theme xmlns:a="http://schemas.openxmlformats.org/drawingml/2006/main" name="Office Theme">
  <a:themeElements>
    <a:clrScheme name="SHM">
      <a:dk1>
        <a:srgbClr val="000000"/>
      </a:dk1>
      <a:lt1>
        <a:srgbClr val="FFFFFF"/>
      </a:lt1>
      <a:dk2>
        <a:srgbClr val="1C243D"/>
      </a:dk2>
      <a:lt2>
        <a:srgbClr val="FEFFFE"/>
      </a:lt2>
      <a:accent1>
        <a:srgbClr val="006FB4"/>
      </a:accent1>
      <a:accent2>
        <a:srgbClr val="009BAE"/>
      </a:accent2>
      <a:accent3>
        <a:srgbClr val="5CC6A9"/>
      </a:accent3>
      <a:accent4>
        <a:srgbClr val="CCA600"/>
      </a:accent4>
      <a:accent5>
        <a:srgbClr val="006FB4"/>
      </a:accent5>
      <a:accent6>
        <a:srgbClr val="006FB4"/>
      </a:accent6>
      <a:hlink>
        <a:srgbClr val="1C243D"/>
      </a:hlink>
      <a:folHlink>
        <a:srgbClr val="1C24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M Branding Slides" id="{F2789C73-51F2-1346-A383-02D8EAFB4B0F}" vid="{07ADB961-15ED-E44C-A80B-3623CB40B1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2298</Words>
  <Application>Microsoft Office PowerPoint</Application>
  <PresentationFormat>Widescreen</PresentationFormat>
  <Paragraphs>257</Paragraphs>
  <Slides>34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Arial,Sans-Serif</vt:lpstr>
      <vt:lpstr>Calibri</vt:lpstr>
      <vt:lpstr>Muli</vt:lpstr>
      <vt:lpstr>Tahoma</vt:lpstr>
      <vt:lpstr>Wingdings</vt:lpstr>
      <vt:lpstr>Office Theme</vt:lpstr>
      <vt:lpstr>Scheduling 101: How to Create a Schedule That Works for Your Team</vt:lpstr>
      <vt:lpstr>Shikha "Keika" Alqalaf, FHM</vt:lpstr>
      <vt:lpstr>Dr. Tabatha Matthias, DO, MBA, FHM</vt:lpstr>
      <vt:lpstr>Dr. Nathan Wanner, MD</vt:lpstr>
      <vt:lpstr>Agenda</vt:lpstr>
      <vt:lpstr>Resources for Scheduling</vt:lpstr>
      <vt:lpstr>PowerPoint Presentation</vt:lpstr>
      <vt:lpstr>Panel Discussion</vt:lpstr>
      <vt:lpstr>Community vs. Rural Hospitals</vt:lpstr>
      <vt:lpstr>Positive Impact on Efficiency and Morale</vt:lpstr>
      <vt:lpstr>My Experience</vt:lpstr>
      <vt:lpstr>What Hospitalists Value</vt:lpstr>
      <vt:lpstr>What Hospitals Value</vt:lpstr>
      <vt:lpstr>University of Nebraska Medicine Hospital Medicine</vt:lpstr>
      <vt:lpstr>UNMC Values</vt:lpstr>
      <vt:lpstr>How UNMC HM Schedules:</vt:lpstr>
      <vt:lpstr>How UNMC Schedules:</vt:lpstr>
      <vt:lpstr>How UNMC Schedules:</vt:lpstr>
      <vt:lpstr>Pros and Cons</vt:lpstr>
      <vt:lpstr>Who We Are: University of Utah Hospital Medicine</vt:lpstr>
      <vt:lpstr>What We Value</vt:lpstr>
      <vt:lpstr>How We Schedule</vt:lpstr>
      <vt:lpstr>How We Schedule</vt:lpstr>
      <vt:lpstr>Pros</vt:lpstr>
      <vt:lpstr>Cons</vt:lpstr>
      <vt:lpstr>Questions and Answers</vt:lpstr>
      <vt:lpstr>Pearls of Wisdom and Takeaways</vt:lpstr>
      <vt:lpstr>7 on / 7 off or “Fixed” Schedule Model</vt:lpstr>
      <vt:lpstr>Mon-Fri, w/ Rotating or Moonlighter Weekend Coverage or “Rotating” Schedule Model</vt:lpstr>
      <vt:lpstr>Variable Schedule or “Flexible” Schedule Model</vt:lpstr>
      <vt:lpstr>Have more questions?</vt:lpstr>
      <vt:lpstr>Upcoming Webinars</vt:lpstr>
      <vt:lpstr>The 2023 State of Hospital Medicine Report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Stefania Uragano</dc:creator>
  <cp:lastModifiedBy>Anna Zachwieja</cp:lastModifiedBy>
  <cp:revision>5</cp:revision>
  <dcterms:created xsi:type="dcterms:W3CDTF">2020-07-29T15:19:18Z</dcterms:created>
  <dcterms:modified xsi:type="dcterms:W3CDTF">2023-07-12T17:49:38Z</dcterms:modified>
</cp:coreProperties>
</file>