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8" r:id="rId5"/>
  </p:sldMasterIdLst>
  <p:notesMasterIdLst>
    <p:notesMasterId r:id="rId65"/>
  </p:notesMasterIdLst>
  <p:sldIdLst>
    <p:sldId id="329" r:id="rId6"/>
    <p:sldId id="2113417751" r:id="rId7"/>
    <p:sldId id="2113417752" r:id="rId8"/>
    <p:sldId id="257" r:id="rId9"/>
    <p:sldId id="327" r:id="rId10"/>
    <p:sldId id="2113417734" r:id="rId11"/>
    <p:sldId id="596" r:id="rId12"/>
    <p:sldId id="937" r:id="rId13"/>
    <p:sldId id="2113417749" r:id="rId14"/>
    <p:sldId id="2113417736" r:id="rId15"/>
    <p:sldId id="1236" r:id="rId16"/>
    <p:sldId id="1273" r:id="rId17"/>
    <p:sldId id="2113417735" r:id="rId18"/>
    <p:sldId id="2113417730" r:id="rId19"/>
    <p:sldId id="2113417731" r:id="rId20"/>
    <p:sldId id="2113417732" r:id="rId21"/>
    <p:sldId id="2113417738" r:id="rId22"/>
    <p:sldId id="418" r:id="rId23"/>
    <p:sldId id="406" r:id="rId24"/>
    <p:sldId id="2113417739" r:id="rId25"/>
    <p:sldId id="425" r:id="rId26"/>
    <p:sldId id="265" r:id="rId27"/>
    <p:sldId id="407" r:id="rId28"/>
    <p:sldId id="426" r:id="rId29"/>
    <p:sldId id="277" r:id="rId30"/>
    <p:sldId id="380" r:id="rId31"/>
    <p:sldId id="359" r:id="rId32"/>
    <p:sldId id="2113417750" r:id="rId33"/>
    <p:sldId id="1292" r:id="rId34"/>
    <p:sldId id="1296" r:id="rId35"/>
    <p:sldId id="1297" r:id="rId36"/>
    <p:sldId id="2113417741" r:id="rId37"/>
    <p:sldId id="421" r:id="rId38"/>
    <p:sldId id="422" r:id="rId39"/>
    <p:sldId id="2113417725" r:id="rId40"/>
    <p:sldId id="2113417742" r:id="rId41"/>
    <p:sldId id="2113417733" r:id="rId42"/>
    <p:sldId id="2113417748" r:id="rId43"/>
    <p:sldId id="1287" r:id="rId44"/>
    <p:sldId id="2113417747" r:id="rId45"/>
    <p:sldId id="1288" r:id="rId46"/>
    <p:sldId id="2113417744" r:id="rId47"/>
    <p:sldId id="417" r:id="rId48"/>
    <p:sldId id="402" r:id="rId49"/>
    <p:sldId id="404" r:id="rId50"/>
    <p:sldId id="403" r:id="rId51"/>
    <p:sldId id="414" r:id="rId52"/>
    <p:sldId id="413" r:id="rId53"/>
    <p:sldId id="2113417745" r:id="rId54"/>
    <p:sldId id="1319" r:id="rId55"/>
    <p:sldId id="1314" r:id="rId56"/>
    <p:sldId id="1259" r:id="rId57"/>
    <p:sldId id="2113417746" r:id="rId58"/>
    <p:sldId id="415" r:id="rId59"/>
    <p:sldId id="412" r:id="rId60"/>
    <p:sldId id="411" r:id="rId61"/>
    <p:sldId id="2113417724" r:id="rId62"/>
    <p:sldId id="2113417726" r:id="rId63"/>
    <p:sldId id="330"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1FCD9E-8391-4D6E-B5CE-E77BA054D120}" name="Dr Suchita Shah Sata" initials="DSSS" userId="S::srs64@duke.edu::28346dfe-afef-4fed-9d6e-74beeacf30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07B1D0-A4C1-4492-9655-970903E304B8}" v="1" dt="2023-08-24T13:49:45.3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33" autoAdjust="0"/>
    <p:restoredTop sz="86123" autoAdjust="0"/>
  </p:normalViewPr>
  <p:slideViewPr>
    <p:cSldViewPr snapToGrid="0" snapToObjects="1">
      <p:cViewPr varScale="1">
        <p:scale>
          <a:sx n="49" d="100"/>
          <a:sy n="49" d="100"/>
        </p:scale>
        <p:origin x="870" y="3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4E8AC6-69CE-488F-BA3F-870DBBF5126E}" type="doc">
      <dgm:prSet loTypeId="urn:microsoft.com/office/officeart/2005/8/layout/default" loCatId="list" qsTypeId="urn:microsoft.com/office/officeart/2005/8/quickstyle/3d1" qsCatId="3D" csTypeId="urn:microsoft.com/office/officeart/2005/8/colors/accent6_3" csCatId="accent6" phldr="1"/>
      <dgm:spPr/>
      <dgm:t>
        <a:bodyPr/>
        <a:lstStyle/>
        <a:p>
          <a:endParaRPr lang="en-US"/>
        </a:p>
      </dgm:t>
    </dgm:pt>
    <dgm:pt modelId="{B7BE3A8C-6D9A-4977-8D05-1C3F0E11DC1E}">
      <dgm:prSet phldrT="[Text]"/>
      <dgm:spPr/>
      <dgm:t>
        <a:bodyPr/>
        <a:lstStyle/>
        <a:p>
          <a:r>
            <a:rPr lang="en-US" dirty="0"/>
            <a:t>Clinically apparent,</a:t>
          </a:r>
          <a:br>
            <a:rPr lang="en-US" dirty="0"/>
          </a:br>
          <a:r>
            <a:rPr lang="en-US" dirty="0"/>
            <a:t>new-onset ascites</a:t>
          </a:r>
        </a:p>
      </dgm:t>
    </dgm:pt>
    <dgm:pt modelId="{2920E8A6-6343-4FA6-9C21-E123AD735F1C}" type="parTrans" cxnId="{6555A0A2-2805-40A1-9AAF-B08034B2C604}">
      <dgm:prSet/>
      <dgm:spPr/>
      <dgm:t>
        <a:bodyPr/>
        <a:lstStyle/>
        <a:p>
          <a:endParaRPr lang="en-US"/>
        </a:p>
      </dgm:t>
    </dgm:pt>
    <dgm:pt modelId="{0D1030A2-018B-4247-9D2D-8DA5807837EE}" type="sibTrans" cxnId="{6555A0A2-2805-40A1-9AAF-B08034B2C604}">
      <dgm:prSet/>
      <dgm:spPr/>
      <dgm:t>
        <a:bodyPr/>
        <a:lstStyle/>
        <a:p>
          <a:endParaRPr lang="en-US"/>
        </a:p>
      </dgm:t>
    </dgm:pt>
    <dgm:pt modelId="{4EDA6346-F571-45B5-B84C-5C5605A985E5}">
      <dgm:prSet phldrT="[Text]"/>
      <dgm:spPr/>
      <dgm:t>
        <a:bodyPr/>
        <a:lstStyle/>
        <a:p>
          <a:r>
            <a:rPr lang="en-US" dirty="0"/>
            <a:t>Known ascites, admitted to the hospital for any emergent reason</a:t>
          </a:r>
        </a:p>
      </dgm:t>
    </dgm:pt>
    <dgm:pt modelId="{C92A9373-09FE-4A3A-9854-C9D1F24085C9}" type="parTrans" cxnId="{EF5E6836-7939-4F45-A1A1-9AA3C95BB85A}">
      <dgm:prSet/>
      <dgm:spPr/>
      <dgm:t>
        <a:bodyPr/>
        <a:lstStyle/>
        <a:p>
          <a:endParaRPr lang="en-US"/>
        </a:p>
      </dgm:t>
    </dgm:pt>
    <dgm:pt modelId="{EE5C3F67-407F-4877-89F1-38F89297E022}" type="sibTrans" cxnId="{EF5E6836-7939-4F45-A1A1-9AA3C95BB85A}">
      <dgm:prSet/>
      <dgm:spPr/>
      <dgm:t>
        <a:bodyPr/>
        <a:lstStyle/>
        <a:p>
          <a:endParaRPr lang="en-US"/>
        </a:p>
      </dgm:t>
    </dgm:pt>
    <dgm:pt modelId="{9EAA28A3-5C19-4C1C-A5FD-D39CC47E35DE}">
      <dgm:prSet phldrT="[Text]"/>
      <dgm:spPr>
        <a:solidFill>
          <a:schemeClr val="tx2">
            <a:lumMod val="75000"/>
            <a:lumOff val="25000"/>
          </a:schemeClr>
        </a:solidFill>
      </dgm:spPr>
      <dgm:t>
        <a:bodyPr/>
        <a:lstStyle/>
        <a:p>
          <a:r>
            <a:rPr lang="en-US" dirty="0"/>
            <a:t>Signs/ Symptoms of infection</a:t>
          </a:r>
        </a:p>
      </dgm:t>
    </dgm:pt>
    <dgm:pt modelId="{7E5F5DA0-49E3-4FCF-B35F-5B86EF758519}" type="parTrans" cxnId="{6F19EE55-844C-4616-B6D2-55EDB78CBB64}">
      <dgm:prSet/>
      <dgm:spPr/>
      <dgm:t>
        <a:bodyPr/>
        <a:lstStyle/>
        <a:p>
          <a:endParaRPr lang="en-US"/>
        </a:p>
      </dgm:t>
    </dgm:pt>
    <dgm:pt modelId="{9DD58EAC-F388-477E-923F-E05A094569FC}" type="sibTrans" cxnId="{6F19EE55-844C-4616-B6D2-55EDB78CBB64}">
      <dgm:prSet/>
      <dgm:spPr/>
      <dgm:t>
        <a:bodyPr/>
        <a:lstStyle/>
        <a:p>
          <a:endParaRPr lang="en-US"/>
        </a:p>
      </dgm:t>
    </dgm:pt>
    <dgm:pt modelId="{18DF64D6-9735-4A9C-9BD1-46ADE76E5CE3}" type="pres">
      <dgm:prSet presAssocID="{904E8AC6-69CE-488F-BA3F-870DBBF5126E}" presName="diagram" presStyleCnt="0">
        <dgm:presLayoutVars>
          <dgm:dir/>
          <dgm:resizeHandles val="exact"/>
        </dgm:presLayoutVars>
      </dgm:prSet>
      <dgm:spPr/>
    </dgm:pt>
    <dgm:pt modelId="{3574FFBC-891B-4003-B375-D073275666FB}" type="pres">
      <dgm:prSet presAssocID="{B7BE3A8C-6D9A-4977-8D05-1C3F0E11DC1E}" presName="node" presStyleLbl="node1" presStyleIdx="0" presStyleCnt="3">
        <dgm:presLayoutVars>
          <dgm:bulletEnabled val="1"/>
        </dgm:presLayoutVars>
      </dgm:prSet>
      <dgm:spPr/>
    </dgm:pt>
    <dgm:pt modelId="{A04BE9A6-248D-4693-A71C-376A81D2E9B1}" type="pres">
      <dgm:prSet presAssocID="{0D1030A2-018B-4247-9D2D-8DA5807837EE}" presName="sibTrans" presStyleCnt="0"/>
      <dgm:spPr/>
    </dgm:pt>
    <dgm:pt modelId="{46A8AF30-8C9E-46A7-BC00-8129F5B85ABD}" type="pres">
      <dgm:prSet presAssocID="{4EDA6346-F571-45B5-B84C-5C5605A985E5}" presName="node" presStyleLbl="node1" presStyleIdx="1" presStyleCnt="3">
        <dgm:presLayoutVars>
          <dgm:bulletEnabled val="1"/>
        </dgm:presLayoutVars>
      </dgm:prSet>
      <dgm:spPr/>
    </dgm:pt>
    <dgm:pt modelId="{9F97176C-DE13-42D9-8A0C-D81E29C69932}" type="pres">
      <dgm:prSet presAssocID="{EE5C3F67-407F-4877-89F1-38F89297E022}" presName="sibTrans" presStyleCnt="0"/>
      <dgm:spPr/>
    </dgm:pt>
    <dgm:pt modelId="{9467A126-273A-4392-B8FE-55FF61643E0C}" type="pres">
      <dgm:prSet presAssocID="{9EAA28A3-5C19-4C1C-A5FD-D39CC47E35DE}" presName="node" presStyleLbl="node1" presStyleIdx="2" presStyleCnt="3">
        <dgm:presLayoutVars>
          <dgm:bulletEnabled val="1"/>
        </dgm:presLayoutVars>
      </dgm:prSet>
      <dgm:spPr/>
    </dgm:pt>
  </dgm:ptLst>
  <dgm:cxnLst>
    <dgm:cxn modelId="{EF5E6836-7939-4F45-A1A1-9AA3C95BB85A}" srcId="{904E8AC6-69CE-488F-BA3F-870DBBF5126E}" destId="{4EDA6346-F571-45B5-B84C-5C5605A985E5}" srcOrd="1" destOrd="0" parTransId="{C92A9373-09FE-4A3A-9854-C9D1F24085C9}" sibTransId="{EE5C3F67-407F-4877-89F1-38F89297E022}"/>
    <dgm:cxn modelId="{6F19EE55-844C-4616-B6D2-55EDB78CBB64}" srcId="{904E8AC6-69CE-488F-BA3F-870DBBF5126E}" destId="{9EAA28A3-5C19-4C1C-A5FD-D39CC47E35DE}" srcOrd="2" destOrd="0" parTransId="{7E5F5DA0-49E3-4FCF-B35F-5B86EF758519}" sibTransId="{9DD58EAC-F388-477E-923F-E05A094569FC}"/>
    <dgm:cxn modelId="{6555A0A2-2805-40A1-9AAF-B08034B2C604}" srcId="{904E8AC6-69CE-488F-BA3F-870DBBF5126E}" destId="{B7BE3A8C-6D9A-4977-8D05-1C3F0E11DC1E}" srcOrd="0" destOrd="0" parTransId="{2920E8A6-6343-4FA6-9C21-E123AD735F1C}" sibTransId="{0D1030A2-018B-4247-9D2D-8DA5807837EE}"/>
    <dgm:cxn modelId="{25BDCAB2-23C2-4F4A-81F5-D4F571282F89}" type="presOf" srcId="{4EDA6346-F571-45B5-B84C-5C5605A985E5}" destId="{46A8AF30-8C9E-46A7-BC00-8129F5B85ABD}" srcOrd="0" destOrd="0" presId="urn:microsoft.com/office/officeart/2005/8/layout/default"/>
    <dgm:cxn modelId="{537912D9-1B95-4E73-B372-ADD36A72DA1C}" type="presOf" srcId="{9EAA28A3-5C19-4C1C-A5FD-D39CC47E35DE}" destId="{9467A126-273A-4392-B8FE-55FF61643E0C}" srcOrd="0" destOrd="0" presId="urn:microsoft.com/office/officeart/2005/8/layout/default"/>
    <dgm:cxn modelId="{B76CD4E4-1CED-4B9F-9C13-C23EC5F90A95}" type="presOf" srcId="{904E8AC6-69CE-488F-BA3F-870DBBF5126E}" destId="{18DF64D6-9735-4A9C-9BD1-46ADE76E5CE3}" srcOrd="0" destOrd="0" presId="urn:microsoft.com/office/officeart/2005/8/layout/default"/>
    <dgm:cxn modelId="{0A0D9EE7-EF9A-46F4-A388-B6E3D303950A}" type="presOf" srcId="{B7BE3A8C-6D9A-4977-8D05-1C3F0E11DC1E}" destId="{3574FFBC-891B-4003-B375-D073275666FB}" srcOrd="0" destOrd="0" presId="urn:microsoft.com/office/officeart/2005/8/layout/default"/>
    <dgm:cxn modelId="{7F2E7D5D-574A-4FA3-BFDB-63E7ADBC6CAB}" type="presParOf" srcId="{18DF64D6-9735-4A9C-9BD1-46ADE76E5CE3}" destId="{3574FFBC-891B-4003-B375-D073275666FB}" srcOrd="0" destOrd="0" presId="urn:microsoft.com/office/officeart/2005/8/layout/default"/>
    <dgm:cxn modelId="{948FCC19-1CBF-4B0F-83FD-43B9C58650C7}" type="presParOf" srcId="{18DF64D6-9735-4A9C-9BD1-46ADE76E5CE3}" destId="{A04BE9A6-248D-4693-A71C-376A81D2E9B1}" srcOrd="1" destOrd="0" presId="urn:microsoft.com/office/officeart/2005/8/layout/default"/>
    <dgm:cxn modelId="{C551D40A-9B78-4FA3-9200-D0B631F30645}" type="presParOf" srcId="{18DF64D6-9735-4A9C-9BD1-46ADE76E5CE3}" destId="{46A8AF30-8C9E-46A7-BC00-8129F5B85ABD}" srcOrd="2" destOrd="0" presId="urn:microsoft.com/office/officeart/2005/8/layout/default"/>
    <dgm:cxn modelId="{9F24747F-D75B-4E6B-B31E-246ED772E20F}" type="presParOf" srcId="{18DF64D6-9735-4A9C-9BD1-46ADE76E5CE3}" destId="{9F97176C-DE13-42D9-8A0C-D81E29C69932}" srcOrd="3" destOrd="0" presId="urn:microsoft.com/office/officeart/2005/8/layout/default"/>
    <dgm:cxn modelId="{0788F5E8-CA6D-43C8-925B-A2C922157F16}" type="presParOf" srcId="{18DF64D6-9735-4A9C-9BD1-46ADE76E5CE3}" destId="{9467A126-273A-4392-B8FE-55FF61643E0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AF3413-2D47-48CC-ADC5-ABB90DCE93EB}" type="doc">
      <dgm:prSet loTypeId="urn:microsoft.com/office/officeart/2005/8/layout/hierarchy4" loCatId="list" qsTypeId="urn:microsoft.com/office/officeart/2005/8/quickstyle/simple1" qsCatId="simple" csTypeId="urn:microsoft.com/office/officeart/2005/8/colors/accent3_4" csCatId="accent3" phldr="1"/>
      <dgm:spPr/>
      <dgm:t>
        <a:bodyPr/>
        <a:lstStyle/>
        <a:p>
          <a:endParaRPr lang="en-US"/>
        </a:p>
      </dgm:t>
    </dgm:pt>
    <dgm:pt modelId="{E6DC4B91-52E6-4C35-A9FE-C8D4432156CF}">
      <dgm:prSet phldrT="[Text]"/>
      <dgm:spPr/>
      <dgm:t>
        <a:bodyPr/>
        <a:lstStyle/>
        <a:p>
          <a:r>
            <a:rPr lang="en-US" dirty="0"/>
            <a:t>Cell count</a:t>
          </a:r>
        </a:p>
      </dgm:t>
    </dgm:pt>
    <dgm:pt modelId="{C1BD751C-D935-41E3-B2E5-7594C607B6A5}" type="parTrans" cxnId="{D19710B9-A146-4D6E-B960-C9F3658A93DD}">
      <dgm:prSet/>
      <dgm:spPr/>
      <dgm:t>
        <a:bodyPr/>
        <a:lstStyle/>
        <a:p>
          <a:endParaRPr lang="en-US"/>
        </a:p>
      </dgm:t>
    </dgm:pt>
    <dgm:pt modelId="{EA92DB7D-6C60-4CFF-BBD1-C4E89D3B4D1F}" type="sibTrans" cxnId="{D19710B9-A146-4D6E-B960-C9F3658A93DD}">
      <dgm:prSet/>
      <dgm:spPr/>
      <dgm:t>
        <a:bodyPr/>
        <a:lstStyle/>
        <a:p>
          <a:endParaRPr lang="en-US"/>
        </a:p>
      </dgm:t>
    </dgm:pt>
    <dgm:pt modelId="{E4641D34-D881-4DFC-9254-585459E04B1F}">
      <dgm:prSet phldrT="[Text]"/>
      <dgm:spPr/>
      <dgm:t>
        <a:bodyPr/>
        <a:lstStyle/>
        <a:p>
          <a:r>
            <a:rPr lang="en-US" dirty="0"/>
            <a:t>Culture</a:t>
          </a:r>
        </a:p>
      </dgm:t>
    </dgm:pt>
    <dgm:pt modelId="{80F1D06A-FB1A-437A-9044-B40E88EC89A0}" type="parTrans" cxnId="{7FD357DB-5173-483F-BEE6-A479966CFD5B}">
      <dgm:prSet/>
      <dgm:spPr/>
      <dgm:t>
        <a:bodyPr/>
        <a:lstStyle/>
        <a:p>
          <a:endParaRPr lang="en-US"/>
        </a:p>
      </dgm:t>
    </dgm:pt>
    <dgm:pt modelId="{A566636B-3363-46E5-B6DE-5F7CB2F02FED}" type="sibTrans" cxnId="{7FD357DB-5173-483F-BEE6-A479966CFD5B}">
      <dgm:prSet/>
      <dgm:spPr/>
      <dgm:t>
        <a:bodyPr/>
        <a:lstStyle/>
        <a:p>
          <a:endParaRPr lang="en-US"/>
        </a:p>
      </dgm:t>
    </dgm:pt>
    <dgm:pt modelId="{B025521D-0797-4EA0-B6D3-4160AF6F6872}">
      <dgm:prSet phldrT="[Text]"/>
      <dgm:spPr/>
      <dgm:t>
        <a:bodyPr/>
        <a:lstStyle/>
        <a:p>
          <a:r>
            <a:rPr lang="en-US" dirty="0"/>
            <a:t>Fluid protein</a:t>
          </a:r>
        </a:p>
      </dgm:t>
    </dgm:pt>
    <dgm:pt modelId="{1E6ADFBB-2FE0-4A75-A676-183E7F53799F}" type="parTrans" cxnId="{19A28EDF-F7A3-4321-9C01-43CA126F129D}">
      <dgm:prSet/>
      <dgm:spPr/>
      <dgm:t>
        <a:bodyPr/>
        <a:lstStyle/>
        <a:p>
          <a:endParaRPr lang="en-US"/>
        </a:p>
      </dgm:t>
    </dgm:pt>
    <dgm:pt modelId="{85ACE9CF-6AD3-4BC3-9DA8-025B464E419B}" type="sibTrans" cxnId="{19A28EDF-F7A3-4321-9C01-43CA126F129D}">
      <dgm:prSet/>
      <dgm:spPr/>
      <dgm:t>
        <a:bodyPr/>
        <a:lstStyle/>
        <a:p>
          <a:endParaRPr lang="en-US"/>
        </a:p>
      </dgm:t>
    </dgm:pt>
    <dgm:pt modelId="{7B865857-A7E4-47F6-9A10-91598885426E}">
      <dgm:prSet phldrT="[Text]"/>
      <dgm:spPr/>
      <dgm:t>
        <a:bodyPr/>
        <a:lstStyle/>
        <a:p>
          <a:r>
            <a:rPr lang="en-US" dirty="0"/>
            <a:t>Fluid albumin</a:t>
          </a:r>
        </a:p>
      </dgm:t>
    </dgm:pt>
    <dgm:pt modelId="{CD440A94-25D5-4692-9EE9-41222A2EAC76}" type="parTrans" cxnId="{F2F069A8-C355-4066-AC21-8922B7D3A6EE}">
      <dgm:prSet/>
      <dgm:spPr/>
      <dgm:t>
        <a:bodyPr/>
        <a:lstStyle/>
        <a:p>
          <a:endParaRPr lang="en-US"/>
        </a:p>
      </dgm:t>
    </dgm:pt>
    <dgm:pt modelId="{B09C558E-C17D-489A-9319-A469D77BD456}" type="sibTrans" cxnId="{F2F069A8-C355-4066-AC21-8922B7D3A6EE}">
      <dgm:prSet/>
      <dgm:spPr/>
      <dgm:t>
        <a:bodyPr/>
        <a:lstStyle/>
        <a:p>
          <a:endParaRPr lang="en-US"/>
        </a:p>
      </dgm:t>
    </dgm:pt>
    <dgm:pt modelId="{9C704527-1D2F-49F2-A859-81DA1B05BA40}">
      <dgm:prSet phldrT="[Text]"/>
      <dgm:spPr/>
      <dgm:t>
        <a:bodyPr/>
        <a:lstStyle/>
        <a:p>
          <a:r>
            <a:rPr lang="en-US" dirty="0"/>
            <a:t>Gram stain</a:t>
          </a:r>
        </a:p>
      </dgm:t>
    </dgm:pt>
    <dgm:pt modelId="{05BB8D7E-2719-4885-A3FA-58FCBE69B5FF}" type="parTrans" cxnId="{E370DB68-DD9E-4C27-AB07-523BF8890C2F}">
      <dgm:prSet/>
      <dgm:spPr/>
      <dgm:t>
        <a:bodyPr/>
        <a:lstStyle/>
        <a:p>
          <a:endParaRPr lang="en-US"/>
        </a:p>
      </dgm:t>
    </dgm:pt>
    <dgm:pt modelId="{7BD19C2E-2C75-41F2-A7D5-E5DBEA20AF5F}" type="sibTrans" cxnId="{E370DB68-DD9E-4C27-AB07-523BF8890C2F}">
      <dgm:prSet/>
      <dgm:spPr/>
      <dgm:t>
        <a:bodyPr/>
        <a:lstStyle/>
        <a:p>
          <a:endParaRPr lang="en-US"/>
        </a:p>
      </dgm:t>
    </dgm:pt>
    <dgm:pt modelId="{70481869-91D4-46FA-B9A4-1DF33D0298EF}">
      <dgm:prSet phldrT="[Text]"/>
      <dgm:spPr>
        <a:solidFill>
          <a:schemeClr val="accent3">
            <a:lumMod val="60000"/>
            <a:lumOff val="40000"/>
          </a:schemeClr>
        </a:solidFill>
      </dgm:spPr>
      <dgm:t>
        <a:bodyPr/>
        <a:lstStyle/>
        <a:p>
          <a:r>
            <a:rPr lang="en-US" i="1" dirty="0"/>
            <a:t>Serum albumin</a:t>
          </a:r>
        </a:p>
      </dgm:t>
    </dgm:pt>
    <dgm:pt modelId="{3CAC94FD-585D-43C6-B0A1-8ED48D4164C7}" type="parTrans" cxnId="{8EBAD387-5FFD-469C-B37F-096E72B5AB09}">
      <dgm:prSet/>
      <dgm:spPr/>
      <dgm:t>
        <a:bodyPr/>
        <a:lstStyle/>
        <a:p>
          <a:endParaRPr lang="en-US"/>
        </a:p>
      </dgm:t>
    </dgm:pt>
    <dgm:pt modelId="{C49D7F1A-9647-41E4-89FE-FB0A17892C8A}" type="sibTrans" cxnId="{8EBAD387-5FFD-469C-B37F-096E72B5AB09}">
      <dgm:prSet/>
      <dgm:spPr/>
      <dgm:t>
        <a:bodyPr/>
        <a:lstStyle/>
        <a:p>
          <a:endParaRPr lang="en-US"/>
        </a:p>
      </dgm:t>
    </dgm:pt>
    <dgm:pt modelId="{A05AF82D-59F8-49C0-90CF-66673B4C5ACF}" type="pres">
      <dgm:prSet presAssocID="{35AF3413-2D47-48CC-ADC5-ABB90DCE93EB}" presName="Name0" presStyleCnt="0">
        <dgm:presLayoutVars>
          <dgm:chPref val="1"/>
          <dgm:dir/>
          <dgm:animOne val="branch"/>
          <dgm:animLvl val="lvl"/>
          <dgm:resizeHandles/>
        </dgm:presLayoutVars>
      </dgm:prSet>
      <dgm:spPr/>
    </dgm:pt>
    <dgm:pt modelId="{644AED18-950C-4EF3-9445-C4384F71FA82}" type="pres">
      <dgm:prSet presAssocID="{E6DC4B91-52E6-4C35-A9FE-C8D4432156CF}" presName="vertOne" presStyleCnt="0"/>
      <dgm:spPr/>
    </dgm:pt>
    <dgm:pt modelId="{B214C849-9807-40BF-B1A2-12A5116D752E}" type="pres">
      <dgm:prSet presAssocID="{E6DC4B91-52E6-4C35-A9FE-C8D4432156CF}" presName="txOne" presStyleLbl="node0" presStyleIdx="0" presStyleCnt="1">
        <dgm:presLayoutVars>
          <dgm:chPref val="3"/>
        </dgm:presLayoutVars>
      </dgm:prSet>
      <dgm:spPr/>
    </dgm:pt>
    <dgm:pt modelId="{A298C3CB-E255-4BB4-9EEB-60E6F00971DE}" type="pres">
      <dgm:prSet presAssocID="{E6DC4B91-52E6-4C35-A9FE-C8D4432156CF}" presName="parTransOne" presStyleCnt="0"/>
      <dgm:spPr/>
    </dgm:pt>
    <dgm:pt modelId="{97C8C76B-EE19-4230-8B9D-1DD3E6DA0452}" type="pres">
      <dgm:prSet presAssocID="{E6DC4B91-52E6-4C35-A9FE-C8D4432156CF}" presName="horzOne" presStyleCnt="0"/>
      <dgm:spPr/>
    </dgm:pt>
    <dgm:pt modelId="{2E4AC5C2-6054-4923-8171-1F72C954435B}" type="pres">
      <dgm:prSet presAssocID="{E4641D34-D881-4DFC-9254-585459E04B1F}" presName="vertTwo" presStyleCnt="0"/>
      <dgm:spPr/>
    </dgm:pt>
    <dgm:pt modelId="{BBFF4B0C-28F4-4A05-965C-E3AAA933F1BB}" type="pres">
      <dgm:prSet presAssocID="{E4641D34-D881-4DFC-9254-585459E04B1F}" presName="txTwo" presStyleLbl="node2" presStyleIdx="0" presStyleCnt="2">
        <dgm:presLayoutVars>
          <dgm:chPref val="3"/>
        </dgm:presLayoutVars>
      </dgm:prSet>
      <dgm:spPr/>
    </dgm:pt>
    <dgm:pt modelId="{713D6A53-7F12-468F-85CE-2141E2F11A61}" type="pres">
      <dgm:prSet presAssocID="{E4641D34-D881-4DFC-9254-585459E04B1F}" presName="parTransTwo" presStyleCnt="0"/>
      <dgm:spPr/>
    </dgm:pt>
    <dgm:pt modelId="{069A5E02-48AA-482B-9CC1-54C3C8BC0CBF}" type="pres">
      <dgm:prSet presAssocID="{E4641D34-D881-4DFC-9254-585459E04B1F}" presName="horzTwo" presStyleCnt="0"/>
      <dgm:spPr/>
    </dgm:pt>
    <dgm:pt modelId="{F7B6C9EE-1CDA-475F-AB29-4DB763D6487E}" type="pres">
      <dgm:prSet presAssocID="{B025521D-0797-4EA0-B6D3-4160AF6F6872}" presName="vertThree" presStyleCnt="0"/>
      <dgm:spPr/>
    </dgm:pt>
    <dgm:pt modelId="{A5637CEA-B770-448D-BA9E-A669F8E0A34A}" type="pres">
      <dgm:prSet presAssocID="{B025521D-0797-4EA0-B6D3-4160AF6F6872}" presName="txThree" presStyleLbl="node3" presStyleIdx="0" presStyleCnt="3">
        <dgm:presLayoutVars>
          <dgm:chPref val="3"/>
        </dgm:presLayoutVars>
      </dgm:prSet>
      <dgm:spPr/>
    </dgm:pt>
    <dgm:pt modelId="{4504A298-1640-4108-8FD6-0E811336B0C7}" type="pres">
      <dgm:prSet presAssocID="{B025521D-0797-4EA0-B6D3-4160AF6F6872}" presName="horzThree" presStyleCnt="0"/>
      <dgm:spPr/>
    </dgm:pt>
    <dgm:pt modelId="{F6151B3C-02A0-40A4-9606-E8F43507DBD4}" type="pres">
      <dgm:prSet presAssocID="{85ACE9CF-6AD3-4BC3-9DA8-025B464E419B}" presName="sibSpaceThree" presStyleCnt="0"/>
      <dgm:spPr/>
    </dgm:pt>
    <dgm:pt modelId="{69AB9E8F-4A8A-4152-8F45-FFA5B045E685}" type="pres">
      <dgm:prSet presAssocID="{7B865857-A7E4-47F6-9A10-91598885426E}" presName="vertThree" presStyleCnt="0"/>
      <dgm:spPr/>
    </dgm:pt>
    <dgm:pt modelId="{B6D96EFD-E4D6-42CC-95CC-0853342CD01C}" type="pres">
      <dgm:prSet presAssocID="{7B865857-A7E4-47F6-9A10-91598885426E}" presName="txThree" presStyleLbl="node3" presStyleIdx="1" presStyleCnt="3">
        <dgm:presLayoutVars>
          <dgm:chPref val="3"/>
        </dgm:presLayoutVars>
      </dgm:prSet>
      <dgm:spPr/>
    </dgm:pt>
    <dgm:pt modelId="{C12E17BE-4EC1-42CC-9C67-D8B9DAE0F550}" type="pres">
      <dgm:prSet presAssocID="{7B865857-A7E4-47F6-9A10-91598885426E}" presName="horzThree" presStyleCnt="0"/>
      <dgm:spPr/>
    </dgm:pt>
    <dgm:pt modelId="{A0668F12-6613-4DF2-AE04-DA930F230FAD}" type="pres">
      <dgm:prSet presAssocID="{A566636B-3363-46E5-B6DE-5F7CB2F02FED}" presName="sibSpaceTwo" presStyleCnt="0"/>
      <dgm:spPr/>
    </dgm:pt>
    <dgm:pt modelId="{63784435-07B1-4173-BEB4-54C3A6045315}" type="pres">
      <dgm:prSet presAssocID="{9C704527-1D2F-49F2-A859-81DA1B05BA40}" presName="vertTwo" presStyleCnt="0"/>
      <dgm:spPr/>
    </dgm:pt>
    <dgm:pt modelId="{CFE3B23E-8948-4A0F-9CBA-FC71F2A534D1}" type="pres">
      <dgm:prSet presAssocID="{9C704527-1D2F-49F2-A859-81DA1B05BA40}" presName="txTwo" presStyleLbl="node2" presStyleIdx="1" presStyleCnt="2">
        <dgm:presLayoutVars>
          <dgm:chPref val="3"/>
        </dgm:presLayoutVars>
      </dgm:prSet>
      <dgm:spPr/>
    </dgm:pt>
    <dgm:pt modelId="{30E81330-66E5-4230-8858-5E7E6B24DD0C}" type="pres">
      <dgm:prSet presAssocID="{9C704527-1D2F-49F2-A859-81DA1B05BA40}" presName="parTransTwo" presStyleCnt="0"/>
      <dgm:spPr/>
    </dgm:pt>
    <dgm:pt modelId="{CBA476F3-1CF7-4A60-8CE7-EF82BC19B05C}" type="pres">
      <dgm:prSet presAssocID="{9C704527-1D2F-49F2-A859-81DA1B05BA40}" presName="horzTwo" presStyleCnt="0"/>
      <dgm:spPr/>
    </dgm:pt>
    <dgm:pt modelId="{2577CCA9-73D8-4DFA-B95E-B0AF25E0B419}" type="pres">
      <dgm:prSet presAssocID="{70481869-91D4-46FA-B9A4-1DF33D0298EF}" presName="vertThree" presStyleCnt="0"/>
      <dgm:spPr/>
    </dgm:pt>
    <dgm:pt modelId="{0C19CE93-6298-42D1-9D22-3CEFC9F61BE2}" type="pres">
      <dgm:prSet presAssocID="{70481869-91D4-46FA-B9A4-1DF33D0298EF}" presName="txThree" presStyleLbl="node3" presStyleIdx="2" presStyleCnt="3">
        <dgm:presLayoutVars>
          <dgm:chPref val="3"/>
        </dgm:presLayoutVars>
      </dgm:prSet>
      <dgm:spPr/>
    </dgm:pt>
    <dgm:pt modelId="{7E38F1E1-36C7-4877-859B-84E617B60C24}" type="pres">
      <dgm:prSet presAssocID="{70481869-91D4-46FA-B9A4-1DF33D0298EF}" presName="horzThree" presStyleCnt="0"/>
      <dgm:spPr/>
    </dgm:pt>
  </dgm:ptLst>
  <dgm:cxnLst>
    <dgm:cxn modelId="{6050DD1E-098D-43D2-B2C4-78AD7728DD33}" type="presOf" srcId="{E4641D34-D881-4DFC-9254-585459E04B1F}" destId="{BBFF4B0C-28F4-4A05-965C-E3AAA933F1BB}" srcOrd="0" destOrd="0" presId="urn:microsoft.com/office/officeart/2005/8/layout/hierarchy4"/>
    <dgm:cxn modelId="{E370DB68-DD9E-4C27-AB07-523BF8890C2F}" srcId="{E6DC4B91-52E6-4C35-A9FE-C8D4432156CF}" destId="{9C704527-1D2F-49F2-A859-81DA1B05BA40}" srcOrd="1" destOrd="0" parTransId="{05BB8D7E-2719-4885-A3FA-58FCBE69B5FF}" sibTransId="{7BD19C2E-2C75-41F2-A7D5-E5DBEA20AF5F}"/>
    <dgm:cxn modelId="{3936D584-0738-4335-8C61-17BB95E27BAE}" type="presOf" srcId="{9C704527-1D2F-49F2-A859-81DA1B05BA40}" destId="{CFE3B23E-8948-4A0F-9CBA-FC71F2A534D1}" srcOrd="0" destOrd="0" presId="urn:microsoft.com/office/officeart/2005/8/layout/hierarchy4"/>
    <dgm:cxn modelId="{8EBAD387-5FFD-469C-B37F-096E72B5AB09}" srcId="{9C704527-1D2F-49F2-A859-81DA1B05BA40}" destId="{70481869-91D4-46FA-B9A4-1DF33D0298EF}" srcOrd="0" destOrd="0" parTransId="{3CAC94FD-585D-43C6-B0A1-8ED48D4164C7}" sibTransId="{C49D7F1A-9647-41E4-89FE-FB0A17892C8A}"/>
    <dgm:cxn modelId="{654F8B8A-A608-4880-8961-638758585B67}" type="presOf" srcId="{B025521D-0797-4EA0-B6D3-4160AF6F6872}" destId="{A5637CEA-B770-448D-BA9E-A669F8E0A34A}" srcOrd="0" destOrd="0" presId="urn:microsoft.com/office/officeart/2005/8/layout/hierarchy4"/>
    <dgm:cxn modelId="{7A86A790-7D78-463C-A72E-E1DB258D518E}" type="presOf" srcId="{70481869-91D4-46FA-B9A4-1DF33D0298EF}" destId="{0C19CE93-6298-42D1-9D22-3CEFC9F61BE2}" srcOrd="0" destOrd="0" presId="urn:microsoft.com/office/officeart/2005/8/layout/hierarchy4"/>
    <dgm:cxn modelId="{F2F069A8-C355-4066-AC21-8922B7D3A6EE}" srcId="{E4641D34-D881-4DFC-9254-585459E04B1F}" destId="{7B865857-A7E4-47F6-9A10-91598885426E}" srcOrd="1" destOrd="0" parTransId="{CD440A94-25D5-4692-9EE9-41222A2EAC76}" sibTransId="{B09C558E-C17D-489A-9319-A469D77BD456}"/>
    <dgm:cxn modelId="{11E370B2-420C-440F-9A7D-5A8F5E7C94E6}" type="presOf" srcId="{E6DC4B91-52E6-4C35-A9FE-C8D4432156CF}" destId="{B214C849-9807-40BF-B1A2-12A5116D752E}" srcOrd="0" destOrd="0" presId="urn:microsoft.com/office/officeart/2005/8/layout/hierarchy4"/>
    <dgm:cxn modelId="{D19710B9-A146-4D6E-B960-C9F3658A93DD}" srcId="{35AF3413-2D47-48CC-ADC5-ABB90DCE93EB}" destId="{E6DC4B91-52E6-4C35-A9FE-C8D4432156CF}" srcOrd="0" destOrd="0" parTransId="{C1BD751C-D935-41E3-B2E5-7594C607B6A5}" sibTransId="{EA92DB7D-6C60-4CFF-BBD1-C4E89D3B4D1F}"/>
    <dgm:cxn modelId="{5EE555BA-82E8-4AD0-8AF6-06AD3743874D}" type="presOf" srcId="{7B865857-A7E4-47F6-9A10-91598885426E}" destId="{B6D96EFD-E4D6-42CC-95CC-0853342CD01C}" srcOrd="0" destOrd="0" presId="urn:microsoft.com/office/officeart/2005/8/layout/hierarchy4"/>
    <dgm:cxn modelId="{7FD357DB-5173-483F-BEE6-A479966CFD5B}" srcId="{E6DC4B91-52E6-4C35-A9FE-C8D4432156CF}" destId="{E4641D34-D881-4DFC-9254-585459E04B1F}" srcOrd="0" destOrd="0" parTransId="{80F1D06A-FB1A-437A-9044-B40E88EC89A0}" sibTransId="{A566636B-3363-46E5-B6DE-5F7CB2F02FED}"/>
    <dgm:cxn modelId="{19A28EDF-F7A3-4321-9C01-43CA126F129D}" srcId="{E4641D34-D881-4DFC-9254-585459E04B1F}" destId="{B025521D-0797-4EA0-B6D3-4160AF6F6872}" srcOrd="0" destOrd="0" parTransId="{1E6ADFBB-2FE0-4A75-A676-183E7F53799F}" sibTransId="{85ACE9CF-6AD3-4BC3-9DA8-025B464E419B}"/>
    <dgm:cxn modelId="{FA4579F1-F9B7-4B09-98D5-108699E34CA8}" type="presOf" srcId="{35AF3413-2D47-48CC-ADC5-ABB90DCE93EB}" destId="{A05AF82D-59F8-49C0-90CF-66673B4C5ACF}" srcOrd="0" destOrd="0" presId="urn:microsoft.com/office/officeart/2005/8/layout/hierarchy4"/>
    <dgm:cxn modelId="{B851BEBD-3349-411D-8BEF-12AE8EA20455}" type="presParOf" srcId="{A05AF82D-59F8-49C0-90CF-66673B4C5ACF}" destId="{644AED18-950C-4EF3-9445-C4384F71FA82}" srcOrd="0" destOrd="0" presId="urn:microsoft.com/office/officeart/2005/8/layout/hierarchy4"/>
    <dgm:cxn modelId="{B416DCF8-ABED-48CA-99C9-3FA02AA1E6C9}" type="presParOf" srcId="{644AED18-950C-4EF3-9445-C4384F71FA82}" destId="{B214C849-9807-40BF-B1A2-12A5116D752E}" srcOrd="0" destOrd="0" presId="urn:microsoft.com/office/officeart/2005/8/layout/hierarchy4"/>
    <dgm:cxn modelId="{F0525FE4-E045-4AD0-9342-A98F16987505}" type="presParOf" srcId="{644AED18-950C-4EF3-9445-C4384F71FA82}" destId="{A298C3CB-E255-4BB4-9EEB-60E6F00971DE}" srcOrd="1" destOrd="0" presId="urn:microsoft.com/office/officeart/2005/8/layout/hierarchy4"/>
    <dgm:cxn modelId="{7417AC93-EFCA-4533-84B9-FFE6F635AD15}" type="presParOf" srcId="{644AED18-950C-4EF3-9445-C4384F71FA82}" destId="{97C8C76B-EE19-4230-8B9D-1DD3E6DA0452}" srcOrd="2" destOrd="0" presId="urn:microsoft.com/office/officeart/2005/8/layout/hierarchy4"/>
    <dgm:cxn modelId="{74BC5F76-96D0-4FF0-AAA9-A9B9FE62ADAF}" type="presParOf" srcId="{97C8C76B-EE19-4230-8B9D-1DD3E6DA0452}" destId="{2E4AC5C2-6054-4923-8171-1F72C954435B}" srcOrd="0" destOrd="0" presId="urn:microsoft.com/office/officeart/2005/8/layout/hierarchy4"/>
    <dgm:cxn modelId="{F9034683-E637-419B-A984-2AD632F6D023}" type="presParOf" srcId="{2E4AC5C2-6054-4923-8171-1F72C954435B}" destId="{BBFF4B0C-28F4-4A05-965C-E3AAA933F1BB}" srcOrd="0" destOrd="0" presId="urn:microsoft.com/office/officeart/2005/8/layout/hierarchy4"/>
    <dgm:cxn modelId="{6E7DA959-456B-471B-95D0-D9B87C048A5C}" type="presParOf" srcId="{2E4AC5C2-6054-4923-8171-1F72C954435B}" destId="{713D6A53-7F12-468F-85CE-2141E2F11A61}" srcOrd="1" destOrd="0" presId="urn:microsoft.com/office/officeart/2005/8/layout/hierarchy4"/>
    <dgm:cxn modelId="{234540D7-2B90-4C06-958C-02953FD501AF}" type="presParOf" srcId="{2E4AC5C2-6054-4923-8171-1F72C954435B}" destId="{069A5E02-48AA-482B-9CC1-54C3C8BC0CBF}" srcOrd="2" destOrd="0" presId="urn:microsoft.com/office/officeart/2005/8/layout/hierarchy4"/>
    <dgm:cxn modelId="{77312924-CBBB-4B3D-BFB8-1EBE6E8046DF}" type="presParOf" srcId="{069A5E02-48AA-482B-9CC1-54C3C8BC0CBF}" destId="{F7B6C9EE-1CDA-475F-AB29-4DB763D6487E}" srcOrd="0" destOrd="0" presId="urn:microsoft.com/office/officeart/2005/8/layout/hierarchy4"/>
    <dgm:cxn modelId="{34E32227-9A4A-4F22-B405-5EB2A0067BF0}" type="presParOf" srcId="{F7B6C9EE-1CDA-475F-AB29-4DB763D6487E}" destId="{A5637CEA-B770-448D-BA9E-A669F8E0A34A}" srcOrd="0" destOrd="0" presId="urn:microsoft.com/office/officeart/2005/8/layout/hierarchy4"/>
    <dgm:cxn modelId="{04BD05A1-1073-4247-A482-5802993872FE}" type="presParOf" srcId="{F7B6C9EE-1CDA-475F-AB29-4DB763D6487E}" destId="{4504A298-1640-4108-8FD6-0E811336B0C7}" srcOrd="1" destOrd="0" presId="urn:microsoft.com/office/officeart/2005/8/layout/hierarchy4"/>
    <dgm:cxn modelId="{3551CC7A-FE97-4497-81DB-B7D7073ABB95}" type="presParOf" srcId="{069A5E02-48AA-482B-9CC1-54C3C8BC0CBF}" destId="{F6151B3C-02A0-40A4-9606-E8F43507DBD4}" srcOrd="1" destOrd="0" presId="urn:microsoft.com/office/officeart/2005/8/layout/hierarchy4"/>
    <dgm:cxn modelId="{A0276046-6DF2-46AA-9F7C-E3E641731966}" type="presParOf" srcId="{069A5E02-48AA-482B-9CC1-54C3C8BC0CBF}" destId="{69AB9E8F-4A8A-4152-8F45-FFA5B045E685}" srcOrd="2" destOrd="0" presId="urn:microsoft.com/office/officeart/2005/8/layout/hierarchy4"/>
    <dgm:cxn modelId="{DB6F1E2F-9FE7-43C3-A491-5AD34F24FB4C}" type="presParOf" srcId="{69AB9E8F-4A8A-4152-8F45-FFA5B045E685}" destId="{B6D96EFD-E4D6-42CC-95CC-0853342CD01C}" srcOrd="0" destOrd="0" presId="urn:microsoft.com/office/officeart/2005/8/layout/hierarchy4"/>
    <dgm:cxn modelId="{9225899C-2F21-4CD6-97F0-26553BAF5A6A}" type="presParOf" srcId="{69AB9E8F-4A8A-4152-8F45-FFA5B045E685}" destId="{C12E17BE-4EC1-42CC-9C67-D8B9DAE0F550}" srcOrd="1" destOrd="0" presId="urn:microsoft.com/office/officeart/2005/8/layout/hierarchy4"/>
    <dgm:cxn modelId="{2CC7493B-07F4-46CF-8863-9EDC3BEEF79B}" type="presParOf" srcId="{97C8C76B-EE19-4230-8B9D-1DD3E6DA0452}" destId="{A0668F12-6613-4DF2-AE04-DA930F230FAD}" srcOrd="1" destOrd="0" presId="urn:microsoft.com/office/officeart/2005/8/layout/hierarchy4"/>
    <dgm:cxn modelId="{C79D96FD-6D19-4AE7-AF39-AE4433B2BB15}" type="presParOf" srcId="{97C8C76B-EE19-4230-8B9D-1DD3E6DA0452}" destId="{63784435-07B1-4173-BEB4-54C3A6045315}" srcOrd="2" destOrd="0" presId="urn:microsoft.com/office/officeart/2005/8/layout/hierarchy4"/>
    <dgm:cxn modelId="{EA83CADB-A508-42FC-BA8D-A912D35E7420}" type="presParOf" srcId="{63784435-07B1-4173-BEB4-54C3A6045315}" destId="{CFE3B23E-8948-4A0F-9CBA-FC71F2A534D1}" srcOrd="0" destOrd="0" presId="urn:microsoft.com/office/officeart/2005/8/layout/hierarchy4"/>
    <dgm:cxn modelId="{F9CC2EF0-B1AC-4CD8-8709-CCC92DFEF161}" type="presParOf" srcId="{63784435-07B1-4173-BEB4-54C3A6045315}" destId="{30E81330-66E5-4230-8858-5E7E6B24DD0C}" srcOrd="1" destOrd="0" presId="urn:microsoft.com/office/officeart/2005/8/layout/hierarchy4"/>
    <dgm:cxn modelId="{ADCCE1F3-CBDF-4852-99AA-1A7759207D09}" type="presParOf" srcId="{63784435-07B1-4173-BEB4-54C3A6045315}" destId="{CBA476F3-1CF7-4A60-8CE7-EF82BC19B05C}" srcOrd="2" destOrd="0" presId="urn:microsoft.com/office/officeart/2005/8/layout/hierarchy4"/>
    <dgm:cxn modelId="{DA3047E4-CA9B-4523-9C56-E1D47762D917}" type="presParOf" srcId="{CBA476F3-1CF7-4A60-8CE7-EF82BC19B05C}" destId="{2577CCA9-73D8-4DFA-B95E-B0AF25E0B419}" srcOrd="0" destOrd="0" presId="urn:microsoft.com/office/officeart/2005/8/layout/hierarchy4"/>
    <dgm:cxn modelId="{4338689E-EA0C-47D0-BF40-DAD2381E6AA7}" type="presParOf" srcId="{2577CCA9-73D8-4DFA-B95E-B0AF25E0B419}" destId="{0C19CE93-6298-42D1-9D22-3CEFC9F61BE2}" srcOrd="0" destOrd="0" presId="urn:microsoft.com/office/officeart/2005/8/layout/hierarchy4"/>
    <dgm:cxn modelId="{DC507554-1891-4345-9FE2-9AB7F7A318EC}" type="presParOf" srcId="{2577CCA9-73D8-4DFA-B95E-B0AF25E0B419}" destId="{7E38F1E1-36C7-4877-859B-84E617B60C24}"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AF3413-2D47-48CC-ADC5-ABB90DCE93EB}" type="doc">
      <dgm:prSet loTypeId="urn:microsoft.com/office/officeart/2005/8/layout/hierarchy4" loCatId="list" qsTypeId="urn:microsoft.com/office/officeart/2005/8/quickstyle/simple1" qsCatId="simple" csTypeId="urn:microsoft.com/office/officeart/2005/8/colors/accent3_4" csCatId="accent3" phldr="1"/>
      <dgm:spPr/>
      <dgm:t>
        <a:bodyPr/>
        <a:lstStyle/>
        <a:p>
          <a:endParaRPr lang="en-US"/>
        </a:p>
      </dgm:t>
    </dgm:pt>
    <dgm:pt modelId="{E6DC4B91-52E6-4C35-A9FE-C8D4432156CF}">
      <dgm:prSet phldrT="[Text]"/>
      <dgm:spPr/>
      <dgm:t>
        <a:bodyPr/>
        <a:lstStyle/>
        <a:p>
          <a:r>
            <a:rPr lang="en-US" dirty="0"/>
            <a:t>Cell count</a:t>
          </a:r>
        </a:p>
      </dgm:t>
    </dgm:pt>
    <dgm:pt modelId="{C1BD751C-D935-41E3-B2E5-7594C607B6A5}" type="parTrans" cxnId="{D19710B9-A146-4D6E-B960-C9F3658A93DD}">
      <dgm:prSet/>
      <dgm:spPr/>
      <dgm:t>
        <a:bodyPr/>
        <a:lstStyle/>
        <a:p>
          <a:endParaRPr lang="en-US"/>
        </a:p>
      </dgm:t>
    </dgm:pt>
    <dgm:pt modelId="{EA92DB7D-6C60-4CFF-BBD1-C4E89D3B4D1F}" type="sibTrans" cxnId="{D19710B9-A146-4D6E-B960-C9F3658A93DD}">
      <dgm:prSet/>
      <dgm:spPr/>
      <dgm:t>
        <a:bodyPr/>
        <a:lstStyle/>
        <a:p>
          <a:endParaRPr lang="en-US"/>
        </a:p>
      </dgm:t>
    </dgm:pt>
    <dgm:pt modelId="{E4641D34-D881-4DFC-9254-585459E04B1F}">
      <dgm:prSet phldrT="[Text]"/>
      <dgm:spPr/>
      <dgm:t>
        <a:bodyPr/>
        <a:lstStyle/>
        <a:p>
          <a:r>
            <a:rPr lang="en-US" dirty="0"/>
            <a:t>Culture</a:t>
          </a:r>
        </a:p>
      </dgm:t>
    </dgm:pt>
    <dgm:pt modelId="{80F1D06A-FB1A-437A-9044-B40E88EC89A0}" type="parTrans" cxnId="{7FD357DB-5173-483F-BEE6-A479966CFD5B}">
      <dgm:prSet/>
      <dgm:spPr/>
      <dgm:t>
        <a:bodyPr/>
        <a:lstStyle/>
        <a:p>
          <a:endParaRPr lang="en-US"/>
        </a:p>
      </dgm:t>
    </dgm:pt>
    <dgm:pt modelId="{A566636B-3363-46E5-B6DE-5F7CB2F02FED}" type="sibTrans" cxnId="{7FD357DB-5173-483F-BEE6-A479966CFD5B}">
      <dgm:prSet/>
      <dgm:spPr/>
      <dgm:t>
        <a:bodyPr/>
        <a:lstStyle/>
        <a:p>
          <a:endParaRPr lang="en-US"/>
        </a:p>
      </dgm:t>
    </dgm:pt>
    <dgm:pt modelId="{B025521D-0797-4EA0-B6D3-4160AF6F6872}">
      <dgm:prSet phldrT="[Text]"/>
      <dgm:spPr/>
      <dgm:t>
        <a:bodyPr/>
        <a:lstStyle/>
        <a:p>
          <a:r>
            <a:rPr lang="en-US" dirty="0"/>
            <a:t>Fluid protein</a:t>
          </a:r>
        </a:p>
      </dgm:t>
    </dgm:pt>
    <dgm:pt modelId="{1E6ADFBB-2FE0-4A75-A676-183E7F53799F}" type="parTrans" cxnId="{19A28EDF-F7A3-4321-9C01-43CA126F129D}">
      <dgm:prSet/>
      <dgm:spPr/>
      <dgm:t>
        <a:bodyPr/>
        <a:lstStyle/>
        <a:p>
          <a:endParaRPr lang="en-US"/>
        </a:p>
      </dgm:t>
    </dgm:pt>
    <dgm:pt modelId="{85ACE9CF-6AD3-4BC3-9DA8-025B464E419B}" type="sibTrans" cxnId="{19A28EDF-F7A3-4321-9C01-43CA126F129D}">
      <dgm:prSet/>
      <dgm:spPr/>
      <dgm:t>
        <a:bodyPr/>
        <a:lstStyle/>
        <a:p>
          <a:endParaRPr lang="en-US"/>
        </a:p>
      </dgm:t>
    </dgm:pt>
    <dgm:pt modelId="{7B865857-A7E4-47F6-9A10-91598885426E}">
      <dgm:prSet phldrT="[Text]"/>
      <dgm:spPr/>
      <dgm:t>
        <a:bodyPr/>
        <a:lstStyle/>
        <a:p>
          <a:r>
            <a:rPr lang="en-US" dirty="0"/>
            <a:t>Fluid albumin</a:t>
          </a:r>
        </a:p>
      </dgm:t>
    </dgm:pt>
    <dgm:pt modelId="{CD440A94-25D5-4692-9EE9-41222A2EAC76}" type="parTrans" cxnId="{F2F069A8-C355-4066-AC21-8922B7D3A6EE}">
      <dgm:prSet/>
      <dgm:spPr/>
      <dgm:t>
        <a:bodyPr/>
        <a:lstStyle/>
        <a:p>
          <a:endParaRPr lang="en-US"/>
        </a:p>
      </dgm:t>
    </dgm:pt>
    <dgm:pt modelId="{B09C558E-C17D-489A-9319-A469D77BD456}" type="sibTrans" cxnId="{F2F069A8-C355-4066-AC21-8922B7D3A6EE}">
      <dgm:prSet/>
      <dgm:spPr/>
      <dgm:t>
        <a:bodyPr/>
        <a:lstStyle/>
        <a:p>
          <a:endParaRPr lang="en-US"/>
        </a:p>
      </dgm:t>
    </dgm:pt>
    <dgm:pt modelId="{9C704527-1D2F-49F2-A859-81DA1B05BA40}">
      <dgm:prSet phldrT="[Text]"/>
      <dgm:spPr/>
      <dgm:t>
        <a:bodyPr/>
        <a:lstStyle/>
        <a:p>
          <a:r>
            <a:rPr lang="en-US" dirty="0"/>
            <a:t>Gram stain</a:t>
          </a:r>
        </a:p>
      </dgm:t>
    </dgm:pt>
    <dgm:pt modelId="{05BB8D7E-2719-4885-A3FA-58FCBE69B5FF}" type="parTrans" cxnId="{E370DB68-DD9E-4C27-AB07-523BF8890C2F}">
      <dgm:prSet/>
      <dgm:spPr/>
      <dgm:t>
        <a:bodyPr/>
        <a:lstStyle/>
        <a:p>
          <a:endParaRPr lang="en-US"/>
        </a:p>
      </dgm:t>
    </dgm:pt>
    <dgm:pt modelId="{7BD19C2E-2C75-41F2-A7D5-E5DBEA20AF5F}" type="sibTrans" cxnId="{E370DB68-DD9E-4C27-AB07-523BF8890C2F}">
      <dgm:prSet/>
      <dgm:spPr/>
      <dgm:t>
        <a:bodyPr/>
        <a:lstStyle/>
        <a:p>
          <a:endParaRPr lang="en-US"/>
        </a:p>
      </dgm:t>
    </dgm:pt>
    <dgm:pt modelId="{70481869-91D4-46FA-B9A4-1DF33D0298EF}">
      <dgm:prSet phldrT="[Text]"/>
      <dgm:spPr>
        <a:solidFill>
          <a:schemeClr val="accent3">
            <a:lumMod val="60000"/>
            <a:lumOff val="40000"/>
          </a:schemeClr>
        </a:solidFill>
      </dgm:spPr>
      <dgm:t>
        <a:bodyPr/>
        <a:lstStyle/>
        <a:p>
          <a:r>
            <a:rPr lang="en-US" i="1" dirty="0"/>
            <a:t>Serum albumin</a:t>
          </a:r>
        </a:p>
      </dgm:t>
    </dgm:pt>
    <dgm:pt modelId="{3CAC94FD-585D-43C6-B0A1-8ED48D4164C7}" type="parTrans" cxnId="{8EBAD387-5FFD-469C-B37F-096E72B5AB09}">
      <dgm:prSet/>
      <dgm:spPr/>
      <dgm:t>
        <a:bodyPr/>
        <a:lstStyle/>
        <a:p>
          <a:endParaRPr lang="en-US"/>
        </a:p>
      </dgm:t>
    </dgm:pt>
    <dgm:pt modelId="{C49D7F1A-9647-41E4-89FE-FB0A17892C8A}" type="sibTrans" cxnId="{8EBAD387-5FFD-469C-B37F-096E72B5AB09}">
      <dgm:prSet/>
      <dgm:spPr/>
      <dgm:t>
        <a:bodyPr/>
        <a:lstStyle/>
        <a:p>
          <a:endParaRPr lang="en-US"/>
        </a:p>
      </dgm:t>
    </dgm:pt>
    <dgm:pt modelId="{A05AF82D-59F8-49C0-90CF-66673B4C5ACF}" type="pres">
      <dgm:prSet presAssocID="{35AF3413-2D47-48CC-ADC5-ABB90DCE93EB}" presName="Name0" presStyleCnt="0">
        <dgm:presLayoutVars>
          <dgm:chPref val="1"/>
          <dgm:dir/>
          <dgm:animOne val="branch"/>
          <dgm:animLvl val="lvl"/>
          <dgm:resizeHandles/>
        </dgm:presLayoutVars>
      </dgm:prSet>
      <dgm:spPr/>
    </dgm:pt>
    <dgm:pt modelId="{644AED18-950C-4EF3-9445-C4384F71FA82}" type="pres">
      <dgm:prSet presAssocID="{E6DC4B91-52E6-4C35-A9FE-C8D4432156CF}" presName="vertOne" presStyleCnt="0"/>
      <dgm:spPr/>
    </dgm:pt>
    <dgm:pt modelId="{B214C849-9807-40BF-B1A2-12A5116D752E}" type="pres">
      <dgm:prSet presAssocID="{E6DC4B91-52E6-4C35-A9FE-C8D4432156CF}" presName="txOne" presStyleLbl="node0" presStyleIdx="0" presStyleCnt="1">
        <dgm:presLayoutVars>
          <dgm:chPref val="3"/>
        </dgm:presLayoutVars>
      </dgm:prSet>
      <dgm:spPr/>
    </dgm:pt>
    <dgm:pt modelId="{A298C3CB-E255-4BB4-9EEB-60E6F00971DE}" type="pres">
      <dgm:prSet presAssocID="{E6DC4B91-52E6-4C35-A9FE-C8D4432156CF}" presName="parTransOne" presStyleCnt="0"/>
      <dgm:spPr/>
    </dgm:pt>
    <dgm:pt modelId="{97C8C76B-EE19-4230-8B9D-1DD3E6DA0452}" type="pres">
      <dgm:prSet presAssocID="{E6DC4B91-52E6-4C35-A9FE-C8D4432156CF}" presName="horzOne" presStyleCnt="0"/>
      <dgm:spPr/>
    </dgm:pt>
    <dgm:pt modelId="{2E4AC5C2-6054-4923-8171-1F72C954435B}" type="pres">
      <dgm:prSet presAssocID="{E4641D34-D881-4DFC-9254-585459E04B1F}" presName="vertTwo" presStyleCnt="0"/>
      <dgm:spPr/>
    </dgm:pt>
    <dgm:pt modelId="{BBFF4B0C-28F4-4A05-965C-E3AAA933F1BB}" type="pres">
      <dgm:prSet presAssocID="{E4641D34-D881-4DFC-9254-585459E04B1F}" presName="txTwo" presStyleLbl="node2" presStyleIdx="0" presStyleCnt="2">
        <dgm:presLayoutVars>
          <dgm:chPref val="3"/>
        </dgm:presLayoutVars>
      </dgm:prSet>
      <dgm:spPr/>
    </dgm:pt>
    <dgm:pt modelId="{713D6A53-7F12-468F-85CE-2141E2F11A61}" type="pres">
      <dgm:prSet presAssocID="{E4641D34-D881-4DFC-9254-585459E04B1F}" presName="parTransTwo" presStyleCnt="0"/>
      <dgm:spPr/>
    </dgm:pt>
    <dgm:pt modelId="{069A5E02-48AA-482B-9CC1-54C3C8BC0CBF}" type="pres">
      <dgm:prSet presAssocID="{E4641D34-D881-4DFC-9254-585459E04B1F}" presName="horzTwo" presStyleCnt="0"/>
      <dgm:spPr/>
    </dgm:pt>
    <dgm:pt modelId="{F7B6C9EE-1CDA-475F-AB29-4DB763D6487E}" type="pres">
      <dgm:prSet presAssocID="{B025521D-0797-4EA0-B6D3-4160AF6F6872}" presName="vertThree" presStyleCnt="0"/>
      <dgm:spPr/>
    </dgm:pt>
    <dgm:pt modelId="{A5637CEA-B770-448D-BA9E-A669F8E0A34A}" type="pres">
      <dgm:prSet presAssocID="{B025521D-0797-4EA0-B6D3-4160AF6F6872}" presName="txThree" presStyleLbl="node3" presStyleIdx="0" presStyleCnt="3">
        <dgm:presLayoutVars>
          <dgm:chPref val="3"/>
        </dgm:presLayoutVars>
      </dgm:prSet>
      <dgm:spPr/>
    </dgm:pt>
    <dgm:pt modelId="{4504A298-1640-4108-8FD6-0E811336B0C7}" type="pres">
      <dgm:prSet presAssocID="{B025521D-0797-4EA0-B6D3-4160AF6F6872}" presName="horzThree" presStyleCnt="0"/>
      <dgm:spPr/>
    </dgm:pt>
    <dgm:pt modelId="{F6151B3C-02A0-40A4-9606-E8F43507DBD4}" type="pres">
      <dgm:prSet presAssocID="{85ACE9CF-6AD3-4BC3-9DA8-025B464E419B}" presName="sibSpaceThree" presStyleCnt="0"/>
      <dgm:spPr/>
    </dgm:pt>
    <dgm:pt modelId="{69AB9E8F-4A8A-4152-8F45-FFA5B045E685}" type="pres">
      <dgm:prSet presAssocID="{7B865857-A7E4-47F6-9A10-91598885426E}" presName="vertThree" presStyleCnt="0"/>
      <dgm:spPr/>
    </dgm:pt>
    <dgm:pt modelId="{B6D96EFD-E4D6-42CC-95CC-0853342CD01C}" type="pres">
      <dgm:prSet presAssocID="{7B865857-A7E4-47F6-9A10-91598885426E}" presName="txThree" presStyleLbl="node3" presStyleIdx="1" presStyleCnt="3">
        <dgm:presLayoutVars>
          <dgm:chPref val="3"/>
        </dgm:presLayoutVars>
      </dgm:prSet>
      <dgm:spPr/>
    </dgm:pt>
    <dgm:pt modelId="{C12E17BE-4EC1-42CC-9C67-D8B9DAE0F550}" type="pres">
      <dgm:prSet presAssocID="{7B865857-A7E4-47F6-9A10-91598885426E}" presName="horzThree" presStyleCnt="0"/>
      <dgm:spPr/>
    </dgm:pt>
    <dgm:pt modelId="{A0668F12-6613-4DF2-AE04-DA930F230FAD}" type="pres">
      <dgm:prSet presAssocID="{A566636B-3363-46E5-B6DE-5F7CB2F02FED}" presName="sibSpaceTwo" presStyleCnt="0"/>
      <dgm:spPr/>
    </dgm:pt>
    <dgm:pt modelId="{63784435-07B1-4173-BEB4-54C3A6045315}" type="pres">
      <dgm:prSet presAssocID="{9C704527-1D2F-49F2-A859-81DA1B05BA40}" presName="vertTwo" presStyleCnt="0"/>
      <dgm:spPr/>
    </dgm:pt>
    <dgm:pt modelId="{CFE3B23E-8948-4A0F-9CBA-FC71F2A534D1}" type="pres">
      <dgm:prSet presAssocID="{9C704527-1D2F-49F2-A859-81DA1B05BA40}" presName="txTwo" presStyleLbl="node2" presStyleIdx="1" presStyleCnt="2">
        <dgm:presLayoutVars>
          <dgm:chPref val="3"/>
        </dgm:presLayoutVars>
      </dgm:prSet>
      <dgm:spPr/>
    </dgm:pt>
    <dgm:pt modelId="{30E81330-66E5-4230-8858-5E7E6B24DD0C}" type="pres">
      <dgm:prSet presAssocID="{9C704527-1D2F-49F2-A859-81DA1B05BA40}" presName="parTransTwo" presStyleCnt="0"/>
      <dgm:spPr/>
    </dgm:pt>
    <dgm:pt modelId="{CBA476F3-1CF7-4A60-8CE7-EF82BC19B05C}" type="pres">
      <dgm:prSet presAssocID="{9C704527-1D2F-49F2-A859-81DA1B05BA40}" presName="horzTwo" presStyleCnt="0"/>
      <dgm:spPr/>
    </dgm:pt>
    <dgm:pt modelId="{2577CCA9-73D8-4DFA-B95E-B0AF25E0B419}" type="pres">
      <dgm:prSet presAssocID="{70481869-91D4-46FA-B9A4-1DF33D0298EF}" presName="vertThree" presStyleCnt="0"/>
      <dgm:spPr/>
    </dgm:pt>
    <dgm:pt modelId="{0C19CE93-6298-42D1-9D22-3CEFC9F61BE2}" type="pres">
      <dgm:prSet presAssocID="{70481869-91D4-46FA-B9A4-1DF33D0298EF}" presName="txThree" presStyleLbl="node3" presStyleIdx="2" presStyleCnt="3">
        <dgm:presLayoutVars>
          <dgm:chPref val="3"/>
        </dgm:presLayoutVars>
      </dgm:prSet>
      <dgm:spPr/>
    </dgm:pt>
    <dgm:pt modelId="{7E38F1E1-36C7-4877-859B-84E617B60C24}" type="pres">
      <dgm:prSet presAssocID="{70481869-91D4-46FA-B9A4-1DF33D0298EF}" presName="horzThree" presStyleCnt="0"/>
      <dgm:spPr/>
    </dgm:pt>
  </dgm:ptLst>
  <dgm:cxnLst>
    <dgm:cxn modelId="{6050DD1E-098D-43D2-B2C4-78AD7728DD33}" type="presOf" srcId="{E4641D34-D881-4DFC-9254-585459E04B1F}" destId="{BBFF4B0C-28F4-4A05-965C-E3AAA933F1BB}" srcOrd="0" destOrd="0" presId="urn:microsoft.com/office/officeart/2005/8/layout/hierarchy4"/>
    <dgm:cxn modelId="{E370DB68-DD9E-4C27-AB07-523BF8890C2F}" srcId="{E6DC4B91-52E6-4C35-A9FE-C8D4432156CF}" destId="{9C704527-1D2F-49F2-A859-81DA1B05BA40}" srcOrd="1" destOrd="0" parTransId="{05BB8D7E-2719-4885-A3FA-58FCBE69B5FF}" sibTransId="{7BD19C2E-2C75-41F2-A7D5-E5DBEA20AF5F}"/>
    <dgm:cxn modelId="{3936D584-0738-4335-8C61-17BB95E27BAE}" type="presOf" srcId="{9C704527-1D2F-49F2-A859-81DA1B05BA40}" destId="{CFE3B23E-8948-4A0F-9CBA-FC71F2A534D1}" srcOrd="0" destOrd="0" presId="urn:microsoft.com/office/officeart/2005/8/layout/hierarchy4"/>
    <dgm:cxn modelId="{8EBAD387-5FFD-469C-B37F-096E72B5AB09}" srcId="{9C704527-1D2F-49F2-A859-81DA1B05BA40}" destId="{70481869-91D4-46FA-B9A4-1DF33D0298EF}" srcOrd="0" destOrd="0" parTransId="{3CAC94FD-585D-43C6-B0A1-8ED48D4164C7}" sibTransId="{C49D7F1A-9647-41E4-89FE-FB0A17892C8A}"/>
    <dgm:cxn modelId="{654F8B8A-A608-4880-8961-638758585B67}" type="presOf" srcId="{B025521D-0797-4EA0-B6D3-4160AF6F6872}" destId="{A5637CEA-B770-448D-BA9E-A669F8E0A34A}" srcOrd="0" destOrd="0" presId="urn:microsoft.com/office/officeart/2005/8/layout/hierarchy4"/>
    <dgm:cxn modelId="{7A86A790-7D78-463C-A72E-E1DB258D518E}" type="presOf" srcId="{70481869-91D4-46FA-B9A4-1DF33D0298EF}" destId="{0C19CE93-6298-42D1-9D22-3CEFC9F61BE2}" srcOrd="0" destOrd="0" presId="urn:microsoft.com/office/officeart/2005/8/layout/hierarchy4"/>
    <dgm:cxn modelId="{F2F069A8-C355-4066-AC21-8922B7D3A6EE}" srcId="{E4641D34-D881-4DFC-9254-585459E04B1F}" destId="{7B865857-A7E4-47F6-9A10-91598885426E}" srcOrd="1" destOrd="0" parTransId="{CD440A94-25D5-4692-9EE9-41222A2EAC76}" sibTransId="{B09C558E-C17D-489A-9319-A469D77BD456}"/>
    <dgm:cxn modelId="{11E370B2-420C-440F-9A7D-5A8F5E7C94E6}" type="presOf" srcId="{E6DC4B91-52E6-4C35-A9FE-C8D4432156CF}" destId="{B214C849-9807-40BF-B1A2-12A5116D752E}" srcOrd="0" destOrd="0" presId="urn:microsoft.com/office/officeart/2005/8/layout/hierarchy4"/>
    <dgm:cxn modelId="{D19710B9-A146-4D6E-B960-C9F3658A93DD}" srcId="{35AF3413-2D47-48CC-ADC5-ABB90DCE93EB}" destId="{E6DC4B91-52E6-4C35-A9FE-C8D4432156CF}" srcOrd="0" destOrd="0" parTransId="{C1BD751C-D935-41E3-B2E5-7594C607B6A5}" sibTransId="{EA92DB7D-6C60-4CFF-BBD1-C4E89D3B4D1F}"/>
    <dgm:cxn modelId="{5EE555BA-82E8-4AD0-8AF6-06AD3743874D}" type="presOf" srcId="{7B865857-A7E4-47F6-9A10-91598885426E}" destId="{B6D96EFD-E4D6-42CC-95CC-0853342CD01C}" srcOrd="0" destOrd="0" presId="urn:microsoft.com/office/officeart/2005/8/layout/hierarchy4"/>
    <dgm:cxn modelId="{7FD357DB-5173-483F-BEE6-A479966CFD5B}" srcId="{E6DC4B91-52E6-4C35-A9FE-C8D4432156CF}" destId="{E4641D34-D881-4DFC-9254-585459E04B1F}" srcOrd="0" destOrd="0" parTransId="{80F1D06A-FB1A-437A-9044-B40E88EC89A0}" sibTransId="{A566636B-3363-46E5-B6DE-5F7CB2F02FED}"/>
    <dgm:cxn modelId="{19A28EDF-F7A3-4321-9C01-43CA126F129D}" srcId="{E4641D34-D881-4DFC-9254-585459E04B1F}" destId="{B025521D-0797-4EA0-B6D3-4160AF6F6872}" srcOrd="0" destOrd="0" parTransId="{1E6ADFBB-2FE0-4A75-A676-183E7F53799F}" sibTransId="{85ACE9CF-6AD3-4BC3-9DA8-025B464E419B}"/>
    <dgm:cxn modelId="{FA4579F1-F9B7-4B09-98D5-108699E34CA8}" type="presOf" srcId="{35AF3413-2D47-48CC-ADC5-ABB90DCE93EB}" destId="{A05AF82D-59F8-49C0-90CF-66673B4C5ACF}" srcOrd="0" destOrd="0" presId="urn:microsoft.com/office/officeart/2005/8/layout/hierarchy4"/>
    <dgm:cxn modelId="{B851BEBD-3349-411D-8BEF-12AE8EA20455}" type="presParOf" srcId="{A05AF82D-59F8-49C0-90CF-66673B4C5ACF}" destId="{644AED18-950C-4EF3-9445-C4384F71FA82}" srcOrd="0" destOrd="0" presId="urn:microsoft.com/office/officeart/2005/8/layout/hierarchy4"/>
    <dgm:cxn modelId="{B416DCF8-ABED-48CA-99C9-3FA02AA1E6C9}" type="presParOf" srcId="{644AED18-950C-4EF3-9445-C4384F71FA82}" destId="{B214C849-9807-40BF-B1A2-12A5116D752E}" srcOrd="0" destOrd="0" presId="urn:microsoft.com/office/officeart/2005/8/layout/hierarchy4"/>
    <dgm:cxn modelId="{F0525FE4-E045-4AD0-9342-A98F16987505}" type="presParOf" srcId="{644AED18-950C-4EF3-9445-C4384F71FA82}" destId="{A298C3CB-E255-4BB4-9EEB-60E6F00971DE}" srcOrd="1" destOrd="0" presId="urn:microsoft.com/office/officeart/2005/8/layout/hierarchy4"/>
    <dgm:cxn modelId="{7417AC93-EFCA-4533-84B9-FFE6F635AD15}" type="presParOf" srcId="{644AED18-950C-4EF3-9445-C4384F71FA82}" destId="{97C8C76B-EE19-4230-8B9D-1DD3E6DA0452}" srcOrd="2" destOrd="0" presId="urn:microsoft.com/office/officeart/2005/8/layout/hierarchy4"/>
    <dgm:cxn modelId="{74BC5F76-96D0-4FF0-AAA9-A9B9FE62ADAF}" type="presParOf" srcId="{97C8C76B-EE19-4230-8B9D-1DD3E6DA0452}" destId="{2E4AC5C2-6054-4923-8171-1F72C954435B}" srcOrd="0" destOrd="0" presId="urn:microsoft.com/office/officeart/2005/8/layout/hierarchy4"/>
    <dgm:cxn modelId="{F9034683-E637-419B-A984-2AD632F6D023}" type="presParOf" srcId="{2E4AC5C2-6054-4923-8171-1F72C954435B}" destId="{BBFF4B0C-28F4-4A05-965C-E3AAA933F1BB}" srcOrd="0" destOrd="0" presId="urn:microsoft.com/office/officeart/2005/8/layout/hierarchy4"/>
    <dgm:cxn modelId="{6E7DA959-456B-471B-95D0-D9B87C048A5C}" type="presParOf" srcId="{2E4AC5C2-6054-4923-8171-1F72C954435B}" destId="{713D6A53-7F12-468F-85CE-2141E2F11A61}" srcOrd="1" destOrd="0" presId="urn:microsoft.com/office/officeart/2005/8/layout/hierarchy4"/>
    <dgm:cxn modelId="{234540D7-2B90-4C06-958C-02953FD501AF}" type="presParOf" srcId="{2E4AC5C2-6054-4923-8171-1F72C954435B}" destId="{069A5E02-48AA-482B-9CC1-54C3C8BC0CBF}" srcOrd="2" destOrd="0" presId="urn:microsoft.com/office/officeart/2005/8/layout/hierarchy4"/>
    <dgm:cxn modelId="{77312924-CBBB-4B3D-BFB8-1EBE6E8046DF}" type="presParOf" srcId="{069A5E02-48AA-482B-9CC1-54C3C8BC0CBF}" destId="{F7B6C9EE-1CDA-475F-AB29-4DB763D6487E}" srcOrd="0" destOrd="0" presId="urn:microsoft.com/office/officeart/2005/8/layout/hierarchy4"/>
    <dgm:cxn modelId="{34E32227-9A4A-4F22-B405-5EB2A0067BF0}" type="presParOf" srcId="{F7B6C9EE-1CDA-475F-AB29-4DB763D6487E}" destId="{A5637CEA-B770-448D-BA9E-A669F8E0A34A}" srcOrd="0" destOrd="0" presId="urn:microsoft.com/office/officeart/2005/8/layout/hierarchy4"/>
    <dgm:cxn modelId="{04BD05A1-1073-4247-A482-5802993872FE}" type="presParOf" srcId="{F7B6C9EE-1CDA-475F-AB29-4DB763D6487E}" destId="{4504A298-1640-4108-8FD6-0E811336B0C7}" srcOrd="1" destOrd="0" presId="urn:microsoft.com/office/officeart/2005/8/layout/hierarchy4"/>
    <dgm:cxn modelId="{3551CC7A-FE97-4497-81DB-B7D7073ABB95}" type="presParOf" srcId="{069A5E02-48AA-482B-9CC1-54C3C8BC0CBF}" destId="{F6151B3C-02A0-40A4-9606-E8F43507DBD4}" srcOrd="1" destOrd="0" presId="urn:microsoft.com/office/officeart/2005/8/layout/hierarchy4"/>
    <dgm:cxn modelId="{A0276046-6DF2-46AA-9F7C-E3E641731966}" type="presParOf" srcId="{069A5E02-48AA-482B-9CC1-54C3C8BC0CBF}" destId="{69AB9E8F-4A8A-4152-8F45-FFA5B045E685}" srcOrd="2" destOrd="0" presId="urn:microsoft.com/office/officeart/2005/8/layout/hierarchy4"/>
    <dgm:cxn modelId="{DB6F1E2F-9FE7-43C3-A491-5AD34F24FB4C}" type="presParOf" srcId="{69AB9E8F-4A8A-4152-8F45-FFA5B045E685}" destId="{B6D96EFD-E4D6-42CC-95CC-0853342CD01C}" srcOrd="0" destOrd="0" presId="urn:microsoft.com/office/officeart/2005/8/layout/hierarchy4"/>
    <dgm:cxn modelId="{9225899C-2F21-4CD6-97F0-26553BAF5A6A}" type="presParOf" srcId="{69AB9E8F-4A8A-4152-8F45-FFA5B045E685}" destId="{C12E17BE-4EC1-42CC-9C67-D8B9DAE0F550}" srcOrd="1" destOrd="0" presId="urn:microsoft.com/office/officeart/2005/8/layout/hierarchy4"/>
    <dgm:cxn modelId="{2CC7493B-07F4-46CF-8863-9EDC3BEEF79B}" type="presParOf" srcId="{97C8C76B-EE19-4230-8B9D-1DD3E6DA0452}" destId="{A0668F12-6613-4DF2-AE04-DA930F230FAD}" srcOrd="1" destOrd="0" presId="urn:microsoft.com/office/officeart/2005/8/layout/hierarchy4"/>
    <dgm:cxn modelId="{C79D96FD-6D19-4AE7-AF39-AE4433B2BB15}" type="presParOf" srcId="{97C8C76B-EE19-4230-8B9D-1DD3E6DA0452}" destId="{63784435-07B1-4173-BEB4-54C3A6045315}" srcOrd="2" destOrd="0" presId="urn:microsoft.com/office/officeart/2005/8/layout/hierarchy4"/>
    <dgm:cxn modelId="{EA83CADB-A508-42FC-BA8D-A912D35E7420}" type="presParOf" srcId="{63784435-07B1-4173-BEB4-54C3A6045315}" destId="{CFE3B23E-8948-4A0F-9CBA-FC71F2A534D1}" srcOrd="0" destOrd="0" presId="urn:microsoft.com/office/officeart/2005/8/layout/hierarchy4"/>
    <dgm:cxn modelId="{F9CC2EF0-B1AC-4CD8-8709-CCC92DFEF161}" type="presParOf" srcId="{63784435-07B1-4173-BEB4-54C3A6045315}" destId="{30E81330-66E5-4230-8858-5E7E6B24DD0C}" srcOrd="1" destOrd="0" presId="urn:microsoft.com/office/officeart/2005/8/layout/hierarchy4"/>
    <dgm:cxn modelId="{ADCCE1F3-CBDF-4852-99AA-1A7759207D09}" type="presParOf" srcId="{63784435-07B1-4173-BEB4-54C3A6045315}" destId="{CBA476F3-1CF7-4A60-8CE7-EF82BC19B05C}" srcOrd="2" destOrd="0" presId="urn:microsoft.com/office/officeart/2005/8/layout/hierarchy4"/>
    <dgm:cxn modelId="{DA3047E4-CA9B-4523-9C56-E1D47762D917}" type="presParOf" srcId="{CBA476F3-1CF7-4A60-8CE7-EF82BC19B05C}" destId="{2577CCA9-73D8-4DFA-B95E-B0AF25E0B419}" srcOrd="0" destOrd="0" presId="urn:microsoft.com/office/officeart/2005/8/layout/hierarchy4"/>
    <dgm:cxn modelId="{4338689E-EA0C-47D0-BF40-DAD2381E6AA7}" type="presParOf" srcId="{2577CCA9-73D8-4DFA-B95E-B0AF25E0B419}" destId="{0C19CE93-6298-42D1-9D22-3CEFC9F61BE2}" srcOrd="0" destOrd="0" presId="urn:microsoft.com/office/officeart/2005/8/layout/hierarchy4"/>
    <dgm:cxn modelId="{DC507554-1891-4345-9FE2-9AB7F7A318EC}" type="presParOf" srcId="{2577CCA9-73D8-4DFA-B95E-B0AF25E0B419}" destId="{7E38F1E1-36C7-4877-859B-84E617B60C2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4FFBC-891B-4003-B375-D073275666FB}">
      <dsp:nvSpPr>
        <dsp:cNvPr id="0" name=""/>
        <dsp:cNvSpPr/>
      </dsp:nvSpPr>
      <dsp:spPr>
        <a:xfrm>
          <a:off x="671" y="711998"/>
          <a:ext cx="2617845" cy="1570707"/>
        </a:xfrm>
        <a:prstGeom prst="rect">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Clinically apparent,</a:t>
          </a:r>
          <a:br>
            <a:rPr lang="en-US" sz="2400" kern="1200" dirty="0"/>
          </a:br>
          <a:r>
            <a:rPr lang="en-US" sz="2400" kern="1200" dirty="0"/>
            <a:t>new-onset ascites</a:t>
          </a:r>
        </a:p>
      </dsp:txBody>
      <dsp:txXfrm>
        <a:off x="671" y="711998"/>
        <a:ext cx="2617845" cy="1570707"/>
      </dsp:txXfrm>
    </dsp:sp>
    <dsp:sp modelId="{46A8AF30-8C9E-46A7-BC00-8129F5B85ABD}">
      <dsp:nvSpPr>
        <dsp:cNvPr id="0" name=""/>
        <dsp:cNvSpPr/>
      </dsp:nvSpPr>
      <dsp:spPr>
        <a:xfrm>
          <a:off x="2880301" y="711998"/>
          <a:ext cx="2617845" cy="1570707"/>
        </a:xfrm>
        <a:prstGeom prst="rect">
          <a:avLst/>
        </a:prstGeom>
        <a:gradFill rotWithShape="0">
          <a:gsLst>
            <a:gs pos="0">
              <a:schemeClr val="accent6">
                <a:shade val="80000"/>
                <a:hueOff val="221997"/>
                <a:satOff val="-21843"/>
                <a:lumOff val="20579"/>
                <a:alphaOff val="0"/>
                <a:satMod val="103000"/>
                <a:lumMod val="102000"/>
                <a:tint val="94000"/>
              </a:schemeClr>
            </a:gs>
            <a:gs pos="50000">
              <a:schemeClr val="accent6">
                <a:shade val="80000"/>
                <a:hueOff val="221997"/>
                <a:satOff val="-21843"/>
                <a:lumOff val="20579"/>
                <a:alphaOff val="0"/>
                <a:satMod val="110000"/>
                <a:lumMod val="100000"/>
                <a:shade val="100000"/>
              </a:schemeClr>
            </a:gs>
            <a:gs pos="100000">
              <a:schemeClr val="accent6">
                <a:shade val="80000"/>
                <a:hueOff val="221997"/>
                <a:satOff val="-21843"/>
                <a:lumOff val="2057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Known ascites, admitted to the hospital for any emergent reason</a:t>
          </a:r>
        </a:p>
      </dsp:txBody>
      <dsp:txXfrm>
        <a:off x="2880301" y="711998"/>
        <a:ext cx="2617845" cy="1570707"/>
      </dsp:txXfrm>
    </dsp:sp>
    <dsp:sp modelId="{9467A126-273A-4392-B8FE-55FF61643E0C}">
      <dsp:nvSpPr>
        <dsp:cNvPr id="0" name=""/>
        <dsp:cNvSpPr/>
      </dsp:nvSpPr>
      <dsp:spPr>
        <a:xfrm>
          <a:off x="1440486" y="2544490"/>
          <a:ext cx="2617845" cy="1570707"/>
        </a:xfrm>
        <a:prstGeom prst="rect">
          <a:avLst/>
        </a:prstGeom>
        <a:solidFill>
          <a:schemeClr val="tx2">
            <a:lumMod val="75000"/>
            <a:lumOff val="2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Signs/ Symptoms of infection</a:t>
          </a:r>
        </a:p>
      </dsp:txBody>
      <dsp:txXfrm>
        <a:off x="1440486" y="2544490"/>
        <a:ext cx="2617845" cy="15707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4C849-9807-40BF-B1A2-12A5116D752E}">
      <dsp:nvSpPr>
        <dsp:cNvPr id="0" name=""/>
        <dsp:cNvSpPr/>
      </dsp:nvSpPr>
      <dsp:spPr>
        <a:xfrm>
          <a:off x="633" y="102"/>
          <a:ext cx="5515383" cy="1181528"/>
        </a:xfrm>
        <a:prstGeom prst="roundRect">
          <a:avLst>
            <a:gd name="adj" fmla="val 10000"/>
          </a:avLst>
        </a:prstGeom>
        <a:solidFill>
          <a:schemeClr val="accent3">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Cell count</a:t>
          </a:r>
        </a:p>
      </dsp:txBody>
      <dsp:txXfrm>
        <a:off x="35239" y="34708"/>
        <a:ext cx="5446171" cy="1112316"/>
      </dsp:txXfrm>
    </dsp:sp>
    <dsp:sp modelId="{BBFF4B0C-28F4-4A05-965C-E3AAA933F1BB}">
      <dsp:nvSpPr>
        <dsp:cNvPr id="0" name=""/>
        <dsp:cNvSpPr/>
      </dsp:nvSpPr>
      <dsp:spPr>
        <a:xfrm>
          <a:off x="633" y="1279228"/>
          <a:ext cx="3602819" cy="1181528"/>
        </a:xfrm>
        <a:prstGeom prst="roundRect">
          <a:avLst>
            <a:gd name="adj" fmla="val 10000"/>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Culture</a:t>
          </a:r>
        </a:p>
      </dsp:txBody>
      <dsp:txXfrm>
        <a:off x="35239" y="1313834"/>
        <a:ext cx="3533607" cy="1112316"/>
      </dsp:txXfrm>
    </dsp:sp>
    <dsp:sp modelId="{A5637CEA-B770-448D-BA9E-A669F8E0A34A}">
      <dsp:nvSpPr>
        <dsp:cNvPr id="0" name=""/>
        <dsp:cNvSpPr/>
      </dsp:nvSpPr>
      <dsp:spPr>
        <a:xfrm>
          <a:off x="633" y="2558354"/>
          <a:ext cx="1764358" cy="1181528"/>
        </a:xfrm>
        <a:prstGeom prst="roundRect">
          <a:avLst>
            <a:gd name="adj" fmla="val 10000"/>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Fluid protein</a:t>
          </a:r>
        </a:p>
      </dsp:txBody>
      <dsp:txXfrm>
        <a:off x="35239" y="2592960"/>
        <a:ext cx="1695146" cy="1112316"/>
      </dsp:txXfrm>
    </dsp:sp>
    <dsp:sp modelId="{B6D96EFD-E4D6-42CC-95CC-0853342CD01C}">
      <dsp:nvSpPr>
        <dsp:cNvPr id="0" name=""/>
        <dsp:cNvSpPr/>
      </dsp:nvSpPr>
      <dsp:spPr>
        <a:xfrm>
          <a:off x="1839094" y="2558354"/>
          <a:ext cx="1764358" cy="1181528"/>
        </a:xfrm>
        <a:prstGeom prst="roundRect">
          <a:avLst>
            <a:gd name="adj" fmla="val 10000"/>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Fluid albumin</a:t>
          </a:r>
        </a:p>
      </dsp:txBody>
      <dsp:txXfrm>
        <a:off x="1873700" y="2592960"/>
        <a:ext cx="1695146" cy="1112316"/>
      </dsp:txXfrm>
    </dsp:sp>
    <dsp:sp modelId="{CFE3B23E-8948-4A0F-9CBA-FC71F2A534D1}">
      <dsp:nvSpPr>
        <dsp:cNvPr id="0" name=""/>
        <dsp:cNvSpPr/>
      </dsp:nvSpPr>
      <dsp:spPr>
        <a:xfrm>
          <a:off x="3751658" y="1279228"/>
          <a:ext cx="1764358" cy="1181528"/>
        </a:xfrm>
        <a:prstGeom prst="roundRect">
          <a:avLst>
            <a:gd name="adj" fmla="val 10000"/>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Gram stain</a:t>
          </a:r>
        </a:p>
      </dsp:txBody>
      <dsp:txXfrm>
        <a:off x="3786264" y="1313834"/>
        <a:ext cx="1695146" cy="1112316"/>
      </dsp:txXfrm>
    </dsp:sp>
    <dsp:sp modelId="{0C19CE93-6298-42D1-9D22-3CEFC9F61BE2}">
      <dsp:nvSpPr>
        <dsp:cNvPr id="0" name=""/>
        <dsp:cNvSpPr/>
      </dsp:nvSpPr>
      <dsp:spPr>
        <a:xfrm>
          <a:off x="3751658" y="2558354"/>
          <a:ext cx="1764358" cy="1181528"/>
        </a:xfrm>
        <a:prstGeom prst="roundRect">
          <a:avLst>
            <a:gd name="adj" fmla="val 10000"/>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i="1" kern="1200" dirty="0"/>
            <a:t>Serum albumin</a:t>
          </a:r>
        </a:p>
      </dsp:txBody>
      <dsp:txXfrm>
        <a:off x="3786264" y="2592960"/>
        <a:ext cx="1695146" cy="11123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4C849-9807-40BF-B1A2-12A5116D752E}">
      <dsp:nvSpPr>
        <dsp:cNvPr id="0" name=""/>
        <dsp:cNvSpPr/>
      </dsp:nvSpPr>
      <dsp:spPr>
        <a:xfrm>
          <a:off x="633" y="102"/>
          <a:ext cx="5515383" cy="1181528"/>
        </a:xfrm>
        <a:prstGeom prst="roundRect">
          <a:avLst>
            <a:gd name="adj" fmla="val 10000"/>
          </a:avLst>
        </a:prstGeom>
        <a:solidFill>
          <a:schemeClr val="accent3">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Cell count</a:t>
          </a:r>
        </a:p>
      </dsp:txBody>
      <dsp:txXfrm>
        <a:off x="35239" y="34708"/>
        <a:ext cx="5446171" cy="1112316"/>
      </dsp:txXfrm>
    </dsp:sp>
    <dsp:sp modelId="{BBFF4B0C-28F4-4A05-965C-E3AAA933F1BB}">
      <dsp:nvSpPr>
        <dsp:cNvPr id="0" name=""/>
        <dsp:cNvSpPr/>
      </dsp:nvSpPr>
      <dsp:spPr>
        <a:xfrm>
          <a:off x="633" y="1279228"/>
          <a:ext cx="3602819" cy="1181528"/>
        </a:xfrm>
        <a:prstGeom prst="roundRect">
          <a:avLst>
            <a:gd name="adj" fmla="val 10000"/>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Culture</a:t>
          </a:r>
        </a:p>
      </dsp:txBody>
      <dsp:txXfrm>
        <a:off x="35239" y="1313834"/>
        <a:ext cx="3533607" cy="1112316"/>
      </dsp:txXfrm>
    </dsp:sp>
    <dsp:sp modelId="{A5637CEA-B770-448D-BA9E-A669F8E0A34A}">
      <dsp:nvSpPr>
        <dsp:cNvPr id="0" name=""/>
        <dsp:cNvSpPr/>
      </dsp:nvSpPr>
      <dsp:spPr>
        <a:xfrm>
          <a:off x="633" y="2558354"/>
          <a:ext cx="1764358" cy="1181528"/>
        </a:xfrm>
        <a:prstGeom prst="roundRect">
          <a:avLst>
            <a:gd name="adj" fmla="val 10000"/>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Fluid protein</a:t>
          </a:r>
        </a:p>
      </dsp:txBody>
      <dsp:txXfrm>
        <a:off x="35239" y="2592960"/>
        <a:ext cx="1695146" cy="1112316"/>
      </dsp:txXfrm>
    </dsp:sp>
    <dsp:sp modelId="{B6D96EFD-E4D6-42CC-95CC-0853342CD01C}">
      <dsp:nvSpPr>
        <dsp:cNvPr id="0" name=""/>
        <dsp:cNvSpPr/>
      </dsp:nvSpPr>
      <dsp:spPr>
        <a:xfrm>
          <a:off x="1839094" y="2558354"/>
          <a:ext cx="1764358" cy="1181528"/>
        </a:xfrm>
        <a:prstGeom prst="roundRect">
          <a:avLst>
            <a:gd name="adj" fmla="val 10000"/>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Fluid albumin</a:t>
          </a:r>
        </a:p>
      </dsp:txBody>
      <dsp:txXfrm>
        <a:off x="1873700" y="2592960"/>
        <a:ext cx="1695146" cy="1112316"/>
      </dsp:txXfrm>
    </dsp:sp>
    <dsp:sp modelId="{CFE3B23E-8948-4A0F-9CBA-FC71F2A534D1}">
      <dsp:nvSpPr>
        <dsp:cNvPr id="0" name=""/>
        <dsp:cNvSpPr/>
      </dsp:nvSpPr>
      <dsp:spPr>
        <a:xfrm>
          <a:off x="3751658" y="1279228"/>
          <a:ext cx="1764358" cy="1181528"/>
        </a:xfrm>
        <a:prstGeom prst="roundRect">
          <a:avLst>
            <a:gd name="adj" fmla="val 10000"/>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Gram stain</a:t>
          </a:r>
        </a:p>
      </dsp:txBody>
      <dsp:txXfrm>
        <a:off x="3786264" y="1313834"/>
        <a:ext cx="1695146" cy="1112316"/>
      </dsp:txXfrm>
    </dsp:sp>
    <dsp:sp modelId="{0C19CE93-6298-42D1-9D22-3CEFC9F61BE2}">
      <dsp:nvSpPr>
        <dsp:cNvPr id="0" name=""/>
        <dsp:cNvSpPr/>
      </dsp:nvSpPr>
      <dsp:spPr>
        <a:xfrm>
          <a:off x="3751658" y="2558354"/>
          <a:ext cx="1764358" cy="1181528"/>
        </a:xfrm>
        <a:prstGeom prst="roundRect">
          <a:avLst>
            <a:gd name="adj" fmla="val 10000"/>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i="1" kern="1200" dirty="0"/>
            <a:t>Serum albumin</a:t>
          </a:r>
        </a:p>
      </dsp:txBody>
      <dsp:txXfrm>
        <a:off x="3786264" y="2592960"/>
        <a:ext cx="1695146" cy="111231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47CDB5-924E-2745-86A3-F84EF4F909A3}" type="datetimeFigureOut">
              <a:rPr lang="en-US" smtClean="0"/>
              <a:t>8/23/2023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AA2B9A-A75D-6E42-B807-49F02C54549D}" type="slidenum">
              <a:rPr lang="en-US" smtClean="0"/>
              <a:t>‹#›</a:t>
            </a:fld>
            <a:endParaRPr lang="en-US"/>
          </a:p>
        </p:txBody>
      </p:sp>
    </p:spTree>
    <p:extLst>
      <p:ext uri="{BB962C8B-B14F-4D97-AF65-F5344CB8AC3E}">
        <p14:creationId xmlns:p14="http://schemas.microsoft.com/office/powerpoint/2010/main" val="238077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a:t>Mr. Murphy is a 56 y/o M who presents to the ED for new-onset abdominal swelling.</a:t>
            </a:r>
          </a:p>
          <a:p>
            <a:r>
              <a:rPr lang="en-US" dirty="0"/>
              <a:t>He has not sought medical attention in about 10 years.</a:t>
            </a:r>
          </a:p>
          <a:p>
            <a:r>
              <a:rPr lang="en-US" dirty="0"/>
              <a:t>He drinks a pint of whiskey each night though the past couple weeks he has not felt well enough to really drink much.</a:t>
            </a:r>
          </a:p>
          <a:p>
            <a:endParaRPr lang="en-US" dirty="0"/>
          </a:p>
          <a:p>
            <a:r>
              <a:rPr lang="en-US" dirty="0"/>
              <a:t>His exam shows a jaundiced thin man with a protuberant abdomen with an obvious fluid wave. His abdomen is not tender, he has had no fevers.</a:t>
            </a:r>
          </a:p>
          <a:p>
            <a:endParaRPr lang="en-US" dirty="0"/>
          </a:p>
          <a:p>
            <a:r>
              <a:rPr lang="en-US" dirty="0"/>
              <a:t>WBC 6.3</a:t>
            </a:r>
          </a:p>
          <a:p>
            <a:r>
              <a:rPr lang="en-US" dirty="0"/>
              <a:t>Cr 1.1</a:t>
            </a:r>
          </a:p>
          <a:p>
            <a:r>
              <a:rPr lang="en-US" dirty="0"/>
              <a:t>INR 1.9</a:t>
            </a:r>
          </a:p>
          <a:p>
            <a:endParaRPr lang="en-US" dirty="0"/>
          </a:p>
          <a:p>
            <a:r>
              <a:rPr lang="en-US" dirty="0"/>
              <a:t>The ED requests admission to the hospitalist service for management.</a:t>
            </a:r>
          </a:p>
          <a:p>
            <a:endParaRPr lang="en-US" dirty="0"/>
          </a:p>
          <a:p>
            <a:r>
              <a:rPr lang="en-US" dirty="0"/>
              <a:t>Answer is C – diagnostic paracentesis</a:t>
            </a:r>
          </a:p>
          <a:p>
            <a:endParaRPr lang="th-TH" dirty="0"/>
          </a:p>
        </p:txBody>
      </p:sp>
      <p:sp>
        <p:nvSpPr>
          <p:cNvPr id="4" name="ตัวแทนหมายเลขภาพนิ่ง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CD501-6BB7-45B6-B183-6435F0E3813A}" type="slidenum">
              <a:rPr kumimoji="0" lang="th-TH" sz="1200" b="0" i="0" u="none" strike="noStrike" kern="1200" cap="none" spc="0" normalizeH="0" baseline="0" noProof="0" smtClean="0">
                <a:ln>
                  <a:noFill/>
                </a:ln>
                <a:solidFill>
                  <a:prstClr val="black"/>
                </a:solidFill>
                <a:effectLst/>
                <a:uLnTx/>
                <a:uFillTx/>
                <a:latin typeface="Calibri" panose="020F0502020204030204"/>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h-TH" sz="12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161178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ภาพนิ่ง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CD501-6BB7-45B6-B183-6435F0E3813A}" type="slidenum">
              <a:rPr kumimoji="0" lang="th-TH" sz="1200" b="0" i="0" u="none" strike="noStrike" kern="1200" cap="none" spc="0" normalizeH="0" baseline="0" noProof="0" smtClean="0">
                <a:ln>
                  <a:noFill/>
                </a:ln>
                <a:solidFill>
                  <a:prstClr val="black"/>
                </a:solidFill>
                <a:effectLst/>
                <a:uLnTx/>
                <a:uFillTx/>
                <a:latin typeface="Calibri" panose="020F0502020204030204"/>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th-TH" sz="12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1778931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worry about acute variceal bleeding</a:t>
            </a:r>
          </a:p>
          <a:p>
            <a:r>
              <a:rPr lang="en-US" dirty="0"/>
              <a:t>Though there are other complications of cirrhosis that can bleeding including in particular portal hypertensive gastropathy</a:t>
            </a:r>
          </a:p>
          <a:p>
            <a:r>
              <a:rPr lang="en-US" dirty="0"/>
              <a:t>No way to tell without direct visualization so a GI consult for EGD</a:t>
            </a:r>
            <a:endParaRPr lang="th-TH" dirty="0"/>
          </a:p>
          <a:p>
            <a:endParaRPr lang="en-US" dirty="0"/>
          </a:p>
          <a:p>
            <a:r>
              <a:rPr lang="en-US" dirty="0"/>
              <a:t>Octreotide is a somatostatin </a:t>
            </a:r>
            <a:r>
              <a:rPr lang="en-US" dirty="0" err="1"/>
              <a:t>anologue</a:t>
            </a:r>
            <a:r>
              <a:rPr lang="en-US" dirty="0"/>
              <a:t> – bolus 50mcg and infusion at 50/</a:t>
            </a:r>
            <a:r>
              <a:rPr lang="en-US" dirty="0" err="1"/>
              <a:t>hr</a:t>
            </a:r>
            <a:endParaRPr lang="en-US" dirty="0"/>
          </a:p>
          <a:p>
            <a:endParaRPr lang="en-US" dirty="0"/>
          </a:p>
          <a:p>
            <a:r>
              <a:rPr lang="en-US" dirty="0"/>
              <a:t>Fastest way to reduce portal pressure is to shunt blood away from that system with a TIPS. It will also reduce ascites but worsen encephalopathy</a:t>
            </a:r>
          </a:p>
          <a:p>
            <a:endParaRPr lang="en-US" dirty="0"/>
          </a:p>
          <a:p>
            <a:pPr defTabSz="942289">
              <a:defRPr/>
            </a:pPr>
            <a:r>
              <a:rPr lang="en-US" dirty="0"/>
              <a:t>If ascites is present, SBP </a:t>
            </a:r>
            <a:r>
              <a:rPr lang="en-US" dirty="0" err="1"/>
              <a:t>ppx</a:t>
            </a:r>
            <a:endParaRPr lang="en-US" dirty="0"/>
          </a:p>
          <a:p>
            <a:endParaRPr lang="en-US" dirty="0"/>
          </a:p>
          <a:p>
            <a:pPr algn="l"/>
            <a:r>
              <a:rPr lang="en-US" b="1" i="1" dirty="0">
                <a:solidFill>
                  <a:srgbClr val="333333"/>
                </a:solidFill>
                <a:effectLst/>
                <a:latin typeface="Fira Sans" panose="020B0503050000020004" pitchFamily="34" charset="0"/>
              </a:rPr>
              <a:t>Guidance statements</a:t>
            </a:r>
            <a:endParaRPr lang="en-US" b="0" i="0" dirty="0">
              <a:solidFill>
                <a:srgbClr val="333333"/>
              </a:solidFill>
              <a:effectLst/>
              <a:latin typeface="Fira Sans" panose="020B0503050000020004" pitchFamily="34" charset="0"/>
            </a:endParaRPr>
          </a:p>
          <a:p>
            <a:pPr algn="l">
              <a:buFont typeface="Arial" panose="020B0604020202020204" pitchFamily="34" charset="0"/>
              <a:buChar char="•"/>
            </a:pPr>
            <a:r>
              <a:rPr lang="en-US" b="0" i="0" dirty="0">
                <a:solidFill>
                  <a:srgbClr val="333333"/>
                </a:solidFill>
                <a:effectLst/>
                <a:latin typeface="Fira Sans" panose="020B0503050000020004" pitchFamily="34" charset="0"/>
              </a:rPr>
              <a:t>PRBC transfusion should be done conservatively, starting to transfuse when the hemoglobin reaches a threshold of around 7 g/dL with the goal of maintaining it between 7 and 9 g/dL.</a:t>
            </a:r>
          </a:p>
          <a:p>
            <a:pPr algn="l">
              <a:buFont typeface="Arial" panose="020B0604020202020204" pitchFamily="34" charset="0"/>
              <a:buChar char="•"/>
            </a:pPr>
            <a:r>
              <a:rPr lang="en-US" b="0" i="0" dirty="0">
                <a:solidFill>
                  <a:srgbClr val="333333"/>
                </a:solidFill>
                <a:effectLst/>
                <a:latin typeface="Fira Sans" panose="020B0503050000020004" pitchFamily="34" charset="0"/>
              </a:rPr>
              <a:t>Short‐term (maximum 7 days) antibiotic prophylaxis should be instituted in any patient with cirrhosis and GI hemorrhage.</a:t>
            </a:r>
          </a:p>
          <a:p>
            <a:pPr algn="l">
              <a:buFont typeface="Arial" panose="020B0604020202020204" pitchFamily="34" charset="0"/>
              <a:buChar char="•"/>
            </a:pPr>
            <a:r>
              <a:rPr lang="en-US" b="0" i="0" dirty="0">
                <a:solidFill>
                  <a:srgbClr val="333333"/>
                </a:solidFill>
                <a:effectLst/>
                <a:latin typeface="Fira Sans" panose="020B0503050000020004" pitchFamily="34" charset="0"/>
              </a:rPr>
              <a:t>Intravenous ceftriaxone 1 g/24 h is the antibiotic of choice and should be used for a maximum of 7 days (consider discontinuing when hemorrhage has resolved and vasoactive drugs discontinued).</a:t>
            </a:r>
          </a:p>
          <a:p>
            <a:pPr algn="l">
              <a:buFont typeface="Arial" panose="020B0604020202020204" pitchFamily="34" charset="0"/>
              <a:buChar char="•"/>
            </a:pPr>
            <a:r>
              <a:rPr lang="en-US" b="0" i="0" dirty="0">
                <a:solidFill>
                  <a:srgbClr val="333333"/>
                </a:solidFill>
                <a:effectLst/>
                <a:latin typeface="Fira Sans" panose="020B0503050000020004" pitchFamily="34" charset="0"/>
              </a:rPr>
              <a:t>Vasoactive drugs (SMT or its analogue, octreotide; VP or its analogue, </a:t>
            </a:r>
            <a:r>
              <a:rPr lang="en-US" b="0" i="0" dirty="0" err="1">
                <a:solidFill>
                  <a:srgbClr val="333333"/>
                </a:solidFill>
                <a:effectLst/>
                <a:latin typeface="Fira Sans" panose="020B0503050000020004" pitchFamily="34" charset="0"/>
              </a:rPr>
              <a:t>terlipressin</a:t>
            </a:r>
            <a:r>
              <a:rPr lang="en-US" b="0" i="0" dirty="0">
                <a:solidFill>
                  <a:srgbClr val="333333"/>
                </a:solidFill>
                <a:effectLst/>
                <a:latin typeface="Fira Sans" panose="020B0503050000020004" pitchFamily="34" charset="0"/>
              </a:rPr>
              <a:t>) should be initiated as soon as VH is suspected (Table 4 for recommended doses and schedules).</a:t>
            </a:r>
          </a:p>
          <a:p>
            <a:pPr algn="l">
              <a:buFont typeface="Arial" panose="020B0604020202020204" pitchFamily="34" charset="0"/>
              <a:buChar char="•"/>
            </a:pPr>
            <a:r>
              <a:rPr lang="en-US" b="0" i="0" dirty="0">
                <a:solidFill>
                  <a:srgbClr val="333333"/>
                </a:solidFill>
                <a:effectLst/>
                <a:latin typeface="Fira Sans" panose="020B0503050000020004" pitchFamily="34" charset="0"/>
              </a:rPr>
              <a:t>EGD should be performed within 12 hours of admission and once the patient is hemodynamically stable.</a:t>
            </a:r>
          </a:p>
          <a:p>
            <a:pPr algn="l">
              <a:buFont typeface="Arial" panose="020B0604020202020204" pitchFamily="34" charset="0"/>
              <a:buChar char="•"/>
            </a:pPr>
            <a:r>
              <a:rPr lang="en-US" b="0" i="0" dirty="0">
                <a:solidFill>
                  <a:srgbClr val="333333"/>
                </a:solidFill>
                <a:effectLst/>
                <a:latin typeface="Fira Sans" panose="020B0503050000020004" pitchFamily="34" charset="0"/>
              </a:rPr>
              <a:t>If a variceal source is confirmed/suspected, EVL should be performed.</a:t>
            </a:r>
          </a:p>
          <a:p>
            <a:pPr algn="l">
              <a:buFont typeface="Arial" panose="020B0604020202020204" pitchFamily="34" charset="0"/>
              <a:buChar char="•"/>
            </a:pPr>
            <a:r>
              <a:rPr lang="en-US" b="0" i="0" dirty="0">
                <a:solidFill>
                  <a:srgbClr val="333333"/>
                </a:solidFill>
                <a:effectLst/>
                <a:latin typeface="Fira Sans" panose="020B0503050000020004" pitchFamily="34" charset="0"/>
              </a:rPr>
              <a:t>In patients at high risk of failure or rebleeding (CTP class C cirrhosis or CTP class B with active bleeding on endoscopy) who have no contraindications for TIPS, an “early” (preemptive) TIPS within 72 hours from EGD/EVL may benefit selected patients.</a:t>
            </a:r>
          </a:p>
          <a:p>
            <a:pPr algn="l">
              <a:buFont typeface="Arial" panose="020B0604020202020204" pitchFamily="34" charset="0"/>
              <a:buChar char="•"/>
            </a:pPr>
            <a:r>
              <a:rPr lang="en-US" b="0" i="0" dirty="0">
                <a:solidFill>
                  <a:srgbClr val="333333"/>
                </a:solidFill>
                <a:effectLst/>
                <a:latin typeface="Fira Sans" panose="020B0503050000020004" pitchFamily="34" charset="0"/>
              </a:rPr>
              <a:t>For patients in whom an early TIPS is not performed, intravenous vasoactive drugs should be continued for 2‐5 days and NSBBs initiated once vasoactive drugs are discontinued. Rescue TIPS is indicated in these patients if hemorrhage cannot be controlled or if bleeding recurs despite vasoactive </a:t>
            </a:r>
            <a:r>
              <a:rPr lang="en-US" b="0" i="0" dirty="0" err="1">
                <a:solidFill>
                  <a:srgbClr val="333333"/>
                </a:solidFill>
                <a:effectLst/>
                <a:latin typeface="Fira Sans" panose="020B0503050000020004" pitchFamily="34" charset="0"/>
              </a:rPr>
              <a:t>drugs+EVL</a:t>
            </a:r>
            <a:r>
              <a:rPr lang="en-US" b="0" i="0" dirty="0">
                <a:solidFill>
                  <a:srgbClr val="333333"/>
                </a:solidFill>
                <a:effectLst/>
                <a:latin typeface="Fira Sans" panose="020B0503050000020004" pitchFamily="34" charset="0"/>
              </a:rPr>
              <a:t>.</a:t>
            </a:r>
          </a:p>
          <a:p>
            <a:pPr algn="l">
              <a:buFont typeface="Arial" panose="020B0604020202020204" pitchFamily="34" charset="0"/>
              <a:buChar char="•"/>
            </a:pPr>
            <a:r>
              <a:rPr lang="en-US" b="0" i="0" dirty="0">
                <a:solidFill>
                  <a:srgbClr val="333333"/>
                </a:solidFill>
                <a:effectLst/>
                <a:latin typeface="Fira Sans" panose="020B0503050000020004" pitchFamily="34" charset="0"/>
              </a:rPr>
              <a:t>In patients in whom TIPS is performed successfully, intravenous vasoactive drugs can be discontinued.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E83923-411D-454C-BE2C-4779EB7988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546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a:t>Now you have </a:t>
            </a:r>
            <a:r>
              <a:rPr lang="en-US" dirty="0" err="1"/>
              <a:t>Mrs</a:t>
            </a:r>
            <a:r>
              <a:rPr lang="en-US" dirty="0"/>
              <a:t> Santos who has known esophageal varices</a:t>
            </a:r>
          </a:p>
          <a:p>
            <a:r>
              <a:rPr lang="en-US" dirty="0"/>
              <a:t>She recovers and is nearing readiness for discharge</a:t>
            </a:r>
          </a:p>
          <a:p>
            <a:r>
              <a:rPr lang="en-US" dirty="0"/>
              <a:t>She asks what she can do to prevent this bleeding from happening again</a:t>
            </a:r>
          </a:p>
          <a:p>
            <a:endParaRPr lang="en-US" dirty="0"/>
          </a:p>
          <a:p>
            <a:r>
              <a:rPr lang="en-US" dirty="0"/>
              <a:t>NSBB are traditionally considered propranolol and nadolol. Carvedilol is technically nonselective against beta but has alpha activity</a:t>
            </a:r>
          </a:p>
          <a:p>
            <a:pPr algn="l"/>
            <a:r>
              <a:rPr lang="en-US" b="1" i="1" dirty="0">
                <a:solidFill>
                  <a:srgbClr val="333333"/>
                </a:solidFill>
                <a:effectLst/>
                <a:latin typeface="Fira Sans" panose="020B0503050000020004" pitchFamily="34" charset="0"/>
              </a:rPr>
              <a:t>Guidance statements </a:t>
            </a:r>
            <a:r>
              <a:rPr lang="en-US" b="0" i="0" dirty="0">
                <a:solidFill>
                  <a:srgbClr val="333333"/>
                </a:solidFill>
                <a:effectLst/>
                <a:latin typeface="Fira Sans" panose="020B0503050000020004" pitchFamily="34" charset="0"/>
              </a:rPr>
              <a:t>Combination of NSBB+EVL is first‐line therapy in the prevention of rebleeding (Table 5 for recommended doses and schedules).</a:t>
            </a:r>
          </a:p>
          <a:p>
            <a:pPr algn="l">
              <a:buFont typeface="Arial" panose="020B0604020202020204" pitchFamily="34" charset="0"/>
              <a:buChar char="•"/>
            </a:pPr>
            <a:endParaRPr lang="en-US" b="0" i="0" dirty="0">
              <a:solidFill>
                <a:srgbClr val="333333"/>
              </a:solidFill>
              <a:effectLst/>
              <a:latin typeface="Fira Sans" panose="020B0503050000020004" pitchFamily="34" charset="0"/>
            </a:endParaRPr>
          </a:p>
          <a:p>
            <a:r>
              <a:rPr lang="en-US" b="0" i="0" dirty="0">
                <a:solidFill>
                  <a:srgbClr val="333333"/>
                </a:solidFill>
                <a:effectLst/>
                <a:latin typeface="Fira Sans" panose="020B0503050000020004" pitchFamily="34" charset="0"/>
              </a:rPr>
              <a:t>After TIPS, you don’t need BB or octreotide as the portal pressure should be “fixed”</a:t>
            </a:r>
            <a:endParaRPr lang="th-TH" dirty="0"/>
          </a:p>
        </p:txBody>
      </p:sp>
      <p:sp>
        <p:nvSpPr>
          <p:cNvPr id="4" name="ตัวแทนหมายเลขภาพนิ่ง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CD501-6BB7-45B6-B183-6435F0E3813A}" type="slidenum">
              <a:rPr kumimoji="0" lang="th-TH" sz="1200" b="0" i="0" u="none" strike="noStrike" kern="1200" cap="none" spc="0" normalizeH="0" baseline="0" noProof="0" smtClean="0">
                <a:ln>
                  <a:noFill/>
                </a:ln>
                <a:solidFill>
                  <a:prstClr val="black"/>
                </a:solidFill>
                <a:effectLst/>
                <a:uLnTx/>
                <a:uFillTx/>
                <a:latin typeface="Calibri" panose="020F0502020204030204"/>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th-TH" sz="12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2954536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Optimal preparation with attention toward cirrhosis complications during perioperative period may decrease the risk of complications or death following surgery. Preparation should include correction of coagulopathy, treating preexisting encephalopathy, controlling ascites, preventing sepsis, and optimizing renal function</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Consider nonsurgical therapies when appropriate</a:t>
            </a:r>
          </a:p>
          <a:p>
            <a:endParaRPr lang="en-US" b="0" i="0" dirty="0">
              <a:solidFill>
                <a:srgbClr val="000000"/>
              </a:solidFill>
              <a:effectLst/>
              <a:latin typeface="Times New Roman" panose="02020603050405020304" pitchFamily="18" charset="0"/>
            </a:endParaRPr>
          </a:p>
          <a:p>
            <a:pPr defTabSz="942289">
              <a:defRPr/>
            </a:pPr>
            <a:r>
              <a:rPr lang="en-US" dirty="0"/>
              <a:t>AGA: “</a:t>
            </a:r>
            <a:r>
              <a:rPr lang="en-US" b="0" i="0" dirty="0">
                <a:solidFill>
                  <a:srgbClr val="000000"/>
                </a:solidFill>
                <a:effectLst/>
                <a:latin typeface="Open Sans" panose="020B0606030504020204" pitchFamily="34" charset="0"/>
              </a:rPr>
              <a:t>Patients with Child-Pugh class C (CTP score &gt;10) or a MELD score &gt;20 pose a high risk for postoperative decompensation and death. Avoid or delay until after liver transplantation, if possible, all but the most urgent and lifesaving procedures in this population”</a:t>
            </a:r>
            <a:endParaRPr lang="en-US" dirty="0"/>
          </a:p>
          <a:p>
            <a:endParaRPr lang="en-US" b="0" i="0" dirty="0">
              <a:solidFill>
                <a:srgbClr val="000000"/>
              </a:solidFill>
              <a:effectLst/>
              <a:latin typeface="Times New Roman" panose="02020603050405020304" pitchFamily="18" charset="0"/>
            </a:endParaRP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-malnutrition (BMI &gt;30 is protective)</a:t>
            </a:r>
          </a:p>
          <a:p>
            <a:r>
              <a:rPr lang="en-US" b="0" i="0" dirty="0">
                <a:solidFill>
                  <a:srgbClr val="000000"/>
                </a:solidFill>
                <a:effectLst/>
                <a:latin typeface="Times New Roman" panose="02020603050405020304" pitchFamily="18" charset="0"/>
              </a:rPr>
              <a:t>-coagulopathy</a:t>
            </a:r>
          </a:p>
          <a:p>
            <a:r>
              <a:rPr lang="en-US" b="0" i="0" dirty="0">
                <a:solidFill>
                  <a:srgbClr val="000000"/>
                </a:solidFill>
                <a:effectLst/>
                <a:latin typeface="Times New Roman" panose="02020603050405020304" pitchFamily="18" charset="0"/>
              </a:rPr>
              <a:t>-sepsis</a:t>
            </a:r>
          </a:p>
          <a:p>
            <a:r>
              <a:rPr lang="en-US" b="0" i="0" dirty="0">
                <a:solidFill>
                  <a:srgbClr val="000000"/>
                </a:solidFill>
                <a:effectLst/>
                <a:latin typeface="Times New Roman" panose="02020603050405020304" pitchFamily="18" charset="0"/>
              </a:rPr>
              <a:t>-encephalopathy</a:t>
            </a:r>
          </a:p>
          <a:p>
            <a:r>
              <a:rPr lang="en-US" b="0" i="0" dirty="0">
                <a:solidFill>
                  <a:srgbClr val="000000"/>
                </a:solidFill>
                <a:effectLst/>
                <a:latin typeface="Times New Roman" panose="02020603050405020304" pitchFamily="18" charset="0"/>
              </a:rPr>
              <a:t>-medication metabolism</a:t>
            </a:r>
          </a:p>
          <a:p>
            <a:endParaRPr lang="en-US" b="0" i="0" dirty="0">
              <a:solidFill>
                <a:srgbClr val="000000"/>
              </a:solidFill>
              <a:effectLst/>
              <a:latin typeface="Times New Roman" panose="02020603050405020304" pitchFamily="18" charset="0"/>
            </a:endParaRPr>
          </a:p>
          <a:p>
            <a:r>
              <a:rPr lang="en-US" b="1" i="0" dirty="0">
                <a:solidFill>
                  <a:srgbClr val="000000"/>
                </a:solidFill>
                <a:effectLst/>
                <a:latin typeface="Times New Roman" panose="02020603050405020304" pitchFamily="18" charset="0"/>
              </a:rPr>
              <a:t>Mayo score</a:t>
            </a:r>
            <a:r>
              <a:rPr lang="en-US" b="0" i="0" dirty="0">
                <a:solidFill>
                  <a:srgbClr val="000000"/>
                </a:solidFill>
                <a:effectLst/>
                <a:latin typeface="Times New Roman" panose="02020603050405020304" pitchFamily="18" charset="0"/>
              </a:rPr>
              <a:t> - </a:t>
            </a:r>
            <a:endParaRPr lang="en-US" b="1" i="0" dirty="0">
              <a:solidFill>
                <a:srgbClr val="000000"/>
              </a:solidFill>
              <a:effectLst/>
              <a:latin typeface="Times New Roman" panose="02020603050405020304" pitchFamily="18" charset="0"/>
            </a:endParaRPr>
          </a:p>
          <a:p>
            <a:r>
              <a:rPr lang="en-US" b="1" i="0" dirty="0">
                <a:solidFill>
                  <a:srgbClr val="232323"/>
                </a:solidFill>
                <a:effectLst/>
                <a:latin typeface="Noto Sans" panose="020B0502040504020204" pitchFamily="34" charset="0"/>
              </a:rPr>
              <a:t>VOCAL-Penn score</a:t>
            </a:r>
            <a:r>
              <a:rPr lang="en-US" b="0" i="0" dirty="0">
                <a:solidFill>
                  <a:srgbClr val="232323"/>
                </a:solidFill>
                <a:effectLst/>
                <a:latin typeface="Noto Sans" panose="020B0502040504020204" pitchFamily="34" charset="0"/>
              </a:rPr>
              <a:t> — in VA cohort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E83923-411D-454C-BE2C-4779EB7988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201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b="1" i="1" dirty="0">
                <a:solidFill>
                  <a:srgbClr val="333333"/>
                </a:solidFill>
                <a:effectLst/>
                <a:latin typeface="Fira Sans" panose="020B0503050000020004" pitchFamily="34" charset="0"/>
              </a:rPr>
              <a:t>Evaluation for LT should be considered once a patient with cirrhosis has experienced an index complication such as ascites, hepatic encephalopathy, or variceal hemorrhage or hepatocellular dysfunction results in a MELD Score ≥15 (1-A)</a:t>
            </a:r>
          </a:p>
          <a:p>
            <a:endParaRPr lang="en-US" b="1" i="1" dirty="0">
              <a:solidFill>
                <a:srgbClr val="333333"/>
              </a:solidFill>
              <a:effectLst/>
              <a:latin typeface="Fira Sans" panose="020B0503050000020004" pitchFamily="34" charset="0"/>
            </a:endParaRPr>
          </a:p>
          <a:p>
            <a:r>
              <a:rPr lang="en-US" dirty="0"/>
              <a:t>Martin, Paul1; </a:t>
            </a:r>
            <a:r>
              <a:rPr lang="en-US" dirty="0" err="1"/>
              <a:t>DiMartini</a:t>
            </a:r>
            <a:r>
              <a:rPr lang="en-US" dirty="0"/>
              <a:t>, Andrea2; Feng, Sandy3; Brown, Robert Jr.4; Fallon, Michael5. Evaluation for liver transplantation in adults: 2013 practice guideline by the American Association for the Study of Liver Diseases and the American Society of Transplantation. Hepatology 59(3):p 1144-1165, March 2014. | DOI: 10.1002/hep.26972 </a:t>
            </a:r>
            <a:endParaRPr lang="th-TH" dirty="0"/>
          </a:p>
        </p:txBody>
      </p:sp>
      <p:sp>
        <p:nvSpPr>
          <p:cNvPr id="4" name="ตัวแทนหมายเลขภาพนิ่ง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CD501-6BB7-45B6-B183-6435F0E3813A}" type="slidenum">
              <a:rPr kumimoji="0" lang="th-TH" sz="1200" b="0" i="0" u="none" strike="noStrike" kern="1200" cap="none" spc="0" normalizeH="0" baseline="0" noProof="0" smtClean="0">
                <a:ln>
                  <a:noFill/>
                </a:ln>
                <a:solidFill>
                  <a:prstClr val="black"/>
                </a:solidFill>
                <a:effectLst/>
                <a:uLnTx/>
                <a:uFillTx/>
                <a:latin typeface="Calibri" panose="020F0502020204030204"/>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th-TH" sz="12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2378195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b="0" i="0" dirty="0">
                <a:solidFill>
                  <a:srgbClr val="333333"/>
                </a:solidFill>
                <a:effectLst/>
                <a:latin typeface="Fira Sans" panose="020B0503050000020004" pitchFamily="34" charset="0"/>
              </a:rPr>
              <a:t>In this talk we had the cases of </a:t>
            </a:r>
            <a:r>
              <a:rPr lang="en-US" b="0" i="0" dirty="0" err="1">
                <a:solidFill>
                  <a:srgbClr val="333333"/>
                </a:solidFill>
                <a:effectLst/>
                <a:latin typeface="Fira Sans" panose="020B0503050000020004" pitchFamily="34" charset="0"/>
              </a:rPr>
              <a:t>Mr</a:t>
            </a:r>
            <a:r>
              <a:rPr lang="en-US" b="0" i="0" dirty="0">
                <a:solidFill>
                  <a:srgbClr val="333333"/>
                </a:solidFill>
                <a:effectLst/>
                <a:latin typeface="Fira Sans" panose="020B0503050000020004" pitchFamily="34" charset="0"/>
              </a:rPr>
              <a:t> Murphy, </a:t>
            </a:r>
            <a:r>
              <a:rPr lang="en-US" b="0" i="0" dirty="0" err="1">
                <a:solidFill>
                  <a:srgbClr val="333333"/>
                </a:solidFill>
                <a:effectLst/>
                <a:latin typeface="Fira Sans" panose="020B0503050000020004" pitchFamily="34" charset="0"/>
              </a:rPr>
              <a:t>Mrs</a:t>
            </a:r>
            <a:r>
              <a:rPr lang="en-US" b="0" i="0" dirty="0">
                <a:solidFill>
                  <a:srgbClr val="333333"/>
                </a:solidFill>
                <a:effectLst/>
                <a:latin typeface="Fira Sans" panose="020B0503050000020004" pitchFamily="34" charset="0"/>
              </a:rPr>
              <a:t> Santos, and </a:t>
            </a:r>
            <a:r>
              <a:rPr lang="en-US" b="0" i="0" dirty="0" err="1">
                <a:solidFill>
                  <a:srgbClr val="333333"/>
                </a:solidFill>
                <a:effectLst/>
                <a:latin typeface="Fira Sans" panose="020B0503050000020004" pitchFamily="34" charset="0"/>
              </a:rPr>
              <a:t>Mr</a:t>
            </a:r>
            <a:r>
              <a:rPr lang="en-US" b="0" i="0" dirty="0">
                <a:solidFill>
                  <a:srgbClr val="333333"/>
                </a:solidFill>
                <a:effectLst/>
                <a:latin typeface="Fira Sans" panose="020B0503050000020004" pitchFamily="34" charset="0"/>
              </a:rPr>
              <a:t> Jackson.</a:t>
            </a:r>
          </a:p>
          <a:p>
            <a:r>
              <a:rPr lang="en-US" b="0" i="0" dirty="0">
                <a:solidFill>
                  <a:srgbClr val="333333"/>
                </a:solidFill>
                <a:effectLst/>
                <a:latin typeface="Fira Sans" panose="020B0503050000020004" pitchFamily="34" charset="0"/>
              </a:rPr>
              <a:t>All should be referred for transplantation evaluation and/or ACP</a:t>
            </a:r>
            <a:br>
              <a:rPr lang="en-US" b="1" i="1" dirty="0">
                <a:solidFill>
                  <a:srgbClr val="333333"/>
                </a:solidFill>
                <a:effectLst/>
                <a:latin typeface="Fira Sans" panose="020B0503050000020004" pitchFamily="34" charset="0"/>
              </a:rPr>
            </a:br>
            <a:endParaRPr lang="en-US" b="1" i="1" dirty="0">
              <a:solidFill>
                <a:srgbClr val="333333"/>
              </a:solidFill>
              <a:effectLst/>
              <a:latin typeface="Fira Sans" panose="020B0503050000020004" pitchFamily="34" charset="0"/>
            </a:endParaRPr>
          </a:p>
          <a:p>
            <a:r>
              <a:rPr lang="en-US" b="1" i="1" dirty="0">
                <a:solidFill>
                  <a:srgbClr val="333333"/>
                </a:solidFill>
                <a:effectLst/>
                <a:latin typeface="Fira Sans" panose="020B0503050000020004" pitchFamily="34" charset="0"/>
              </a:rPr>
              <a:t>Evaluation for LT should be considered once a patient with cirrhosis has experienced an index complication such as ascites, hepatic encephalopathy, or variceal hemorrhage or hepatocellular dysfunction results in a MELD Score ≥15 (1-A)</a:t>
            </a:r>
          </a:p>
          <a:p>
            <a:endParaRPr lang="en-US" b="1" i="1" dirty="0">
              <a:solidFill>
                <a:srgbClr val="333333"/>
              </a:solidFill>
              <a:effectLst/>
              <a:latin typeface="Fira Sans" panose="020B0503050000020004" pitchFamily="34" charset="0"/>
            </a:endParaRPr>
          </a:p>
          <a:p>
            <a:r>
              <a:rPr lang="en-US" dirty="0"/>
              <a:t>Martin, Paul1; </a:t>
            </a:r>
            <a:r>
              <a:rPr lang="en-US" dirty="0" err="1"/>
              <a:t>DiMartini</a:t>
            </a:r>
            <a:r>
              <a:rPr lang="en-US" dirty="0"/>
              <a:t>, Andrea2; Feng, Sandy3; Brown, Robert Jr.4; Fallon, Michael5. Evaluation for liver transplantation in adults: 2013 practice guideline by the American Association for the Study of Liver Diseases and the American Society of Transplantation. Hepatology 59(3):p 1144-1165, March 2014. | DOI: 10.1002/hep.26972 </a:t>
            </a:r>
            <a:endParaRPr lang="th-TH" dirty="0"/>
          </a:p>
        </p:txBody>
      </p:sp>
      <p:sp>
        <p:nvSpPr>
          <p:cNvPr id="4" name="ตัวแทนหมายเลขภาพนิ่ง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CD501-6BB7-45B6-B183-6435F0E3813A}" type="slidenum">
              <a:rPr kumimoji="0" lang="th-TH" sz="1200" b="0" i="0" u="none" strike="noStrike" kern="1200" cap="none" spc="0" normalizeH="0" baseline="0" noProof="0" smtClean="0">
                <a:ln>
                  <a:noFill/>
                </a:ln>
                <a:solidFill>
                  <a:prstClr val="black"/>
                </a:solidFill>
                <a:effectLst/>
                <a:uLnTx/>
                <a:uFillTx/>
                <a:latin typeface="Calibri" panose="020F0502020204030204"/>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th-TH" sz="12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81149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manifestations of decompensation and triggers for decompensation are intertwined and essentially the same list</a:t>
            </a:r>
          </a:p>
          <a:p>
            <a:r>
              <a:rPr lang="en-US" dirty="0"/>
              <a:t>Diuretics for ascites can lead to AKI. </a:t>
            </a:r>
          </a:p>
          <a:p>
            <a:r>
              <a:rPr lang="en-US" dirty="0"/>
              <a:t>SBP can lead to AKI</a:t>
            </a:r>
          </a:p>
          <a:p>
            <a:r>
              <a:rPr lang="en-US" dirty="0"/>
              <a:t>GIB can lead to SBP</a:t>
            </a:r>
          </a:p>
          <a:p>
            <a:endParaRPr lang="en-US" dirty="0"/>
          </a:p>
          <a:p>
            <a:r>
              <a:rPr lang="en-US" dirty="0"/>
              <a:t>Decompensation is a syndrome – what is the etiology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E83923-411D-454C-BE2C-4779EB7988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9236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a:t>Mr. Murphy is a 56 y/o M who presents to the ED for new-onset abdominal swelling.</a:t>
            </a:r>
          </a:p>
          <a:p>
            <a:r>
              <a:rPr lang="en-US" dirty="0"/>
              <a:t>He has not sought medical attention in about 10 years.</a:t>
            </a:r>
          </a:p>
          <a:p>
            <a:r>
              <a:rPr lang="en-US" dirty="0"/>
              <a:t>He drinks a pint of whiskey each night though the past couple weeks he has not felt well enough to really drink much.</a:t>
            </a:r>
          </a:p>
          <a:p>
            <a:endParaRPr lang="en-US" dirty="0"/>
          </a:p>
          <a:p>
            <a:r>
              <a:rPr lang="en-US" dirty="0"/>
              <a:t>His exam shows a jaundiced thin man with a protuberant abdomen with an obvious fluid wave. His abdomen is not tender, he has had no fevers.</a:t>
            </a:r>
          </a:p>
          <a:p>
            <a:endParaRPr lang="en-US" dirty="0"/>
          </a:p>
          <a:p>
            <a:r>
              <a:rPr lang="en-US" dirty="0"/>
              <a:t>WBC 6.3</a:t>
            </a:r>
          </a:p>
          <a:p>
            <a:r>
              <a:rPr lang="en-US" dirty="0"/>
              <a:t>Cr 1.1</a:t>
            </a:r>
          </a:p>
          <a:p>
            <a:r>
              <a:rPr lang="en-US" dirty="0"/>
              <a:t>INR 1.9</a:t>
            </a:r>
          </a:p>
          <a:p>
            <a:endParaRPr lang="en-US" dirty="0"/>
          </a:p>
          <a:p>
            <a:r>
              <a:rPr lang="en-US" dirty="0"/>
              <a:t>The ED requests admission to the hospitalist service for management.</a:t>
            </a:r>
          </a:p>
          <a:p>
            <a:endParaRPr lang="en-US" dirty="0"/>
          </a:p>
          <a:p>
            <a:r>
              <a:rPr lang="en-US" dirty="0"/>
              <a:t>Answer is C – diagnostic paracentesis</a:t>
            </a:r>
          </a:p>
          <a:p>
            <a:endParaRPr lang="th-TH" dirty="0"/>
          </a:p>
        </p:txBody>
      </p:sp>
      <p:sp>
        <p:nvSpPr>
          <p:cNvPr id="4" name="ตัวแทนหมายเลขภาพนิ่ง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CD501-6BB7-45B6-B183-6435F0E3813A}" type="slidenum">
              <a:rPr kumimoji="0" lang="th-TH" sz="1200" b="0" i="0" u="none" strike="noStrike" kern="1200" cap="none" spc="0" normalizeH="0" baseline="0" noProof="0" smtClean="0">
                <a:ln>
                  <a:noFill/>
                </a:ln>
                <a:solidFill>
                  <a:prstClr val="black"/>
                </a:solidFill>
                <a:effectLst/>
                <a:uLnTx/>
                <a:uFillTx/>
                <a:latin typeface="Calibri" panose="020F0502020204030204"/>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h-TH" sz="12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3921531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pPr defTabSz="942289">
              <a:defRPr/>
            </a:pPr>
            <a:r>
              <a:rPr lang="en-US" dirty="0"/>
              <a:t>Spontaneous bacterial peritonitis (SBP) is often asymptomatic and early treatment is associated with improved outcomes. Accordingly, patients with ascites who undergo a diagnostic paracentesis on admission have reduced in-hospital mortality.</a:t>
            </a:r>
          </a:p>
          <a:p>
            <a:r>
              <a:rPr lang="en-US" dirty="0"/>
              <a:t> </a:t>
            </a:r>
          </a:p>
          <a:p>
            <a:endParaRPr lang="en-US" dirty="0"/>
          </a:p>
          <a:p>
            <a:r>
              <a:rPr lang="en-US" dirty="0"/>
              <a:t>AASLD guidelines:</a:t>
            </a:r>
          </a:p>
          <a:p>
            <a:r>
              <a:rPr lang="en-US" dirty="0"/>
              <a:t>-A  diagnostic  paracentesis  should  be  performed  in  all patients with new- onset ascites that is accessible for sampling</a:t>
            </a:r>
          </a:p>
          <a:p>
            <a:pPr marL="176679" indent="-176679">
              <a:buFontTx/>
              <a:buChar char="-"/>
            </a:pPr>
            <a:r>
              <a:rPr lang="en-US" dirty="0"/>
              <a:t>The  initial  laboratory  investigation  of  ascitic  fluid  should  include  ascitic  fluid  neutrophil  count,  ascitic  fluid total protein, ascitic fluid albumin, and serum al-</a:t>
            </a:r>
            <a:r>
              <a:rPr lang="en-US" dirty="0" err="1"/>
              <a:t>bumin</a:t>
            </a:r>
            <a:r>
              <a:rPr lang="en-US" dirty="0"/>
              <a:t> to calculate the serum- ascites albumin gradient</a:t>
            </a:r>
          </a:p>
          <a:p>
            <a:pPr marL="176679" indent="-176679">
              <a:buFontTx/>
              <a:buChar char="-"/>
            </a:pPr>
            <a:endParaRPr lang="en-US" dirty="0"/>
          </a:p>
          <a:p>
            <a:pPr marL="176679" indent="-176679">
              <a:buFontTx/>
              <a:buChar char="-"/>
            </a:pPr>
            <a:r>
              <a:rPr lang="en-US" sz="1900" dirty="0">
                <a:solidFill>
                  <a:srgbClr val="000000"/>
                </a:solidFill>
                <a:latin typeface="Calibri" panose="020F0502020204030204" pitchFamily="34" charset="0"/>
                <a:ea typeface="Times New Roman" panose="02020603050405020304" pitchFamily="18" charset="0"/>
              </a:rPr>
              <a:t>ascitic fluid protein and albumin should be placed on initial diagnostic paracentesis. Does not need to be done on subsequent ones</a:t>
            </a:r>
          </a:p>
          <a:p>
            <a:pPr marL="176679" indent="-176679">
              <a:buFontTx/>
              <a:buChar char="-"/>
            </a:pPr>
            <a:endParaRPr lang="th-TH" dirty="0"/>
          </a:p>
        </p:txBody>
      </p:sp>
      <p:sp>
        <p:nvSpPr>
          <p:cNvPr id="4" name="ตัวแทนหมายเลขภาพนิ่ง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CD501-6BB7-45B6-B183-6435F0E3813A}" type="slidenum">
              <a:rPr kumimoji="0" lang="th-TH" sz="1200" b="0" i="0" u="none" strike="noStrike" kern="1200" cap="none" spc="0" normalizeH="0" baseline="0" noProof="0" smtClean="0">
                <a:ln>
                  <a:noFill/>
                </a:ln>
                <a:solidFill>
                  <a:prstClr val="black"/>
                </a:solidFill>
                <a:effectLst/>
                <a:uLnTx/>
                <a:uFillTx/>
                <a:latin typeface="Calibri" panose="020F0502020204030204"/>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th-TH" sz="12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1055316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pPr defTabSz="942289">
              <a:defRPr/>
            </a:pPr>
            <a:r>
              <a:rPr lang="en-US" dirty="0"/>
              <a:t>SAAG – serum-ascites albumin gradient. Subtract fluid albumin from serum, &gt;1.1g/dL suggests portal HTN</a:t>
            </a:r>
          </a:p>
          <a:p>
            <a:pPr defTabSz="942289">
              <a:defRPr/>
            </a:pPr>
            <a:r>
              <a:rPr lang="en-US" dirty="0"/>
              <a:t>High fluid protein suggests cardiac cause</a:t>
            </a:r>
          </a:p>
          <a:p>
            <a:pPr defTabSz="942289">
              <a:defRPr/>
            </a:pPr>
            <a:r>
              <a:rPr lang="en-US" dirty="0"/>
              <a:t>The  diagnosis  of  SBP/SBE  is  established  with  a  fluid  polymorphonuclear  (PMN)  leukocyte  count  &gt;250/mm3</a:t>
            </a:r>
            <a:endParaRPr lang="th-TH" dirty="0"/>
          </a:p>
        </p:txBody>
      </p:sp>
      <p:sp>
        <p:nvSpPr>
          <p:cNvPr id="4" name="ตัวแทนหมายเลขภาพนิ่ง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CD501-6BB7-45B6-B183-6435F0E3813A}" type="slidenum">
              <a:rPr kumimoji="0" lang="th-TH" sz="1200" b="0" i="0" u="none" strike="noStrike" kern="1200" cap="none" spc="0" normalizeH="0" baseline="0" noProof="0" smtClean="0">
                <a:ln>
                  <a:noFill/>
                </a:ln>
                <a:solidFill>
                  <a:prstClr val="black"/>
                </a:solidFill>
                <a:effectLst/>
                <a:uLnTx/>
                <a:uFillTx/>
                <a:latin typeface="Calibri" panose="020F0502020204030204"/>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th-TH" sz="12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2475767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a:t>New case. </a:t>
            </a:r>
          </a:p>
          <a:p>
            <a:r>
              <a:rPr lang="en-US" dirty="0"/>
              <a:t>Mr. Jackson had HCV that was treated and is in SVR now</a:t>
            </a:r>
          </a:p>
          <a:p>
            <a:r>
              <a:rPr lang="en-US" dirty="0"/>
              <a:t>Unfortunately has cirrhosis with ascites</a:t>
            </a:r>
          </a:p>
          <a:p>
            <a:r>
              <a:rPr lang="en-US" dirty="0"/>
              <a:t>He’s on appropriate medication for ascites management and takes it routinely</a:t>
            </a:r>
          </a:p>
          <a:p>
            <a:r>
              <a:rPr lang="en-US" dirty="0"/>
              <a:t>He has low fluid protein so is on ciprofloxacin for SBP </a:t>
            </a:r>
            <a:r>
              <a:rPr lang="en-US" dirty="0" err="1"/>
              <a:t>ppx</a:t>
            </a:r>
            <a:endParaRPr lang="en-US" dirty="0"/>
          </a:p>
          <a:p>
            <a:r>
              <a:rPr lang="en-US" dirty="0"/>
              <a:t>He is admitted with AKI and hyponatremia and has the appropriate initial evaluation with paracentesis and dopplers</a:t>
            </a:r>
          </a:p>
        </p:txBody>
      </p:sp>
      <p:sp>
        <p:nvSpPr>
          <p:cNvPr id="4" name="ตัวแทนหมายเลขภาพนิ่ง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CD501-6BB7-45B6-B183-6435F0E3813A}" type="slidenum">
              <a:rPr kumimoji="0" lang="th-TH" sz="1200" b="0" i="0" u="none" strike="noStrike" kern="1200" cap="none" spc="0" normalizeH="0" baseline="0" noProof="0" smtClean="0">
                <a:ln>
                  <a:noFill/>
                </a:ln>
                <a:solidFill>
                  <a:prstClr val="black"/>
                </a:solidFill>
                <a:effectLst/>
                <a:uLnTx/>
                <a:uFillTx/>
                <a:latin typeface="Calibri" panose="020F0502020204030204"/>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th-TH" sz="12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4231848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en-US" dirty="0"/>
          </a:p>
        </p:txBody>
      </p:sp>
      <p:sp>
        <p:nvSpPr>
          <p:cNvPr id="4" name="ตัวแทนหมายเลขภาพนิ่ง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CD501-6BB7-45B6-B183-6435F0E3813A}" type="slidenum">
              <a:rPr kumimoji="0" lang="th-TH" sz="1200" b="0" i="0" u="none" strike="noStrike" kern="1200" cap="none" spc="0" normalizeH="0" baseline="0" noProof="0" smtClean="0">
                <a:ln>
                  <a:noFill/>
                </a:ln>
                <a:solidFill>
                  <a:prstClr val="black"/>
                </a:solidFill>
                <a:effectLst/>
                <a:uLnTx/>
                <a:uFillTx/>
                <a:latin typeface="Calibri" panose="020F0502020204030204"/>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th-TH" sz="12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3488596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en-US" dirty="0"/>
          </a:p>
        </p:txBody>
      </p:sp>
      <p:sp>
        <p:nvSpPr>
          <p:cNvPr id="4" name="ตัวแทนหมายเลขภาพนิ่ง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CD501-6BB7-45B6-B183-6435F0E3813A}" type="slidenum">
              <a:rPr kumimoji="0" lang="th-TH" sz="1200" b="0" i="0" u="none" strike="noStrike" kern="1200" cap="none" spc="0" normalizeH="0" baseline="0" noProof="0" smtClean="0">
                <a:ln>
                  <a:noFill/>
                </a:ln>
                <a:solidFill>
                  <a:prstClr val="black"/>
                </a:solidFill>
                <a:effectLst/>
                <a:uLnTx/>
                <a:uFillTx/>
                <a:latin typeface="Calibri" panose="020F0502020204030204"/>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th-TH" sz="12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extLst>
      <p:ext uri="{BB962C8B-B14F-4D97-AF65-F5344CB8AC3E}">
        <p14:creationId xmlns:p14="http://schemas.microsoft.com/office/powerpoint/2010/main" val="2535162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AA2B9A-A75D-6E42-B807-49F02C54549D}" type="slidenum">
              <a:rPr lang="en-US" smtClean="0"/>
              <a:t>35</a:t>
            </a:fld>
            <a:endParaRPr lang="en-US"/>
          </a:p>
        </p:txBody>
      </p:sp>
    </p:spTree>
    <p:extLst>
      <p:ext uri="{BB962C8B-B14F-4D97-AF65-F5344CB8AC3E}">
        <p14:creationId xmlns:p14="http://schemas.microsoft.com/office/powerpoint/2010/main" val="3850719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LT">
    <p:bg>
      <p:bgPr>
        <a:solidFill>
          <a:schemeClr val="bg2"/>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E3F1197C-8112-214C-84CD-2CC72ADFB49E}"/>
              </a:ext>
            </a:extLst>
          </p:cNvPr>
          <p:cNvPicPr>
            <a:picLocks noChangeAspect="1"/>
          </p:cNvPicPr>
          <p:nvPr userDrawn="1"/>
        </p:nvPicPr>
        <p:blipFill>
          <a:blip r:embed="rId2">
            <a:alphaModFix amt="65000"/>
          </a:blip>
          <a:stretch>
            <a:fillRect/>
          </a:stretch>
        </p:blipFill>
        <p:spPr>
          <a:xfrm>
            <a:off x="0" y="0"/>
            <a:ext cx="12192000" cy="4064000"/>
          </a:xfrm>
          <a:prstGeom prst="rect">
            <a:avLst/>
          </a:prstGeom>
        </p:spPr>
      </p:pic>
      <p:sp>
        <p:nvSpPr>
          <p:cNvPr id="2" name="Title 1">
            <a:extLst>
              <a:ext uri="{FF2B5EF4-FFF2-40B4-BE49-F238E27FC236}">
                <a16:creationId xmlns:a16="http://schemas.microsoft.com/office/drawing/2014/main" id="{E3D0643E-4AFC-A74C-918E-EED20BDE5D4B}"/>
              </a:ext>
            </a:extLst>
          </p:cNvPr>
          <p:cNvSpPr>
            <a:spLocks noGrp="1"/>
          </p:cNvSpPr>
          <p:nvPr>
            <p:ph type="ctrTitle"/>
          </p:nvPr>
        </p:nvSpPr>
        <p:spPr>
          <a:xfrm>
            <a:off x="385482" y="4255213"/>
            <a:ext cx="11421034" cy="1120491"/>
          </a:xfrm>
        </p:spPr>
        <p:txBody>
          <a:bodyPr anchor="b">
            <a:normAutofit/>
          </a:bodyPr>
          <a:lstStyle>
            <a:lvl1pPr algn="ctr">
              <a:defRPr sz="4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DBA0FB2-D02D-E143-B8D8-B9D056828246}"/>
              </a:ext>
            </a:extLst>
          </p:cNvPr>
          <p:cNvSpPr>
            <a:spLocks noGrp="1"/>
          </p:cNvSpPr>
          <p:nvPr>
            <p:ph type="subTitle" idx="1"/>
          </p:nvPr>
        </p:nvSpPr>
        <p:spPr>
          <a:xfrm>
            <a:off x="385482" y="5539792"/>
            <a:ext cx="11421035" cy="814387"/>
          </a:xfrm>
        </p:spPr>
        <p:txBody>
          <a:bodyPr/>
          <a:lstStyle>
            <a:lvl1pPr marL="0" indent="0" algn="ctr">
              <a:buNone/>
              <a:defRPr sz="24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6" name="Picture 25">
            <a:extLst>
              <a:ext uri="{FF2B5EF4-FFF2-40B4-BE49-F238E27FC236}">
                <a16:creationId xmlns:a16="http://schemas.microsoft.com/office/drawing/2014/main" id="{309A6B33-2F0A-E743-9C04-0A00702496C5}"/>
              </a:ext>
            </a:extLst>
          </p:cNvPr>
          <p:cNvPicPr>
            <a:picLocks noChangeAspect="1"/>
          </p:cNvPicPr>
          <p:nvPr userDrawn="1"/>
        </p:nvPicPr>
        <p:blipFill>
          <a:blip r:embed="rId3"/>
          <a:stretch>
            <a:fillRect/>
          </a:stretch>
        </p:blipFill>
        <p:spPr>
          <a:xfrm>
            <a:off x="2763584" y="1739465"/>
            <a:ext cx="6664830" cy="1091453"/>
          </a:xfrm>
          <a:prstGeom prst="rect">
            <a:avLst/>
          </a:prstGeom>
        </p:spPr>
      </p:pic>
    </p:spTree>
    <p:extLst>
      <p:ext uri="{BB962C8B-B14F-4D97-AF65-F5344CB8AC3E}">
        <p14:creationId xmlns:p14="http://schemas.microsoft.com/office/powerpoint/2010/main" val="194004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1EE21-2AA2-AE42-B740-08426AC211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22B518-831F-9942-B293-A79577086ED3}"/>
              </a:ext>
            </a:extLst>
          </p:cNvPr>
          <p:cNvSpPr>
            <a:spLocks noGrp="1"/>
          </p:cNvSpPr>
          <p:nvPr>
            <p:ph sz="half" idx="1"/>
          </p:nvPr>
        </p:nvSpPr>
        <p:spPr>
          <a:xfrm>
            <a:off x="419100" y="1353343"/>
            <a:ext cx="5519476" cy="4351338"/>
          </a:xfrm>
        </p:spPr>
        <p:txBody>
          <a:bodyPr/>
          <a:lstStyle>
            <a:lvl1pPr>
              <a:defRPr>
                <a:solidFill>
                  <a:schemeClr val="accent1"/>
                </a:solidFill>
              </a:defRPr>
            </a:lvl1pPr>
            <a:lvl2pPr marL="0">
              <a:defRPr/>
            </a:lvl2pPr>
            <a:lvl3pPr marL="457200">
              <a:buClr>
                <a:schemeClr val="accent1"/>
              </a:buClr>
              <a:buSzPct val="120000"/>
              <a:defRPr/>
            </a:lvl3pPr>
            <a:lvl4pPr marL="1051560" indent="-228600">
              <a:buClr>
                <a:schemeClr val="accent1"/>
              </a:buClr>
              <a:buSzPct val="90000"/>
              <a:buFont typeface="Wingdings" pitchFamily="2" charset="2"/>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3E8B2CDD-7F99-014A-AE1C-2216E4A04E8F}"/>
              </a:ext>
            </a:extLst>
          </p:cNvPr>
          <p:cNvSpPr>
            <a:spLocks noGrp="1"/>
          </p:cNvSpPr>
          <p:nvPr>
            <p:ph sz="half" idx="2"/>
          </p:nvPr>
        </p:nvSpPr>
        <p:spPr>
          <a:xfrm>
            <a:off x="6096000" y="1353343"/>
            <a:ext cx="5715000" cy="4351338"/>
          </a:xfrm>
        </p:spPr>
        <p:txBody>
          <a:bodyPr/>
          <a:lstStyle>
            <a:lvl1pPr>
              <a:defRPr>
                <a:solidFill>
                  <a:schemeClr val="accent1"/>
                </a:solidFill>
              </a:defRPr>
            </a:lvl1pPr>
            <a:lvl2pPr marL="0">
              <a:defRPr/>
            </a:lvl2pPr>
            <a:lvl3pPr marL="457200">
              <a:buClr>
                <a:schemeClr val="accent1"/>
              </a:buClr>
              <a:buSzPct val="120000"/>
              <a:defRPr/>
            </a:lvl3pPr>
            <a:lvl4pPr marL="1051560" indent="-228600">
              <a:buClr>
                <a:schemeClr val="accent1"/>
              </a:buClr>
              <a:buSzPct val="90000"/>
              <a:buFont typeface="Wingdings" pitchFamily="2" charset="2"/>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46AEF8DF-217F-0241-B7D4-86980F865484}"/>
              </a:ext>
            </a:extLst>
          </p:cNvPr>
          <p:cNvSpPr>
            <a:spLocks noGrp="1"/>
          </p:cNvSpPr>
          <p:nvPr>
            <p:ph type="sldNum" sz="quarter" idx="12"/>
          </p:nvPr>
        </p:nvSpPr>
        <p:spPr/>
        <p:txBody>
          <a:bodyPr/>
          <a:lstStyle/>
          <a:p>
            <a:fld id="{C537B411-5128-634D-B217-C21D22B0CDA7}" type="slidenum">
              <a:rPr lang="en-US" smtClean="0"/>
              <a:t>‹#›</a:t>
            </a:fld>
            <a:endParaRPr lang="en-US"/>
          </a:p>
        </p:txBody>
      </p:sp>
      <p:pic>
        <p:nvPicPr>
          <p:cNvPr id="8" name="Picture 7">
            <a:extLst>
              <a:ext uri="{FF2B5EF4-FFF2-40B4-BE49-F238E27FC236}">
                <a16:creationId xmlns:a16="http://schemas.microsoft.com/office/drawing/2014/main" id="{EF8AAF56-996C-BB48-A4F9-AAE712B0E014}"/>
              </a:ext>
            </a:extLst>
          </p:cNvPr>
          <p:cNvPicPr>
            <a:picLocks noChangeAspect="1"/>
          </p:cNvPicPr>
          <p:nvPr userDrawn="1"/>
        </p:nvPicPr>
        <p:blipFill>
          <a:blip r:embed="rId2"/>
          <a:stretch>
            <a:fillRect/>
          </a:stretch>
        </p:blipFill>
        <p:spPr>
          <a:xfrm>
            <a:off x="419100" y="5943599"/>
            <a:ext cx="1784668" cy="733425"/>
          </a:xfrm>
          <a:prstGeom prst="rect">
            <a:avLst/>
          </a:prstGeom>
        </p:spPr>
      </p:pic>
    </p:spTree>
    <p:extLst>
      <p:ext uri="{BB962C8B-B14F-4D97-AF65-F5344CB8AC3E}">
        <p14:creationId xmlns:p14="http://schemas.microsoft.com/office/powerpoint/2010/main" val="161899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1E1773-FFC1-7344-BF77-B2F79A16CEDD}"/>
              </a:ext>
            </a:extLst>
          </p:cNvPr>
          <p:cNvSpPr>
            <a:spLocks noGrp="1"/>
          </p:cNvSpPr>
          <p:nvPr>
            <p:ph type="sldNum" sz="quarter" idx="12"/>
          </p:nvPr>
        </p:nvSpPr>
        <p:spPr/>
        <p:txBody>
          <a:bodyPr/>
          <a:lstStyle/>
          <a:p>
            <a:fld id="{C537B411-5128-634D-B217-C21D22B0CDA7}" type="slidenum">
              <a:rPr lang="en-US" smtClean="0"/>
              <a:t>‹#›</a:t>
            </a:fld>
            <a:endParaRPr lang="en-US"/>
          </a:p>
        </p:txBody>
      </p:sp>
      <p:pic>
        <p:nvPicPr>
          <p:cNvPr id="5" name="Picture 4">
            <a:extLst>
              <a:ext uri="{FF2B5EF4-FFF2-40B4-BE49-F238E27FC236}">
                <a16:creationId xmlns:a16="http://schemas.microsoft.com/office/drawing/2014/main" id="{3C23A5DC-64E8-3642-91A1-EE443C8FBF3A}"/>
              </a:ext>
            </a:extLst>
          </p:cNvPr>
          <p:cNvPicPr>
            <a:picLocks noChangeAspect="1"/>
          </p:cNvPicPr>
          <p:nvPr userDrawn="1"/>
        </p:nvPicPr>
        <p:blipFill>
          <a:blip r:embed="rId2"/>
          <a:stretch>
            <a:fillRect/>
          </a:stretch>
        </p:blipFill>
        <p:spPr>
          <a:xfrm>
            <a:off x="419100" y="5943599"/>
            <a:ext cx="1784668" cy="733425"/>
          </a:xfrm>
          <a:prstGeom prst="rect">
            <a:avLst/>
          </a:prstGeom>
        </p:spPr>
      </p:pic>
      <p:sp>
        <p:nvSpPr>
          <p:cNvPr id="6" name="Chart Placeholder 2">
            <a:extLst>
              <a:ext uri="{FF2B5EF4-FFF2-40B4-BE49-F238E27FC236}">
                <a16:creationId xmlns:a16="http://schemas.microsoft.com/office/drawing/2014/main" id="{1432C832-945B-DD46-8579-B38D0C57EEB5}"/>
              </a:ext>
            </a:extLst>
          </p:cNvPr>
          <p:cNvSpPr>
            <a:spLocks noGrp="1"/>
          </p:cNvSpPr>
          <p:nvPr>
            <p:ph type="chart" sz="quarter" idx="13"/>
          </p:nvPr>
        </p:nvSpPr>
        <p:spPr>
          <a:xfrm>
            <a:off x="419100" y="461963"/>
            <a:ext cx="11391900" cy="5265737"/>
          </a:xfrm>
        </p:spPr>
        <p:txBody>
          <a:bodyPr/>
          <a:lstStyle/>
          <a:p>
            <a:r>
              <a:rPr lang="en-US"/>
              <a:t>Click icon to add chart</a:t>
            </a:r>
          </a:p>
        </p:txBody>
      </p:sp>
    </p:spTree>
    <p:extLst>
      <p:ext uri="{BB962C8B-B14F-4D97-AF65-F5344CB8AC3E}">
        <p14:creationId xmlns:p14="http://schemas.microsoft.com/office/powerpoint/2010/main" val="4292909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_Blue">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1E1773-FFC1-7344-BF77-B2F79A16CEDD}"/>
              </a:ext>
            </a:extLst>
          </p:cNvPr>
          <p:cNvSpPr>
            <a:spLocks noGrp="1"/>
          </p:cNvSpPr>
          <p:nvPr>
            <p:ph type="sldNum" sz="quarter" idx="12"/>
          </p:nvPr>
        </p:nvSpPr>
        <p:spPr/>
        <p:txBody>
          <a:bodyPr/>
          <a:lstStyle>
            <a:lvl1pPr>
              <a:defRPr>
                <a:solidFill>
                  <a:schemeClr val="bg1"/>
                </a:solidFill>
              </a:defRPr>
            </a:lvl1pPr>
          </a:lstStyle>
          <a:p>
            <a:fld id="{C537B411-5128-634D-B217-C21D22B0CDA7}" type="slidenum">
              <a:rPr lang="en-US" smtClean="0"/>
              <a:pPr/>
              <a:t>‹#›</a:t>
            </a:fld>
            <a:endParaRPr lang="en-US"/>
          </a:p>
        </p:txBody>
      </p:sp>
      <p:pic>
        <p:nvPicPr>
          <p:cNvPr id="5" name="Picture 4">
            <a:extLst>
              <a:ext uri="{FF2B5EF4-FFF2-40B4-BE49-F238E27FC236}">
                <a16:creationId xmlns:a16="http://schemas.microsoft.com/office/drawing/2014/main" id="{3C23A5DC-64E8-3642-91A1-EE443C8FBF3A}"/>
              </a:ext>
            </a:extLst>
          </p:cNvPr>
          <p:cNvPicPr>
            <a:picLocks noChangeAspect="1"/>
          </p:cNvPicPr>
          <p:nvPr userDrawn="1"/>
        </p:nvPicPr>
        <p:blipFill>
          <a:blip r:embed="rId2"/>
          <a:srcRect/>
          <a:stretch/>
        </p:blipFill>
        <p:spPr>
          <a:xfrm>
            <a:off x="419100" y="5946010"/>
            <a:ext cx="1784668" cy="728602"/>
          </a:xfrm>
          <a:prstGeom prst="rect">
            <a:avLst/>
          </a:prstGeom>
        </p:spPr>
      </p:pic>
      <p:sp>
        <p:nvSpPr>
          <p:cNvPr id="3" name="Chart Placeholder 2">
            <a:extLst>
              <a:ext uri="{FF2B5EF4-FFF2-40B4-BE49-F238E27FC236}">
                <a16:creationId xmlns:a16="http://schemas.microsoft.com/office/drawing/2014/main" id="{93D3400F-D3D8-B044-996C-33FB697867ED}"/>
              </a:ext>
            </a:extLst>
          </p:cNvPr>
          <p:cNvSpPr>
            <a:spLocks noGrp="1"/>
          </p:cNvSpPr>
          <p:nvPr>
            <p:ph type="chart" sz="quarter" idx="13"/>
          </p:nvPr>
        </p:nvSpPr>
        <p:spPr>
          <a:xfrm>
            <a:off x="419100" y="461963"/>
            <a:ext cx="11391900" cy="5265737"/>
          </a:xfrm>
        </p:spPr>
        <p:txBody>
          <a:bodyPr/>
          <a:lstStyle>
            <a:lvl1pPr>
              <a:defRPr>
                <a:solidFill>
                  <a:schemeClr val="bg2"/>
                </a:solidFill>
              </a:defRPr>
            </a:lvl1pPr>
          </a:lstStyle>
          <a:p>
            <a:r>
              <a:rPr lang="en-US"/>
              <a:t>Click icon to add chart</a:t>
            </a:r>
          </a:p>
        </p:txBody>
      </p:sp>
    </p:spTree>
    <p:extLst>
      <p:ext uri="{BB962C8B-B14F-4D97-AF65-F5344CB8AC3E}">
        <p14:creationId xmlns:p14="http://schemas.microsoft.com/office/powerpoint/2010/main" val="3853565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_Navy">
    <p:bg>
      <p:bgPr>
        <a:solidFill>
          <a:schemeClr val="tx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1E1773-FFC1-7344-BF77-B2F79A16CEDD}"/>
              </a:ext>
            </a:extLst>
          </p:cNvPr>
          <p:cNvSpPr>
            <a:spLocks noGrp="1"/>
          </p:cNvSpPr>
          <p:nvPr>
            <p:ph type="sldNum" sz="quarter" idx="12"/>
          </p:nvPr>
        </p:nvSpPr>
        <p:spPr/>
        <p:txBody>
          <a:bodyPr/>
          <a:lstStyle>
            <a:lvl1pPr>
              <a:defRPr>
                <a:solidFill>
                  <a:schemeClr val="bg1"/>
                </a:solidFill>
              </a:defRPr>
            </a:lvl1pPr>
          </a:lstStyle>
          <a:p>
            <a:fld id="{C537B411-5128-634D-B217-C21D22B0CDA7}" type="slidenum">
              <a:rPr lang="en-US" smtClean="0"/>
              <a:pPr/>
              <a:t>‹#›</a:t>
            </a:fld>
            <a:endParaRPr lang="en-US"/>
          </a:p>
        </p:txBody>
      </p:sp>
      <p:pic>
        <p:nvPicPr>
          <p:cNvPr id="5" name="Picture 4">
            <a:extLst>
              <a:ext uri="{FF2B5EF4-FFF2-40B4-BE49-F238E27FC236}">
                <a16:creationId xmlns:a16="http://schemas.microsoft.com/office/drawing/2014/main" id="{3C23A5DC-64E8-3642-91A1-EE443C8FBF3A}"/>
              </a:ext>
            </a:extLst>
          </p:cNvPr>
          <p:cNvPicPr>
            <a:picLocks noChangeAspect="1"/>
          </p:cNvPicPr>
          <p:nvPr userDrawn="1"/>
        </p:nvPicPr>
        <p:blipFill>
          <a:blip r:embed="rId2"/>
          <a:srcRect/>
          <a:stretch/>
        </p:blipFill>
        <p:spPr>
          <a:xfrm>
            <a:off x="419100" y="5946010"/>
            <a:ext cx="1784668" cy="728602"/>
          </a:xfrm>
          <a:prstGeom prst="rect">
            <a:avLst/>
          </a:prstGeom>
        </p:spPr>
      </p:pic>
      <p:sp>
        <p:nvSpPr>
          <p:cNvPr id="3" name="Chart Placeholder 2">
            <a:extLst>
              <a:ext uri="{FF2B5EF4-FFF2-40B4-BE49-F238E27FC236}">
                <a16:creationId xmlns:a16="http://schemas.microsoft.com/office/drawing/2014/main" id="{93D3400F-D3D8-B044-996C-33FB697867ED}"/>
              </a:ext>
            </a:extLst>
          </p:cNvPr>
          <p:cNvSpPr>
            <a:spLocks noGrp="1"/>
          </p:cNvSpPr>
          <p:nvPr>
            <p:ph type="chart" sz="quarter" idx="13"/>
          </p:nvPr>
        </p:nvSpPr>
        <p:spPr>
          <a:xfrm>
            <a:off x="419100" y="461963"/>
            <a:ext cx="11391900" cy="5265737"/>
          </a:xfrm>
        </p:spPr>
        <p:txBody>
          <a:bodyPr/>
          <a:lstStyle>
            <a:lvl1pPr>
              <a:defRPr>
                <a:solidFill>
                  <a:schemeClr val="bg1"/>
                </a:solidFill>
              </a:defRPr>
            </a:lvl1pPr>
          </a:lstStyle>
          <a:p>
            <a:r>
              <a:rPr lang="en-US"/>
              <a:t>Click icon to add chart</a:t>
            </a:r>
          </a:p>
        </p:txBody>
      </p:sp>
    </p:spTree>
    <p:extLst>
      <p:ext uri="{BB962C8B-B14F-4D97-AF65-F5344CB8AC3E}">
        <p14:creationId xmlns:p14="http://schemas.microsoft.com/office/powerpoint/2010/main" val="4251353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00AA00-10C8-3B44-8E22-9C2370FAF35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525B97-247F-FE44-86B1-B2C7542A5F84}"/>
              </a:ext>
            </a:extLst>
          </p:cNvPr>
          <p:cNvSpPr>
            <a:spLocks noGrp="1"/>
          </p:cNvSpPr>
          <p:nvPr>
            <p:ph type="title" hasCustomPrompt="1"/>
          </p:nvPr>
        </p:nvSpPr>
        <p:spPr>
          <a:xfrm>
            <a:off x="381000" y="2595220"/>
            <a:ext cx="11430000" cy="1371506"/>
          </a:xfrm>
        </p:spPr>
        <p:txBody>
          <a:bodyPr anchor="b">
            <a:normAutofit/>
          </a:bodyPr>
          <a:lstStyle>
            <a:lvl1pPr algn="ctr">
              <a:defRPr sz="7200">
                <a:solidFill>
                  <a:schemeClr val="accent1"/>
                </a:solidFill>
              </a:defRPr>
            </a:lvl1pPr>
          </a:lstStyle>
          <a:p>
            <a:r>
              <a:rPr lang="en-US" dirty="0"/>
              <a:t>Thank you</a:t>
            </a:r>
          </a:p>
        </p:txBody>
      </p:sp>
      <p:pic>
        <p:nvPicPr>
          <p:cNvPr id="10" name="Picture 9">
            <a:extLst>
              <a:ext uri="{FF2B5EF4-FFF2-40B4-BE49-F238E27FC236}">
                <a16:creationId xmlns:a16="http://schemas.microsoft.com/office/drawing/2014/main" id="{08E09CE9-E68A-974E-ABBE-B319CB3088AD}"/>
              </a:ext>
            </a:extLst>
          </p:cNvPr>
          <p:cNvPicPr>
            <a:picLocks noChangeAspect="1"/>
          </p:cNvPicPr>
          <p:nvPr userDrawn="1"/>
        </p:nvPicPr>
        <p:blipFill>
          <a:blip r:embed="rId3"/>
          <a:stretch>
            <a:fillRect/>
          </a:stretch>
        </p:blipFill>
        <p:spPr>
          <a:xfrm>
            <a:off x="5203666" y="5943599"/>
            <a:ext cx="1784668" cy="733425"/>
          </a:xfrm>
          <a:prstGeom prst="rect">
            <a:avLst/>
          </a:prstGeom>
        </p:spPr>
      </p:pic>
    </p:spTree>
    <p:extLst>
      <p:ext uri="{BB962C8B-B14F-4D97-AF65-F5344CB8AC3E}">
        <p14:creationId xmlns:p14="http://schemas.microsoft.com/office/powerpoint/2010/main" val="3808127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9CAC69-31EC-6094-24D5-FCE5124C170D}"/>
              </a:ext>
            </a:extLst>
          </p:cNvPr>
          <p:cNvSpPr>
            <a:spLocks noGrp="1"/>
          </p:cNvSpPr>
          <p:nvPr>
            <p:ph type="dt" sz="half" idx="10"/>
          </p:nvPr>
        </p:nvSpPr>
        <p:spPr>
          <a:xfrm>
            <a:off x="0" y="0"/>
            <a:ext cx="0" cy="0"/>
          </a:xfrm>
        </p:spPr>
        <p:txBody>
          <a:bodyPr/>
          <a:lstStyle>
            <a:lvl1pPr>
              <a:defRPr>
                <a:ea typeface="MS PGothic" panose="020B0600070205080204" pitchFamily="34" charset="-128"/>
              </a:defRPr>
            </a:lvl1pPr>
          </a:lstStyle>
          <a:p>
            <a:pPr>
              <a:defRPr/>
            </a:pPr>
            <a:fld id="{0F215B1F-D2A2-43AE-8F70-1C290B6A2248}" type="datetimeFigureOut">
              <a:rPr lang="en-US"/>
              <a:pPr>
                <a:defRPr/>
              </a:pPr>
              <a:t>8/23/2023</a:t>
            </a:fld>
            <a:endParaRPr lang="en-US"/>
          </a:p>
        </p:txBody>
      </p:sp>
      <p:sp>
        <p:nvSpPr>
          <p:cNvPr id="5" name="Footer Placeholder 4">
            <a:extLst>
              <a:ext uri="{FF2B5EF4-FFF2-40B4-BE49-F238E27FC236}">
                <a16:creationId xmlns:a16="http://schemas.microsoft.com/office/drawing/2014/main" id="{F17D00E0-40A8-5596-FAA5-C30E35E23E57}"/>
              </a:ext>
            </a:extLst>
          </p:cNvPr>
          <p:cNvSpPr>
            <a:spLocks noGrp="1"/>
          </p:cNvSpPr>
          <p:nvPr>
            <p:ph type="ftr" sz="quarter" idx="11"/>
          </p:nvPr>
        </p:nvSpPr>
        <p:spPr>
          <a:xfrm>
            <a:off x="0" y="0"/>
            <a:ext cx="0" cy="0"/>
          </a:xfrm>
        </p:spPr>
        <p:txBody>
          <a:bodyPr/>
          <a:lstStyle>
            <a:lvl1pPr>
              <a:defRPr>
                <a:ea typeface="MS PGothic" panose="020B0600070205080204"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9C529094-9A8B-A478-3DDB-BD6C46BC0B06}"/>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a:defRPr/>
            </a:pPr>
            <a:fld id="{E568C00F-D3DD-440D-9400-7EEA84D2C764}" type="slidenum">
              <a:rPr lang="en-US" altLang="en-US"/>
              <a:pPr>
                <a:defRPr/>
              </a:pPr>
              <a:t>‹#›</a:t>
            </a:fld>
            <a:endParaRPr lang="en-US" altLang="en-US"/>
          </a:p>
        </p:txBody>
      </p:sp>
    </p:spTree>
    <p:extLst>
      <p:ext uri="{BB962C8B-B14F-4D97-AF65-F5344CB8AC3E}">
        <p14:creationId xmlns:p14="http://schemas.microsoft.com/office/powerpoint/2010/main" val="2695833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3">
            <a:extLst>
              <a:ext uri="{FF2B5EF4-FFF2-40B4-BE49-F238E27FC236}">
                <a16:creationId xmlns:a16="http://schemas.microsoft.com/office/drawing/2014/main" id="{096E36A6-C811-DFC6-EB7D-2FC914630132}"/>
              </a:ext>
            </a:extLst>
          </p:cNvPr>
          <p:cNvSpPr>
            <a:spLocks noGrp="1"/>
          </p:cNvSpPr>
          <p:nvPr>
            <p:ph type="dt" sz="half" idx="10"/>
          </p:nvPr>
        </p:nvSpPr>
        <p:spPr>
          <a:xfrm>
            <a:off x="838200" y="6356350"/>
            <a:ext cx="2743200" cy="366713"/>
          </a:xfrm>
          <a:prstGeom prst="rect">
            <a:avLst/>
          </a:prstGeom>
        </p:spPr>
        <p:txBody>
          <a:bodyPr/>
          <a:lstStyle>
            <a:lvl1pPr>
              <a:defRPr/>
            </a:lvl1pPr>
          </a:lstStyle>
          <a:p>
            <a:pPr>
              <a:defRPr/>
            </a:pPr>
            <a:fld id="{A160D53D-D9D1-435E-B5CA-62CB403D9AD2}" type="datetimeFigureOut">
              <a:rPr lang="en-US"/>
              <a:pPr>
                <a:defRPr/>
              </a:pPr>
              <a:t>8/23/2023</a:t>
            </a:fld>
            <a:endParaRPr lang="en-US"/>
          </a:p>
        </p:txBody>
      </p:sp>
      <p:sp>
        <p:nvSpPr>
          <p:cNvPr id="4" name="Footer Placeholder 4">
            <a:extLst>
              <a:ext uri="{FF2B5EF4-FFF2-40B4-BE49-F238E27FC236}">
                <a16:creationId xmlns:a16="http://schemas.microsoft.com/office/drawing/2014/main" id="{A084379B-CB50-54C1-6027-85F4C15608F1}"/>
              </a:ext>
            </a:extLst>
          </p:cNvPr>
          <p:cNvSpPr>
            <a:spLocks noGrp="1"/>
          </p:cNvSpPr>
          <p:nvPr>
            <p:ph type="ftr" sz="quarter" idx="11"/>
          </p:nvPr>
        </p:nvSpPr>
        <p:spPr>
          <a:xfrm>
            <a:off x="4038600" y="6356350"/>
            <a:ext cx="4114800" cy="366713"/>
          </a:xfrm>
          <a:prstGeom prst="rect">
            <a:avLst/>
          </a:prstGeom>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41DDCD6-CF4B-E988-FEB3-D7467EFC20EC}"/>
              </a:ext>
            </a:extLst>
          </p:cNvPr>
          <p:cNvSpPr>
            <a:spLocks noGrp="1"/>
          </p:cNvSpPr>
          <p:nvPr>
            <p:ph type="sldNum" sz="quarter" idx="12"/>
          </p:nvPr>
        </p:nvSpPr>
        <p:spPr>
          <a:xfrm>
            <a:off x="8610600" y="6356350"/>
            <a:ext cx="2743200" cy="366713"/>
          </a:xfrm>
          <a:prstGeom prst="rect">
            <a:avLst/>
          </a:prstGeom>
        </p:spPr>
        <p:txBody>
          <a:bodyPr/>
          <a:lstStyle>
            <a:lvl1pPr>
              <a:defRPr/>
            </a:lvl1pPr>
          </a:lstStyle>
          <a:p>
            <a:pPr>
              <a:defRPr/>
            </a:pPr>
            <a:fld id="{D9AEDAAE-598A-4832-94EB-F2A75772EB37}" type="slidenum">
              <a:rPr lang="en-US"/>
              <a:pPr>
                <a:defRPr/>
              </a:pPr>
              <a:t>‹#›</a:t>
            </a:fld>
            <a:endParaRPr lang="en-US"/>
          </a:p>
        </p:txBody>
      </p:sp>
    </p:spTree>
    <p:extLst>
      <p:ext uri="{BB962C8B-B14F-4D97-AF65-F5344CB8AC3E}">
        <p14:creationId xmlns:p14="http://schemas.microsoft.com/office/powerpoint/2010/main" val="4267468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022352" y="944026"/>
            <a:ext cx="9150349" cy="567443"/>
          </a:xfrm>
          <a:prstGeom prst="rect">
            <a:avLst/>
          </a:prstGeom>
        </p:spPr>
        <p:txBody>
          <a:bodyPr vert="horz"/>
          <a:lstStyle>
            <a:lvl1pPr marL="0" indent="0">
              <a:buNone/>
              <a:defRPr sz="2800">
                <a:latin typeface="Arial"/>
                <a:cs typeface="Arial"/>
              </a:defRPr>
            </a:lvl1pPr>
          </a:lstStyle>
          <a:p>
            <a:pPr lvl="0"/>
            <a:r>
              <a:rPr lang="en-US"/>
              <a:t>Click to edit Master text styles</a:t>
            </a:r>
          </a:p>
        </p:txBody>
      </p:sp>
      <p:sp>
        <p:nvSpPr>
          <p:cNvPr id="7" name="Content Placeholder 6"/>
          <p:cNvSpPr>
            <a:spLocks noGrp="1"/>
          </p:cNvSpPr>
          <p:nvPr>
            <p:ph sz="quarter" idx="11"/>
          </p:nvPr>
        </p:nvSpPr>
        <p:spPr>
          <a:xfrm>
            <a:off x="1022352" y="1594898"/>
            <a:ext cx="9150349" cy="2865438"/>
          </a:xfrm>
          <a:prstGeom prst="rect">
            <a:avLst/>
          </a:prstGeom>
        </p:spPr>
        <p:txBody>
          <a:bodyPr vert="horz"/>
          <a:lstStyle>
            <a:lvl1pPr>
              <a:defRPr sz="2400">
                <a:latin typeface="Arial"/>
                <a:cs typeface="Aria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1310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50D86E9-A005-4640-BE4F-4972C8DFE202}" type="datetime1">
              <a:rPr lang="en-US" smtClean="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7B0E4-D789-4813-8945-16C1EEF153F7}" type="slidenum">
              <a:rPr lang="en-US" smtClean="0"/>
              <a:t>‹#›</a:t>
            </a:fld>
            <a:endParaRPr lang="en-US" dirty="0"/>
          </a:p>
        </p:txBody>
      </p:sp>
    </p:spTree>
    <p:extLst>
      <p:ext uri="{BB962C8B-B14F-4D97-AF65-F5344CB8AC3E}">
        <p14:creationId xmlns:p14="http://schemas.microsoft.com/office/powerpoint/2010/main" val="2586560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6B9B1816-C01D-F44A-832E-5E10F7D7E0B3}"/>
              </a:ext>
            </a:extLst>
          </p:cNvPr>
          <p:cNvSpPr>
            <a:spLocks noGrp="1"/>
          </p:cNvSpPr>
          <p:nvPr>
            <p:ph type="pic" sz="quarter" idx="10"/>
          </p:nvPr>
        </p:nvSpPr>
        <p:spPr>
          <a:xfrm>
            <a:off x="1332561" y="1836683"/>
            <a:ext cx="4478959" cy="2796328"/>
          </a:xfrm>
          <a:custGeom>
            <a:avLst/>
            <a:gdLst>
              <a:gd name="connsiteX0" fmla="*/ 0 w 4478959"/>
              <a:gd name="connsiteY0" fmla="*/ 0 h 2796328"/>
              <a:gd name="connsiteX1" fmla="*/ 4478959 w 4478959"/>
              <a:gd name="connsiteY1" fmla="*/ 0 h 2796328"/>
              <a:gd name="connsiteX2" fmla="*/ 4478959 w 4478959"/>
              <a:gd name="connsiteY2" fmla="*/ 2796328 h 2796328"/>
              <a:gd name="connsiteX3" fmla="*/ 0 w 4478959"/>
              <a:gd name="connsiteY3" fmla="*/ 2796328 h 2796328"/>
            </a:gdLst>
            <a:ahLst/>
            <a:cxnLst>
              <a:cxn ang="0">
                <a:pos x="connsiteX0" y="connsiteY0"/>
              </a:cxn>
              <a:cxn ang="0">
                <a:pos x="connsiteX1" y="connsiteY1"/>
              </a:cxn>
              <a:cxn ang="0">
                <a:pos x="connsiteX2" y="connsiteY2"/>
              </a:cxn>
              <a:cxn ang="0">
                <a:pos x="connsiteX3" y="connsiteY3"/>
              </a:cxn>
            </a:cxnLst>
            <a:rect l="l" t="t" r="r" b="b"/>
            <a:pathLst>
              <a:path w="4478959" h="2796328">
                <a:moveTo>
                  <a:pt x="0" y="0"/>
                </a:moveTo>
                <a:lnTo>
                  <a:pt x="4478959" y="0"/>
                </a:lnTo>
                <a:lnTo>
                  <a:pt x="4478959" y="2796328"/>
                </a:lnTo>
                <a:lnTo>
                  <a:pt x="0" y="2796328"/>
                </a:ln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C808D909-639E-264C-9829-BA8422C340F6}"/>
              </a:ext>
            </a:extLst>
          </p:cNvPr>
          <p:cNvSpPr>
            <a:spLocks noGrp="1"/>
          </p:cNvSpPr>
          <p:nvPr>
            <p:ph type="dt" sz="half" idx="11"/>
          </p:nvPr>
        </p:nvSpPr>
        <p:spPr/>
        <p:txBody>
          <a:bodyPr/>
          <a:lstStyle/>
          <a:p>
            <a:fld id="{04B24746-7976-D342-86D1-8712343607E1}" type="datetime1">
              <a:rPr lang="en-US" smtClean="0"/>
              <a:t>8/23/2023</a:t>
            </a:fld>
            <a:endParaRPr lang="en-US" dirty="0"/>
          </a:p>
        </p:txBody>
      </p:sp>
      <p:sp>
        <p:nvSpPr>
          <p:cNvPr id="3" name="Footer Placeholder 2">
            <a:extLst>
              <a:ext uri="{FF2B5EF4-FFF2-40B4-BE49-F238E27FC236}">
                <a16:creationId xmlns:a16="http://schemas.microsoft.com/office/drawing/2014/main" id="{46C48B28-0369-F74E-89C1-1BA7AB942189}"/>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a16="http://schemas.microsoft.com/office/drawing/2014/main" id="{EFA00523-92E6-0D47-B415-82923A758440}"/>
              </a:ext>
            </a:extLst>
          </p:cNvPr>
          <p:cNvSpPr>
            <a:spLocks noGrp="1"/>
          </p:cNvSpPr>
          <p:nvPr>
            <p:ph type="sldNum" sz="quarter" idx="13"/>
          </p:nvPr>
        </p:nvSpPr>
        <p:spPr/>
        <p:txBody>
          <a:bodyPr/>
          <a:lstStyle/>
          <a:p>
            <a:fld id="{8FE7B0E4-D789-4813-8945-16C1EEF153F7}" type="slidenum">
              <a:rPr lang="en-US" smtClean="0"/>
              <a:pPr/>
              <a:t>‹#›</a:t>
            </a:fld>
            <a:endParaRPr lang="en-US" dirty="0"/>
          </a:p>
        </p:txBody>
      </p:sp>
    </p:spTree>
    <p:extLst>
      <p:ext uri="{BB962C8B-B14F-4D97-AF65-F5344CB8AC3E}">
        <p14:creationId xmlns:p14="http://schemas.microsoft.com/office/powerpoint/2010/main" val="1214722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DK">
    <p:bg>
      <p:bgPr>
        <a:solidFill>
          <a:schemeClr val="bg2"/>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E3F1197C-8112-214C-84CD-2CC72ADFB49E}"/>
              </a:ext>
            </a:extLst>
          </p:cNvPr>
          <p:cNvPicPr>
            <a:picLocks noChangeAspect="1"/>
          </p:cNvPicPr>
          <p:nvPr userDrawn="1"/>
        </p:nvPicPr>
        <p:blipFill>
          <a:blip r:embed="rId2"/>
          <a:srcRect/>
          <a:stretch/>
        </p:blipFill>
        <p:spPr>
          <a:xfrm>
            <a:off x="0" y="0"/>
            <a:ext cx="12192000" cy="4064000"/>
          </a:xfrm>
          <a:prstGeom prst="rect">
            <a:avLst/>
          </a:prstGeom>
        </p:spPr>
      </p:pic>
      <p:sp>
        <p:nvSpPr>
          <p:cNvPr id="2" name="Title 1">
            <a:extLst>
              <a:ext uri="{FF2B5EF4-FFF2-40B4-BE49-F238E27FC236}">
                <a16:creationId xmlns:a16="http://schemas.microsoft.com/office/drawing/2014/main" id="{E3D0643E-4AFC-A74C-918E-EED20BDE5D4B}"/>
              </a:ext>
            </a:extLst>
          </p:cNvPr>
          <p:cNvSpPr>
            <a:spLocks noGrp="1"/>
          </p:cNvSpPr>
          <p:nvPr>
            <p:ph type="ctrTitle"/>
          </p:nvPr>
        </p:nvSpPr>
        <p:spPr>
          <a:xfrm>
            <a:off x="385482" y="4255213"/>
            <a:ext cx="11421034" cy="1120491"/>
          </a:xfrm>
        </p:spPr>
        <p:txBody>
          <a:bodyPr anchor="b">
            <a:normAutofit/>
          </a:bodyPr>
          <a:lstStyle>
            <a:lvl1pPr algn="ctr">
              <a:defRPr sz="4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DBA0FB2-D02D-E143-B8D8-B9D056828246}"/>
              </a:ext>
            </a:extLst>
          </p:cNvPr>
          <p:cNvSpPr>
            <a:spLocks noGrp="1"/>
          </p:cNvSpPr>
          <p:nvPr>
            <p:ph type="subTitle" idx="1"/>
          </p:nvPr>
        </p:nvSpPr>
        <p:spPr>
          <a:xfrm>
            <a:off x="385482" y="5539792"/>
            <a:ext cx="11421035" cy="814387"/>
          </a:xfrm>
        </p:spPr>
        <p:txBody>
          <a:bodyPr/>
          <a:lstStyle>
            <a:lvl1pPr marL="0" indent="0" algn="ctr">
              <a:buNone/>
              <a:defRPr sz="24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6" name="Picture 25">
            <a:extLst>
              <a:ext uri="{FF2B5EF4-FFF2-40B4-BE49-F238E27FC236}">
                <a16:creationId xmlns:a16="http://schemas.microsoft.com/office/drawing/2014/main" id="{309A6B33-2F0A-E743-9C04-0A00702496C5}"/>
              </a:ext>
            </a:extLst>
          </p:cNvPr>
          <p:cNvPicPr>
            <a:picLocks noChangeAspect="1"/>
          </p:cNvPicPr>
          <p:nvPr userDrawn="1"/>
        </p:nvPicPr>
        <p:blipFill>
          <a:blip r:embed="rId3"/>
          <a:srcRect/>
          <a:stretch/>
        </p:blipFill>
        <p:spPr>
          <a:xfrm>
            <a:off x="2763584" y="1739465"/>
            <a:ext cx="6664830" cy="1091452"/>
          </a:xfrm>
          <a:prstGeom prst="rect">
            <a:avLst/>
          </a:prstGeom>
        </p:spPr>
      </p:pic>
    </p:spTree>
    <p:extLst>
      <p:ext uri="{BB962C8B-B14F-4D97-AF65-F5344CB8AC3E}">
        <p14:creationId xmlns:p14="http://schemas.microsoft.com/office/powerpoint/2010/main" val="1411425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5427BB-FB35-B047-9F27-053E54409669}" type="datetime1">
              <a:rPr lang="en-US" smtClean="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7B0E4-D789-4813-8945-16C1EEF153F7}" type="slidenum">
              <a:rPr lang="en-US" smtClean="0"/>
              <a:t>‹#›</a:t>
            </a:fld>
            <a:endParaRPr lang="en-US" dirty="0"/>
          </a:p>
        </p:txBody>
      </p:sp>
    </p:spTree>
    <p:extLst>
      <p:ext uri="{BB962C8B-B14F-4D97-AF65-F5344CB8AC3E}">
        <p14:creationId xmlns:p14="http://schemas.microsoft.com/office/powerpoint/2010/main" val="782203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0101F-8ABF-2748-929D-21DD45A807C6}" type="datetime1">
              <a:rPr lang="en-US" smtClean="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7B0E4-D789-4813-8945-16C1EEF153F7}" type="slidenum">
              <a:rPr lang="en-US" smtClean="0"/>
              <a:t>‹#›</a:t>
            </a:fld>
            <a:endParaRPr lang="en-US" dirty="0"/>
          </a:p>
        </p:txBody>
      </p:sp>
    </p:spTree>
    <p:extLst>
      <p:ext uri="{BB962C8B-B14F-4D97-AF65-F5344CB8AC3E}">
        <p14:creationId xmlns:p14="http://schemas.microsoft.com/office/powerpoint/2010/main" val="3940244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FCC56-BA2A-744A-ADB5-F6C3DE694B32}" type="datetime1">
              <a:rPr lang="en-US" smtClean="0"/>
              <a:t>8/23/2023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E7B0E4-D789-4813-8945-16C1EEF153F7}" type="slidenum">
              <a:rPr lang="en-US" smtClean="0"/>
              <a:t>‹#›</a:t>
            </a:fld>
            <a:endParaRPr lang="en-US" dirty="0"/>
          </a:p>
        </p:txBody>
      </p:sp>
    </p:spTree>
    <p:extLst>
      <p:ext uri="{BB962C8B-B14F-4D97-AF65-F5344CB8AC3E}">
        <p14:creationId xmlns:p14="http://schemas.microsoft.com/office/powerpoint/2010/main" val="2273678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1584D4-B50F-7745-8DD5-B69AF3B1CCD0}" type="datetime1">
              <a:rPr lang="en-US" smtClean="0"/>
              <a:t>8/23/2023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E7B0E4-D789-4813-8945-16C1EEF153F7}" type="slidenum">
              <a:rPr lang="en-US" smtClean="0"/>
              <a:t>‹#›</a:t>
            </a:fld>
            <a:endParaRPr lang="en-US" dirty="0"/>
          </a:p>
        </p:txBody>
      </p:sp>
    </p:spTree>
    <p:extLst>
      <p:ext uri="{BB962C8B-B14F-4D97-AF65-F5344CB8AC3E}">
        <p14:creationId xmlns:p14="http://schemas.microsoft.com/office/powerpoint/2010/main" val="3228625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91D9118C-7603-D444-922B-041035A771D3}" type="datetime1">
              <a:rPr lang="en-US" smtClean="0"/>
              <a:t>8/23/2023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E7B0E4-D789-4813-8945-16C1EEF153F7}" type="slidenum">
              <a:rPr lang="en-US" smtClean="0"/>
              <a:t>‹#›</a:t>
            </a:fld>
            <a:endParaRPr lang="en-US" dirty="0"/>
          </a:p>
        </p:txBody>
      </p:sp>
    </p:spTree>
    <p:extLst>
      <p:ext uri="{BB962C8B-B14F-4D97-AF65-F5344CB8AC3E}">
        <p14:creationId xmlns:p14="http://schemas.microsoft.com/office/powerpoint/2010/main" val="2086193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FE7B0E4-D789-4813-8945-16C1EEF153F7}" type="slidenum">
              <a:rPr lang="en-US" smtClean="0"/>
              <a:pPr/>
              <a:t>‹#›</a:t>
            </a:fld>
            <a:endParaRPr lang="en-US" dirty="0"/>
          </a:p>
        </p:txBody>
      </p:sp>
    </p:spTree>
    <p:extLst>
      <p:ext uri="{BB962C8B-B14F-4D97-AF65-F5344CB8AC3E}">
        <p14:creationId xmlns:p14="http://schemas.microsoft.com/office/powerpoint/2010/main" val="4225474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502285B-00A1-9D4C-B99E-D29736B4BDF9}"/>
              </a:ext>
            </a:extLst>
          </p:cNvPr>
          <p:cNvSpPr>
            <a:spLocks noGrp="1"/>
          </p:cNvSpPr>
          <p:nvPr>
            <p:ph type="pic" sz="quarter" idx="10"/>
          </p:nvPr>
        </p:nvSpPr>
        <p:spPr>
          <a:xfrm>
            <a:off x="3852788" y="1728839"/>
            <a:ext cx="1736819" cy="3749581"/>
          </a:xfrm>
          <a:custGeom>
            <a:avLst/>
            <a:gdLst>
              <a:gd name="connsiteX0" fmla="*/ 168141 w 1736819"/>
              <a:gd name="connsiteY0" fmla="*/ 0 h 3749581"/>
              <a:gd name="connsiteX1" fmla="*/ 1568678 w 1736819"/>
              <a:gd name="connsiteY1" fmla="*/ 0 h 3749581"/>
              <a:gd name="connsiteX2" fmla="*/ 1736819 w 1736819"/>
              <a:gd name="connsiteY2" fmla="*/ 168141 h 3749581"/>
              <a:gd name="connsiteX3" fmla="*/ 1736819 w 1736819"/>
              <a:gd name="connsiteY3" fmla="*/ 3581440 h 3749581"/>
              <a:gd name="connsiteX4" fmla="*/ 1568678 w 1736819"/>
              <a:gd name="connsiteY4" fmla="*/ 3749581 h 3749581"/>
              <a:gd name="connsiteX5" fmla="*/ 168141 w 1736819"/>
              <a:gd name="connsiteY5" fmla="*/ 3749581 h 3749581"/>
              <a:gd name="connsiteX6" fmla="*/ 0 w 1736819"/>
              <a:gd name="connsiteY6" fmla="*/ 3581440 h 3749581"/>
              <a:gd name="connsiteX7" fmla="*/ 0 w 1736819"/>
              <a:gd name="connsiteY7" fmla="*/ 168141 h 3749581"/>
              <a:gd name="connsiteX8" fmla="*/ 168141 w 1736819"/>
              <a:gd name="connsiteY8" fmla="*/ 0 h 374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819" h="3749581">
                <a:moveTo>
                  <a:pt x="168141" y="0"/>
                </a:moveTo>
                <a:lnTo>
                  <a:pt x="1568678" y="0"/>
                </a:lnTo>
                <a:cubicBezTo>
                  <a:pt x="1661540" y="0"/>
                  <a:pt x="1736819" y="75279"/>
                  <a:pt x="1736819" y="168141"/>
                </a:cubicBezTo>
                <a:lnTo>
                  <a:pt x="1736819" y="3581440"/>
                </a:lnTo>
                <a:cubicBezTo>
                  <a:pt x="1736819" y="3674302"/>
                  <a:pt x="1661540" y="3749581"/>
                  <a:pt x="1568678" y="3749581"/>
                </a:cubicBezTo>
                <a:lnTo>
                  <a:pt x="168141" y="3749581"/>
                </a:lnTo>
                <a:cubicBezTo>
                  <a:pt x="75279" y="3749581"/>
                  <a:pt x="0" y="3674302"/>
                  <a:pt x="0" y="3581440"/>
                </a:cubicBezTo>
                <a:lnTo>
                  <a:pt x="0" y="168141"/>
                </a:lnTo>
                <a:cubicBezTo>
                  <a:pt x="0" y="75279"/>
                  <a:pt x="75279" y="0"/>
                  <a:pt x="168141" y="0"/>
                </a:cubicBezTo>
                <a:close/>
              </a:path>
            </a:pathLst>
          </a:custGeom>
        </p:spPr>
        <p:txBody>
          <a:bodyPr wrap="square">
            <a:noAutofit/>
          </a:bodyPr>
          <a:lstStyle/>
          <a:p>
            <a:endParaRPr lang="en-US" dirty="0"/>
          </a:p>
        </p:txBody>
      </p:sp>
      <p:sp>
        <p:nvSpPr>
          <p:cNvPr id="15" name="Picture Placeholder 14">
            <a:extLst>
              <a:ext uri="{FF2B5EF4-FFF2-40B4-BE49-F238E27FC236}">
                <a16:creationId xmlns:a16="http://schemas.microsoft.com/office/drawing/2014/main" id="{5FFEFC95-699E-D24D-9D46-7FF60FC39D9F}"/>
              </a:ext>
            </a:extLst>
          </p:cNvPr>
          <p:cNvSpPr>
            <a:spLocks noGrp="1"/>
          </p:cNvSpPr>
          <p:nvPr>
            <p:ph type="pic" sz="quarter" idx="11"/>
          </p:nvPr>
        </p:nvSpPr>
        <p:spPr>
          <a:xfrm>
            <a:off x="6606406" y="1728839"/>
            <a:ext cx="1736819" cy="3749581"/>
          </a:xfrm>
          <a:custGeom>
            <a:avLst/>
            <a:gdLst>
              <a:gd name="connsiteX0" fmla="*/ 168141 w 1736819"/>
              <a:gd name="connsiteY0" fmla="*/ 0 h 3749581"/>
              <a:gd name="connsiteX1" fmla="*/ 1568678 w 1736819"/>
              <a:gd name="connsiteY1" fmla="*/ 0 h 3749581"/>
              <a:gd name="connsiteX2" fmla="*/ 1736819 w 1736819"/>
              <a:gd name="connsiteY2" fmla="*/ 168141 h 3749581"/>
              <a:gd name="connsiteX3" fmla="*/ 1736819 w 1736819"/>
              <a:gd name="connsiteY3" fmla="*/ 3581440 h 3749581"/>
              <a:gd name="connsiteX4" fmla="*/ 1568678 w 1736819"/>
              <a:gd name="connsiteY4" fmla="*/ 3749581 h 3749581"/>
              <a:gd name="connsiteX5" fmla="*/ 168141 w 1736819"/>
              <a:gd name="connsiteY5" fmla="*/ 3749581 h 3749581"/>
              <a:gd name="connsiteX6" fmla="*/ 0 w 1736819"/>
              <a:gd name="connsiteY6" fmla="*/ 3581440 h 3749581"/>
              <a:gd name="connsiteX7" fmla="*/ 0 w 1736819"/>
              <a:gd name="connsiteY7" fmla="*/ 168141 h 3749581"/>
              <a:gd name="connsiteX8" fmla="*/ 168141 w 1736819"/>
              <a:gd name="connsiteY8" fmla="*/ 0 h 374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819" h="3749581">
                <a:moveTo>
                  <a:pt x="168141" y="0"/>
                </a:moveTo>
                <a:lnTo>
                  <a:pt x="1568678" y="0"/>
                </a:lnTo>
                <a:cubicBezTo>
                  <a:pt x="1661540" y="0"/>
                  <a:pt x="1736819" y="75279"/>
                  <a:pt x="1736819" y="168141"/>
                </a:cubicBezTo>
                <a:lnTo>
                  <a:pt x="1736819" y="3581440"/>
                </a:lnTo>
                <a:cubicBezTo>
                  <a:pt x="1736819" y="3674302"/>
                  <a:pt x="1661540" y="3749581"/>
                  <a:pt x="1568678" y="3749581"/>
                </a:cubicBezTo>
                <a:lnTo>
                  <a:pt x="168141" y="3749581"/>
                </a:lnTo>
                <a:cubicBezTo>
                  <a:pt x="75279" y="3749581"/>
                  <a:pt x="0" y="3674302"/>
                  <a:pt x="0" y="3581440"/>
                </a:cubicBezTo>
                <a:lnTo>
                  <a:pt x="0" y="168141"/>
                </a:lnTo>
                <a:cubicBezTo>
                  <a:pt x="0" y="75279"/>
                  <a:pt x="75279" y="0"/>
                  <a:pt x="168141" y="0"/>
                </a:cubicBezTo>
                <a:close/>
              </a:path>
            </a:pathLst>
          </a:custGeom>
        </p:spPr>
        <p:txBody>
          <a:bodyPr wrap="square">
            <a:noAutofit/>
          </a:bodyPr>
          <a:lstStyle/>
          <a:p>
            <a:endParaRPr lang="en-US" dirty="0"/>
          </a:p>
        </p:txBody>
      </p:sp>
      <p:sp>
        <p:nvSpPr>
          <p:cNvPr id="19" name="Picture Placeholder 18">
            <a:extLst>
              <a:ext uri="{FF2B5EF4-FFF2-40B4-BE49-F238E27FC236}">
                <a16:creationId xmlns:a16="http://schemas.microsoft.com/office/drawing/2014/main" id="{1FE92D44-C794-4642-A8EF-1D987D75049E}"/>
              </a:ext>
            </a:extLst>
          </p:cNvPr>
          <p:cNvSpPr>
            <a:spLocks noGrp="1"/>
          </p:cNvSpPr>
          <p:nvPr>
            <p:ph type="pic" sz="quarter" idx="12"/>
          </p:nvPr>
        </p:nvSpPr>
        <p:spPr>
          <a:xfrm>
            <a:off x="5227591" y="1728839"/>
            <a:ext cx="1736819" cy="3749581"/>
          </a:xfrm>
          <a:custGeom>
            <a:avLst/>
            <a:gdLst>
              <a:gd name="connsiteX0" fmla="*/ 168141 w 1736819"/>
              <a:gd name="connsiteY0" fmla="*/ 0 h 3749581"/>
              <a:gd name="connsiteX1" fmla="*/ 1568678 w 1736819"/>
              <a:gd name="connsiteY1" fmla="*/ 0 h 3749581"/>
              <a:gd name="connsiteX2" fmla="*/ 1736819 w 1736819"/>
              <a:gd name="connsiteY2" fmla="*/ 168141 h 3749581"/>
              <a:gd name="connsiteX3" fmla="*/ 1736819 w 1736819"/>
              <a:gd name="connsiteY3" fmla="*/ 3581440 h 3749581"/>
              <a:gd name="connsiteX4" fmla="*/ 1568678 w 1736819"/>
              <a:gd name="connsiteY4" fmla="*/ 3749581 h 3749581"/>
              <a:gd name="connsiteX5" fmla="*/ 168141 w 1736819"/>
              <a:gd name="connsiteY5" fmla="*/ 3749581 h 3749581"/>
              <a:gd name="connsiteX6" fmla="*/ 0 w 1736819"/>
              <a:gd name="connsiteY6" fmla="*/ 3581440 h 3749581"/>
              <a:gd name="connsiteX7" fmla="*/ 0 w 1736819"/>
              <a:gd name="connsiteY7" fmla="*/ 168141 h 3749581"/>
              <a:gd name="connsiteX8" fmla="*/ 168141 w 1736819"/>
              <a:gd name="connsiteY8" fmla="*/ 0 h 374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819" h="3749581">
                <a:moveTo>
                  <a:pt x="168141" y="0"/>
                </a:moveTo>
                <a:lnTo>
                  <a:pt x="1568678" y="0"/>
                </a:lnTo>
                <a:cubicBezTo>
                  <a:pt x="1661540" y="0"/>
                  <a:pt x="1736819" y="75279"/>
                  <a:pt x="1736819" y="168141"/>
                </a:cubicBezTo>
                <a:lnTo>
                  <a:pt x="1736819" y="3581440"/>
                </a:lnTo>
                <a:cubicBezTo>
                  <a:pt x="1736819" y="3674302"/>
                  <a:pt x="1661540" y="3749581"/>
                  <a:pt x="1568678" y="3749581"/>
                </a:cubicBezTo>
                <a:lnTo>
                  <a:pt x="168141" y="3749581"/>
                </a:lnTo>
                <a:cubicBezTo>
                  <a:pt x="75279" y="3749581"/>
                  <a:pt x="0" y="3674302"/>
                  <a:pt x="0" y="3581440"/>
                </a:cubicBezTo>
                <a:lnTo>
                  <a:pt x="0" y="168141"/>
                </a:lnTo>
                <a:cubicBezTo>
                  <a:pt x="0" y="75279"/>
                  <a:pt x="75279" y="0"/>
                  <a:pt x="168141" y="0"/>
                </a:cubicBez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747681C3-33BB-9541-9FE0-90B72E10C4FA}"/>
              </a:ext>
            </a:extLst>
          </p:cNvPr>
          <p:cNvSpPr>
            <a:spLocks noGrp="1"/>
          </p:cNvSpPr>
          <p:nvPr>
            <p:ph type="dt" sz="half" idx="13"/>
          </p:nvPr>
        </p:nvSpPr>
        <p:spPr/>
        <p:txBody>
          <a:bodyPr/>
          <a:lstStyle/>
          <a:p>
            <a:fld id="{CE8C7F8B-9AF3-CC44-A506-C8E565B555A0}" type="datetime1">
              <a:rPr lang="en-US" smtClean="0"/>
              <a:t>8/23/2023</a:t>
            </a:fld>
            <a:endParaRPr lang="en-US" dirty="0"/>
          </a:p>
        </p:txBody>
      </p:sp>
      <p:sp>
        <p:nvSpPr>
          <p:cNvPr id="3" name="Footer Placeholder 2">
            <a:extLst>
              <a:ext uri="{FF2B5EF4-FFF2-40B4-BE49-F238E27FC236}">
                <a16:creationId xmlns:a16="http://schemas.microsoft.com/office/drawing/2014/main" id="{C1DF8B34-ED98-A04A-9B21-2E11EFB89EC8}"/>
              </a:ext>
            </a:extLst>
          </p:cNvPr>
          <p:cNvSpPr>
            <a:spLocks noGrp="1"/>
          </p:cNvSpPr>
          <p:nvPr>
            <p:ph type="ftr" sz="quarter" idx="14"/>
          </p:nvPr>
        </p:nvSpPr>
        <p:spPr/>
        <p:txBody>
          <a:bodyPr/>
          <a:lstStyle/>
          <a:p>
            <a:endParaRPr lang="en-US" dirty="0"/>
          </a:p>
        </p:txBody>
      </p:sp>
      <p:sp>
        <p:nvSpPr>
          <p:cNvPr id="4" name="Slide Number Placeholder 3">
            <a:extLst>
              <a:ext uri="{FF2B5EF4-FFF2-40B4-BE49-F238E27FC236}">
                <a16:creationId xmlns:a16="http://schemas.microsoft.com/office/drawing/2014/main" id="{7100D032-ADA1-2742-BDA7-DECE44CCCFCC}"/>
              </a:ext>
            </a:extLst>
          </p:cNvPr>
          <p:cNvSpPr>
            <a:spLocks noGrp="1"/>
          </p:cNvSpPr>
          <p:nvPr>
            <p:ph type="sldNum" sz="quarter" idx="15"/>
          </p:nvPr>
        </p:nvSpPr>
        <p:spPr/>
        <p:txBody>
          <a:bodyPr/>
          <a:lstStyle/>
          <a:p>
            <a:fld id="{8FE7B0E4-D789-4813-8945-16C1EEF153F7}" type="slidenum">
              <a:rPr lang="en-US" smtClean="0"/>
              <a:pPr/>
              <a:t>‹#›</a:t>
            </a:fld>
            <a:endParaRPr lang="en-US" dirty="0"/>
          </a:p>
        </p:txBody>
      </p:sp>
    </p:spTree>
    <p:extLst>
      <p:ext uri="{BB962C8B-B14F-4D97-AF65-F5344CB8AC3E}">
        <p14:creationId xmlns:p14="http://schemas.microsoft.com/office/powerpoint/2010/main" val="3935572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4B1BF33-2DF2-7C4F-99FC-067B6ABEDDF2}"/>
              </a:ext>
            </a:extLst>
          </p:cNvPr>
          <p:cNvSpPr>
            <a:spLocks noGrp="1"/>
          </p:cNvSpPr>
          <p:nvPr>
            <p:ph type="pic" sz="quarter" idx="10"/>
          </p:nvPr>
        </p:nvSpPr>
        <p:spPr>
          <a:xfrm>
            <a:off x="819510" y="1587260"/>
            <a:ext cx="1932317" cy="4114800"/>
          </a:xfrm>
          <a:custGeom>
            <a:avLst/>
            <a:gdLst>
              <a:gd name="connsiteX0" fmla="*/ 166778 w 1932317"/>
              <a:gd name="connsiteY0" fmla="*/ 0 h 4114800"/>
              <a:gd name="connsiteX1" fmla="*/ 1765539 w 1932317"/>
              <a:gd name="connsiteY1" fmla="*/ 0 h 4114800"/>
              <a:gd name="connsiteX2" fmla="*/ 1932317 w 1932317"/>
              <a:gd name="connsiteY2" fmla="*/ 166778 h 4114800"/>
              <a:gd name="connsiteX3" fmla="*/ 1932317 w 1932317"/>
              <a:gd name="connsiteY3" fmla="*/ 3948022 h 4114800"/>
              <a:gd name="connsiteX4" fmla="*/ 1765539 w 1932317"/>
              <a:gd name="connsiteY4" fmla="*/ 4114800 h 4114800"/>
              <a:gd name="connsiteX5" fmla="*/ 166778 w 1932317"/>
              <a:gd name="connsiteY5" fmla="*/ 4114800 h 4114800"/>
              <a:gd name="connsiteX6" fmla="*/ 0 w 1932317"/>
              <a:gd name="connsiteY6" fmla="*/ 3948022 h 4114800"/>
              <a:gd name="connsiteX7" fmla="*/ 0 w 1932317"/>
              <a:gd name="connsiteY7" fmla="*/ 166778 h 4114800"/>
              <a:gd name="connsiteX8" fmla="*/ 166778 w 1932317"/>
              <a:gd name="connsiteY8"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2317" h="4114800">
                <a:moveTo>
                  <a:pt x="166778" y="0"/>
                </a:moveTo>
                <a:lnTo>
                  <a:pt x="1765539" y="0"/>
                </a:lnTo>
                <a:cubicBezTo>
                  <a:pt x="1857648" y="0"/>
                  <a:pt x="1932317" y="74669"/>
                  <a:pt x="1932317" y="166778"/>
                </a:cubicBezTo>
                <a:lnTo>
                  <a:pt x="1932317" y="3948022"/>
                </a:lnTo>
                <a:cubicBezTo>
                  <a:pt x="1932317" y="4040131"/>
                  <a:pt x="1857648" y="4114800"/>
                  <a:pt x="1765539" y="4114800"/>
                </a:cubicBezTo>
                <a:lnTo>
                  <a:pt x="166778" y="4114800"/>
                </a:lnTo>
                <a:cubicBezTo>
                  <a:pt x="74669" y="4114800"/>
                  <a:pt x="0" y="4040131"/>
                  <a:pt x="0" y="3948022"/>
                </a:cubicBezTo>
                <a:lnTo>
                  <a:pt x="0" y="166778"/>
                </a:lnTo>
                <a:cubicBezTo>
                  <a:pt x="0" y="74669"/>
                  <a:pt x="74669" y="0"/>
                  <a:pt x="166778" y="0"/>
                </a:cubicBezTo>
                <a:close/>
              </a:path>
            </a:pathLst>
          </a:custGeom>
        </p:spPr>
        <p:txBody>
          <a:bodyPr wrap="square">
            <a:noAutofit/>
          </a:bodyPr>
          <a:lstStyle/>
          <a:p>
            <a:endParaRPr lang="en-US" dirty="0"/>
          </a:p>
        </p:txBody>
      </p:sp>
      <p:sp>
        <p:nvSpPr>
          <p:cNvPr id="16" name="Picture Placeholder 15">
            <a:extLst>
              <a:ext uri="{FF2B5EF4-FFF2-40B4-BE49-F238E27FC236}">
                <a16:creationId xmlns:a16="http://schemas.microsoft.com/office/drawing/2014/main" id="{DE8AE5F5-34CA-9A44-9F0C-CC75029805B5}"/>
              </a:ext>
            </a:extLst>
          </p:cNvPr>
          <p:cNvSpPr>
            <a:spLocks noGrp="1"/>
          </p:cNvSpPr>
          <p:nvPr>
            <p:ph type="pic" sz="quarter" idx="11"/>
          </p:nvPr>
        </p:nvSpPr>
        <p:spPr>
          <a:xfrm>
            <a:off x="3693356" y="1587260"/>
            <a:ext cx="1932317" cy="4114800"/>
          </a:xfrm>
          <a:custGeom>
            <a:avLst/>
            <a:gdLst>
              <a:gd name="connsiteX0" fmla="*/ 166778 w 1932317"/>
              <a:gd name="connsiteY0" fmla="*/ 0 h 4114800"/>
              <a:gd name="connsiteX1" fmla="*/ 1765539 w 1932317"/>
              <a:gd name="connsiteY1" fmla="*/ 0 h 4114800"/>
              <a:gd name="connsiteX2" fmla="*/ 1932317 w 1932317"/>
              <a:gd name="connsiteY2" fmla="*/ 166778 h 4114800"/>
              <a:gd name="connsiteX3" fmla="*/ 1932317 w 1932317"/>
              <a:gd name="connsiteY3" fmla="*/ 3948022 h 4114800"/>
              <a:gd name="connsiteX4" fmla="*/ 1765539 w 1932317"/>
              <a:gd name="connsiteY4" fmla="*/ 4114800 h 4114800"/>
              <a:gd name="connsiteX5" fmla="*/ 166778 w 1932317"/>
              <a:gd name="connsiteY5" fmla="*/ 4114800 h 4114800"/>
              <a:gd name="connsiteX6" fmla="*/ 0 w 1932317"/>
              <a:gd name="connsiteY6" fmla="*/ 3948022 h 4114800"/>
              <a:gd name="connsiteX7" fmla="*/ 0 w 1932317"/>
              <a:gd name="connsiteY7" fmla="*/ 166778 h 4114800"/>
              <a:gd name="connsiteX8" fmla="*/ 166778 w 1932317"/>
              <a:gd name="connsiteY8"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2317" h="4114800">
                <a:moveTo>
                  <a:pt x="166778" y="0"/>
                </a:moveTo>
                <a:lnTo>
                  <a:pt x="1765539" y="0"/>
                </a:lnTo>
                <a:cubicBezTo>
                  <a:pt x="1857648" y="0"/>
                  <a:pt x="1932317" y="74669"/>
                  <a:pt x="1932317" y="166778"/>
                </a:cubicBezTo>
                <a:lnTo>
                  <a:pt x="1932317" y="3948022"/>
                </a:lnTo>
                <a:cubicBezTo>
                  <a:pt x="1932317" y="4040131"/>
                  <a:pt x="1857648" y="4114800"/>
                  <a:pt x="1765539" y="4114800"/>
                </a:cubicBezTo>
                <a:lnTo>
                  <a:pt x="166778" y="4114800"/>
                </a:lnTo>
                <a:cubicBezTo>
                  <a:pt x="74669" y="4114800"/>
                  <a:pt x="0" y="4040131"/>
                  <a:pt x="0" y="3948022"/>
                </a:cubicBezTo>
                <a:lnTo>
                  <a:pt x="0" y="166778"/>
                </a:lnTo>
                <a:cubicBezTo>
                  <a:pt x="0" y="74669"/>
                  <a:pt x="74669" y="0"/>
                  <a:pt x="166778" y="0"/>
                </a:cubicBezTo>
                <a:close/>
              </a:path>
            </a:pathLst>
          </a:custGeom>
        </p:spPr>
        <p:txBody>
          <a:bodyPr wrap="square">
            <a:noAutofit/>
          </a:bodyPr>
          <a:lstStyle/>
          <a:p>
            <a:endParaRPr lang="en-US" dirty="0"/>
          </a:p>
        </p:txBody>
      </p:sp>
      <p:sp>
        <p:nvSpPr>
          <p:cNvPr id="20" name="Picture Placeholder 19">
            <a:extLst>
              <a:ext uri="{FF2B5EF4-FFF2-40B4-BE49-F238E27FC236}">
                <a16:creationId xmlns:a16="http://schemas.microsoft.com/office/drawing/2014/main" id="{64FB2986-1C6F-6449-9422-CF4CE81E2884}"/>
              </a:ext>
            </a:extLst>
          </p:cNvPr>
          <p:cNvSpPr>
            <a:spLocks noGrp="1"/>
          </p:cNvSpPr>
          <p:nvPr>
            <p:ph type="pic" sz="quarter" idx="12"/>
          </p:nvPr>
        </p:nvSpPr>
        <p:spPr>
          <a:xfrm>
            <a:off x="6566326" y="1587260"/>
            <a:ext cx="1932317" cy="4114800"/>
          </a:xfrm>
          <a:custGeom>
            <a:avLst/>
            <a:gdLst>
              <a:gd name="connsiteX0" fmla="*/ 166778 w 1932317"/>
              <a:gd name="connsiteY0" fmla="*/ 0 h 4114800"/>
              <a:gd name="connsiteX1" fmla="*/ 1765539 w 1932317"/>
              <a:gd name="connsiteY1" fmla="*/ 0 h 4114800"/>
              <a:gd name="connsiteX2" fmla="*/ 1932317 w 1932317"/>
              <a:gd name="connsiteY2" fmla="*/ 166778 h 4114800"/>
              <a:gd name="connsiteX3" fmla="*/ 1932317 w 1932317"/>
              <a:gd name="connsiteY3" fmla="*/ 3948022 h 4114800"/>
              <a:gd name="connsiteX4" fmla="*/ 1765539 w 1932317"/>
              <a:gd name="connsiteY4" fmla="*/ 4114800 h 4114800"/>
              <a:gd name="connsiteX5" fmla="*/ 166778 w 1932317"/>
              <a:gd name="connsiteY5" fmla="*/ 4114800 h 4114800"/>
              <a:gd name="connsiteX6" fmla="*/ 0 w 1932317"/>
              <a:gd name="connsiteY6" fmla="*/ 3948022 h 4114800"/>
              <a:gd name="connsiteX7" fmla="*/ 0 w 1932317"/>
              <a:gd name="connsiteY7" fmla="*/ 166778 h 4114800"/>
              <a:gd name="connsiteX8" fmla="*/ 166778 w 1932317"/>
              <a:gd name="connsiteY8"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2317" h="4114800">
                <a:moveTo>
                  <a:pt x="166778" y="0"/>
                </a:moveTo>
                <a:lnTo>
                  <a:pt x="1765539" y="0"/>
                </a:lnTo>
                <a:cubicBezTo>
                  <a:pt x="1857648" y="0"/>
                  <a:pt x="1932317" y="74669"/>
                  <a:pt x="1932317" y="166778"/>
                </a:cubicBezTo>
                <a:lnTo>
                  <a:pt x="1932317" y="3948022"/>
                </a:lnTo>
                <a:cubicBezTo>
                  <a:pt x="1932317" y="4040131"/>
                  <a:pt x="1857648" y="4114800"/>
                  <a:pt x="1765539" y="4114800"/>
                </a:cubicBezTo>
                <a:lnTo>
                  <a:pt x="166778" y="4114800"/>
                </a:lnTo>
                <a:cubicBezTo>
                  <a:pt x="74669" y="4114800"/>
                  <a:pt x="0" y="4040131"/>
                  <a:pt x="0" y="3948022"/>
                </a:cubicBezTo>
                <a:lnTo>
                  <a:pt x="0" y="166778"/>
                </a:lnTo>
                <a:cubicBezTo>
                  <a:pt x="0" y="74669"/>
                  <a:pt x="74669" y="0"/>
                  <a:pt x="166778" y="0"/>
                </a:cubicBezTo>
                <a:close/>
              </a:path>
            </a:pathLst>
          </a:custGeom>
        </p:spPr>
        <p:txBody>
          <a:bodyPr wrap="square">
            <a:noAutofit/>
          </a:bodyPr>
          <a:lstStyle/>
          <a:p>
            <a:endParaRPr lang="en-US" dirty="0"/>
          </a:p>
        </p:txBody>
      </p:sp>
      <p:sp>
        <p:nvSpPr>
          <p:cNvPr id="24" name="Picture Placeholder 23">
            <a:extLst>
              <a:ext uri="{FF2B5EF4-FFF2-40B4-BE49-F238E27FC236}">
                <a16:creationId xmlns:a16="http://schemas.microsoft.com/office/drawing/2014/main" id="{E35F511B-7277-8C43-A3BE-F633A2068363}"/>
              </a:ext>
            </a:extLst>
          </p:cNvPr>
          <p:cNvSpPr>
            <a:spLocks noGrp="1"/>
          </p:cNvSpPr>
          <p:nvPr>
            <p:ph type="pic" sz="quarter" idx="13"/>
          </p:nvPr>
        </p:nvSpPr>
        <p:spPr>
          <a:xfrm>
            <a:off x="9439296" y="1587260"/>
            <a:ext cx="1932317" cy="4114800"/>
          </a:xfrm>
          <a:custGeom>
            <a:avLst/>
            <a:gdLst>
              <a:gd name="connsiteX0" fmla="*/ 166778 w 1932317"/>
              <a:gd name="connsiteY0" fmla="*/ 0 h 4114800"/>
              <a:gd name="connsiteX1" fmla="*/ 1765539 w 1932317"/>
              <a:gd name="connsiteY1" fmla="*/ 0 h 4114800"/>
              <a:gd name="connsiteX2" fmla="*/ 1932317 w 1932317"/>
              <a:gd name="connsiteY2" fmla="*/ 166778 h 4114800"/>
              <a:gd name="connsiteX3" fmla="*/ 1932317 w 1932317"/>
              <a:gd name="connsiteY3" fmla="*/ 3948022 h 4114800"/>
              <a:gd name="connsiteX4" fmla="*/ 1765539 w 1932317"/>
              <a:gd name="connsiteY4" fmla="*/ 4114800 h 4114800"/>
              <a:gd name="connsiteX5" fmla="*/ 166778 w 1932317"/>
              <a:gd name="connsiteY5" fmla="*/ 4114800 h 4114800"/>
              <a:gd name="connsiteX6" fmla="*/ 0 w 1932317"/>
              <a:gd name="connsiteY6" fmla="*/ 3948022 h 4114800"/>
              <a:gd name="connsiteX7" fmla="*/ 0 w 1932317"/>
              <a:gd name="connsiteY7" fmla="*/ 166778 h 4114800"/>
              <a:gd name="connsiteX8" fmla="*/ 166778 w 1932317"/>
              <a:gd name="connsiteY8"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2317" h="4114800">
                <a:moveTo>
                  <a:pt x="166778" y="0"/>
                </a:moveTo>
                <a:lnTo>
                  <a:pt x="1765539" y="0"/>
                </a:lnTo>
                <a:cubicBezTo>
                  <a:pt x="1857648" y="0"/>
                  <a:pt x="1932317" y="74669"/>
                  <a:pt x="1932317" y="166778"/>
                </a:cubicBezTo>
                <a:lnTo>
                  <a:pt x="1932317" y="3948022"/>
                </a:lnTo>
                <a:cubicBezTo>
                  <a:pt x="1932317" y="4040131"/>
                  <a:pt x="1857648" y="4114800"/>
                  <a:pt x="1765539" y="4114800"/>
                </a:cubicBezTo>
                <a:lnTo>
                  <a:pt x="166778" y="4114800"/>
                </a:lnTo>
                <a:cubicBezTo>
                  <a:pt x="74669" y="4114800"/>
                  <a:pt x="0" y="4040131"/>
                  <a:pt x="0" y="3948022"/>
                </a:cubicBezTo>
                <a:lnTo>
                  <a:pt x="0" y="166778"/>
                </a:lnTo>
                <a:cubicBezTo>
                  <a:pt x="0" y="74669"/>
                  <a:pt x="74669" y="0"/>
                  <a:pt x="166778" y="0"/>
                </a:cubicBez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3F4077FA-B7B1-2C41-80E2-253D2FE183CB}"/>
              </a:ext>
            </a:extLst>
          </p:cNvPr>
          <p:cNvSpPr>
            <a:spLocks noGrp="1"/>
          </p:cNvSpPr>
          <p:nvPr>
            <p:ph type="dt" sz="half" idx="14"/>
          </p:nvPr>
        </p:nvSpPr>
        <p:spPr/>
        <p:txBody>
          <a:bodyPr/>
          <a:lstStyle/>
          <a:p>
            <a:fld id="{7F344A13-8EBD-D649-AFDE-D8D57EF1B7DF}" type="datetime1">
              <a:rPr lang="en-US" smtClean="0"/>
              <a:t>8/23/2023</a:t>
            </a:fld>
            <a:endParaRPr lang="en-US" dirty="0"/>
          </a:p>
        </p:txBody>
      </p:sp>
      <p:sp>
        <p:nvSpPr>
          <p:cNvPr id="3" name="Footer Placeholder 2">
            <a:extLst>
              <a:ext uri="{FF2B5EF4-FFF2-40B4-BE49-F238E27FC236}">
                <a16:creationId xmlns:a16="http://schemas.microsoft.com/office/drawing/2014/main" id="{40DE454A-C3E5-ED49-BF3A-2C4D67CC5935}"/>
              </a:ext>
            </a:extLst>
          </p:cNvPr>
          <p:cNvSpPr>
            <a:spLocks noGrp="1"/>
          </p:cNvSpPr>
          <p:nvPr>
            <p:ph type="ftr" sz="quarter" idx="15"/>
          </p:nvPr>
        </p:nvSpPr>
        <p:spPr/>
        <p:txBody>
          <a:bodyPr/>
          <a:lstStyle/>
          <a:p>
            <a:endParaRPr lang="en-US" dirty="0"/>
          </a:p>
        </p:txBody>
      </p:sp>
      <p:sp>
        <p:nvSpPr>
          <p:cNvPr id="4" name="Slide Number Placeholder 3">
            <a:extLst>
              <a:ext uri="{FF2B5EF4-FFF2-40B4-BE49-F238E27FC236}">
                <a16:creationId xmlns:a16="http://schemas.microsoft.com/office/drawing/2014/main" id="{2717CC85-6760-944D-B4CE-C48C3876C1B1}"/>
              </a:ext>
            </a:extLst>
          </p:cNvPr>
          <p:cNvSpPr>
            <a:spLocks noGrp="1"/>
          </p:cNvSpPr>
          <p:nvPr>
            <p:ph type="sldNum" sz="quarter" idx="16"/>
          </p:nvPr>
        </p:nvSpPr>
        <p:spPr/>
        <p:txBody>
          <a:bodyPr/>
          <a:lstStyle/>
          <a:p>
            <a:fld id="{8FE7B0E4-D789-4813-8945-16C1EEF153F7}" type="slidenum">
              <a:rPr lang="en-US" smtClean="0"/>
              <a:pPr/>
              <a:t>‹#›</a:t>
            </a:fld>
            <a:endParaRPr lang="en-US" dirty="0"/>
          </a:p>
        </p:txBody>
      </p:sp>
    </p:spTree>
    <p:extLst>
      <p:ext uri="{BB962C8B-B14F-4D97-AF65-F5344CB8AC3E}">
        <p14:creationId xmlns:p14="http://schemas.microsoft.com/office/powerpoint/2010/main" val="2950877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B72B096-C73A-8645-938C-297286DE485A}"/>
              </a:ext>
            </a:extLst>
          </p:cNvPr>
          <p:cNvSpPr>
            <a:spLocks noGrp="1"/>
          </p:cNvSpPr>
          <p:nvPr>
            <p:ph type="pic" sz="quarter" idx="10"/>
          </p:nvPr>
        </p:nvSpPr>
        <p:spPr>
          <a:xfrm>
            <a:off x="1093836" y="2109335"/>
            <a:ext cx="4581462" cy="2756534"/>
          </a:xfrm>
          <a:custGeom>
            <a:avLst/>
            <a:gdLst>
              <a:gd name="connsiteX0" fmla="*/ 0 w 5210630"/>
              <a:gd name="connsiteY0" fmla="*/ 0 h 3135086"/>
              <a:gd name="connsiteX1" fmla="*/ 5210630 w 5210630"/>
              <a:gd name="connsiteY1" fmla="*/ 0 h 3135086"/>
              <a:gd name="connsiteX2" fmla="*/ 5210630 w 5210630"/>
              <a:gd name="connsiteY2" fmla="*/ 3135086 h 3135086"/>
              <a:gd name="connsiteX3" fmla="*/ 0 w 5210630"/>
              <a:gd name="connsiteY3" fmla="*/ 3135086 h 3135086"/>
            </a:gdLst>
            <a:ahLst/>
            <a:cxnLst>
              <a:cxn ang="0">
                <a:pos x="connsiteX0" y="connsiteY0"/>
              </a:cxn>
              <a:cxn ang="0">
                <a:pos x="connsiteX1" y="connsiteY1"/>
              </a:cxn>
              <a:cxn ang="0">
                <a:pos x="connsiteX2" y="connsiteY2"/>
              </a:cxn>
              <a:cxn ang="0">
                <a:pos x="connsiteX3" y="connsiteY3"/>
              </a:cxn>
            </a:cxnLst>
            <a:rect l="l" t="t" r="r" b="b"/>
            <a:pathLst>
              <a:path w="5210630" h="3135086">
                <a:moveTo>
                  <a:pt x="0" y="0"/>
                </a:moveTo>
                <a:lnTo>
                  <a:pt x="5210630" y="0"/>
                </a:lnTo>
                <a:lnTo>
                  <a:pt x="5210630" y="3135086"/>
                </a:lnTo>
                <a:lnTo>
                  <a:pt x="0" y="3135086"/>
                </a:ln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CCFD9DF6-AED1-994E-9AC7-7107C9C87326}"/>
              </a:ext>
            </a:extLst>
          </p:cNvPr>
          <p:cNvSpPr>
            <a:spLocks noGrp="1"/>
          </p:cNvSpPr>
          <p:nvPr>
            <p:ph type="dt" sz="half" idx="11"/>
          </p:nvPr>
        </p:nvSpPr>
        <p:spPr/>
        <p:txBody>
          <a:bodyPr/>
          <a:lstStyle/>
          <a:p>
            <a:fld id="{A8B49653-3AE4-E446-AB96-CA0EDC9AA47C}" type="datetime1">
              <a:rPr lang="en-US" smtClean="0"/>
              <a:t>8/23/2023</a:t>
            </a:fld>
            <a:endParaRPr lang="en-US" dirty="0"/>
          </a:p>
        </p:txBody>
      </p:sp>
      <p:sp>
        <p:nvSpPr>
          <p:cNvPr id="3" name="Footer Placeholder 2">
            <a:extLst>
              <a:ext uri="{FF2B5EF4-FFF2-40B4-BE49-F238E27FC236}">
                <a16:creationId xmlns:a16="http://schemas.microsoft.com/office/drawing/2014/main" id="{5FCFFA9C-853B-204B-BEA2-066D93343E57}"/>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a16="http://schemas.microsoft.com/office/drawing/2014/main" id="{7C700D20-E1F7-BF4A-BD87-3E4A82C21F04}"/>
              </a:ext>
            </a:extLst>
          </p:cNvPr>
          <p:cNvSpPr>
            <a:spLocks noGrp="1"/>
          </p:cNvSpPr>
          <p:nvPr>
            <p:ph type="sldNum" sz="quarter" idx="13"/>
          </p:nvPr>
        </p:nvSpPr>
        <p:spPr/>
        <p:txBody>
          <a:bodyPr/>
          <a:lstStyle/>
          <a:p>
            <a:fld id="{8FE7B0E4-D789-4813-8945-16C1EEF153F7}" type="slidenum">
              <a:rPr lang="en-US" smtClean="0"/>
              <a:pPr/>
              <a:t>‹#›</a:t>
            </a:fld>
            <a:endParaRPr lang="en-US" dirty="0"/>
          </a:p>
        </p:txBody>
      </p:sp>
    </p:spTree>
    <p:extLst>
      <p:ext uri="{BB962C8B-B14F-4D97-AF65-F5344CB8AC3E}">
        <p14:creationId xmlns:p14="http://schemas.microsoft.com/office/powerpoint/2010/main" val="607285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8220CD42-2E5D-BD4A-B9EF-613DD94196DA}"/>
              </a:ext>
            </a:extLst>
          </p:cNvPr>
          <p:cNvSpPr>
            <a:spLocks noGrp="1"/>
          </p:cNvSpPr>
          <p:nvPr>
            <p:ph type="pic" sz="quarter" idx="10"/>
          </p:nvPr>
        </p:nvSpPr>
        <p:spPr>
          <a:xfrm>
            <a:off x="1470213" y="591671"/>
            <a:ext cx="2680447" cy="5809129"/>
          </a:xfrm>
          <a:custGeom>
            <a:avLst/>
            <a:gdLst>
              <a:gd name="connsiteX0" fmla="*/ 276810 w 2680447"/>
              <a:gd name="connsiteY0" fmla="*/ 0 h 5809129"/>
              <a:gd name="connsiteX1" fmla="*/ 2403637 w 2680447"/>
              <a:gd name="connsiteY1" fmla="*/ 0 h 5809129"/>
              <a:gd name="connsiteX2" fmla="*/ 2680447 w 2680447"/>
              <a:gd name="connsiteY2" fmla="*/ 276810 h 5809129"/>
              <a:gd name="connsiteX3" fmla="*/ 2680447 w 2680447"/>
              <a:gd name="connsiteY3" fmla="*/ 5532319 h 5809129"/>
              <a:gd name="connsiteX4" fmla="*/ 2403637 w 2680447"/>
              <a:gd name="connsiteY4" fmla="*/ 5809129 h 5809129"/>
              <a:gd name="connsiteX5" fmla="*/ 276810 w 2680447"/>
              <a:gd name="connsiteY5" fmla="*/ 5809129 h 5809129"/>
              <a:gd name="connsiteX6" fmla="*/ 0 w 2680447"/>
              <a:gd name="connsiteY6" fmla="*/ 5532319 h 5809129"/>
              <a:gd name="connsiteX7" fmla="*/ 0 w 2680447"/>
              <a:gd name="connsiteY7" fmla="*/ 276810 h 5809129"/>
              <a:gd name="connsiteX8" fmla="*/ 276810 w 2680447"/>
              <a:gd name="connsiteY8" fmla="*/ 0 h 580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0447" h="5809129">
                <a:moveTo>
                  <a:pt x="276810" y="0"/>
                </a:moveTo>
                <a:lnTo>
                  <a:pt x="2403637" y="0"/>
                </a:lnTo>
                <a:cubicBezTo>
                  <a:pt x="2556515" y="0"/>
                  <a:pt x="2680447" y="123932"/>
                  <a:pt x="2680447" y="276810"/>
                </a:cubicBezTo>
                <a:lnTo>
                  <a:pt x="2680447" y="5532319"/>
                </a:lnTo>
                <a:cubicBezTo>
                  <a:pt x="2680447" y="5685197"/>
                  <a:pt x="2556515" y="5809129"/>
                  <a:pt x="2403637" y="5809129"/>
                </a:cubicBezTo>
                <a:lnTo>
                  <a:pt x="276810" y="5809129"/>
                </a:lnTo>
                <a:cubicBezTo>
                  <a:pt x="123932" y="5809129"/>
                  <a:pt x="0" y="5685197"/>
                  <a:pt x="0" y="5532319"/>
                </a:cubicBezTo>
                <a:lnTo>
                  <a:pt x="0" y="276810"/>
                </a:lnTo>
                <a:cubicBezTo>
                  <a:pt x="0" y="123932"/>
                  <a:pt x="123932" y="0"/>
                  <a:pt x="276810" y="0"/>
                </a:cubicBezTo>
                <a:close/>
              </a:path>
            </a:pathLst>
          </a:custGeom>
        </p:spPr>
        <p:txBody>
          <a:bodyPr wrap="square">
            <a:noAutofit/>
          </a:bodyPr>
          <a:lstStyle/>
          <a:p>
            <a:endParaRPr lang="en-US" dirty="0"/>
          </a:p>
        </p:txBody>
      </p:sp>
      <p:sp>
        <p:nvSpPr>
          <p:cNvPr id="29" name="Picture Placeholder 28">
            <a:extLst>
              <a:ext uri="{FF2B5EF4-FFF2-40B4-BE49-F238E27FC236}">
                <a16:creationId xmlns:a16="http://schemas.microsoft.com/office/drawing/2014/main" id="{FE530812-E72A-5E4E-87EE-768819E9FFE4}"/>
              </a:ext>
            </a:extLst>
          </p:cNvPr>
          <p:cNvSpPr>
            <a:spLocks noGrp="1"/>
          </p:cNvSpPr>
          <p:nvPr>
            <p:ph type="pic" sz="quarter" idx="11"/>
          </p:nvPr>
        </p:nvSpPr>
        <p:spPr>
          <a:xfrm>
            <a:off x="3478696" y="1485232"/>
            <a:ext cx="2299252" cy="4915568"/>
          </a:xfrm>
          <a:custGeom>
            <a:avLst/>
            <a:gdLst>
              <a:gd name="connsiteX0" fmla="*/ 237444 w 2299252"/>
              <a:gd name="connsiteY0" fmla="*/ 0 h 4915568"/>
              <a:gd name="connsiteX1" fmla="*/ 2061808 w 2299252"/>
              <a:gd name="connsiteY1" fmla="*/ 0 h 4915568"/>
              <a:gd name="connsiteX2" fmla="*/ 2299252 w 2299252"/>
              <a:gd name="connsiteY2" fmla="*/ 237444 h 4915568"/>
              <a:gd name="connsiteX3" fmla="*/ 2299252 w 2299252"/>
              <a:gd name="connsiteY3" fmla="*/ 4678124 h 4915568"/>
              <a:gd name="connsiteX4" fmla="*/ 2061808 w 2299252"/>
              <a:gd name="connsiteY4" fmla="*/ 4915568 h 4915568"/>
              <a:gd name="connsiteX5" fmla="*/ 237444 w 2299252"/>
              <a:gd name="connsiteY5" fmla="*/ 4915568 h 4915568"/>
              <a:gd name="connsiteX6" fmla="*/ 0 w 2299252"/>
              <a:gd name="connsiteY6" fmla="*/ 4678124 h 4915568"/>
              <a:gd name="connsiteX7" fmla="*/ 0 w 2299252"/>
              <a:gd name="connsiteY7" fmla="*/ 237444 h 4915568"/>
              <a:gd name="connsiteX8" fmla="*/ 237444 w 2299252"/>
              <a:gd name="connsiteY8" fmla="*/ 0 h 491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9252" h="4915568">
                <a:moveTo>
                  <a:pt x="237444" y="0"/>
                </a:moveTo>
                <a:lnTo>
                  <a:pt x="2061808" y="0"/>
                </a:lnTo>
                <a:cubicBezTo>
                  <a:pt x="2192945" y="0"/>
                  <a:pt x="2299252" y="106307"/>
                  <a:pt x="2299252" y="237444"/>
                </a:cubicBezTo>
                <a:lnTo>
                  <a:pt x="2299252" y="4678124"/>
                </a:lnTo>
                <a:cubicBezTo>
                  <a:pt x="2299252" y="4809261"/>
                  <a:pt x="2192945" y="4915568"/>
                  <a:pt x="2061808" y="4915568"/>
                </a:cubicBezTo>
                <a:lnTo>
                  <a:pt x="237444" y="4915568"/>
                </a:lnTo>
                <a:cubicBezTo>
                  <a:pt x="106307" y="4915568"/>
                  <a:pt x="0" y="4809261"/>
                  <a:pt x="0" y="4678124"/>
                </a:cubicBezTo>
                <a:lnTo>
                  <a:pt x="0" y="237444"/>
                </a:lnTo>
                <a:cubicBezTo>
                  <a:pt x="0" y="106307"/>
                  <a:pt x="106307" y="0"/>
                  <a:pt x="237444" y="0"/>
                </a:cubicBez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9C802878-1C58-CB41-B41A-88BC62DD7EDA}"/>
              </a:ext>
            </a:extLst>
          </p:cNvPr>
          <p:cNvSpPr>
            <a:spLocks noGrp="1"/>
          </p:cNvSpPr>
          <p:nvPr>
            <p:ph type="dt" sz="half" idx="12"/>
          </p:nvPr>
        </p:nvSpPr>
        <p:spPr/>
        <p:txBody>
          <a:bodyPr/>
          <a:lstStyle/>
          <a:p>
            <a:fld id="{FA9E3915-FE9E-1944-BB43-BF716924AE3F}" type="datetime1">
              <a:rPr lang="en-US" smtClean="0"/>
              <a:t>8/23/2023</a:t>
            </a:fld>
            <a:endParaRPr lang="en-US" dirty="0"/>
          </a:p>
        </p:txBody>
      </p:sp>
      <p:sp>
        <p:nvSpPr>
          <p:cNvPr id="3" name="Footer Placeholder 2">
            <a:extLst>
              <a:ext uri="{FF2B5EF4-FFF2-40B4-BE49-F238E27FC236}">
                <a16:creationId xmlns:a16="http://schemas.microsoft.com/office/drawing/2014/main" id="{8329BF7D-3B77-8640-A996-69AFD15CF88A}"/>
              </a:ext>
            </a:extLst>
          </p:cNvPr>
          <p:cNvSpPr>
            <a:spLocks noGrp="1"/>
          </p:cNvSpPr>
          <p:nvPr>
            <p:ph type="ftr" sz="quarter" idx="13"/>
          </p:nvPr>
        </p:nvSpPr>
        <p:spPr/>
        <p:txBody>
          <a:bodyPr/>
          <a:lstStyle/>
          <a:p>
            <a:endParaRPr lang="en-US" dirty="0"/>
          </a:p>
        </p:txBody>
      </p:sp>
      <p:sp>
        <p:nvSpPr>
          <p:cNvPr id="4" name="Slide Number Placeholder 3">
            <a:extLst>
              <a:ext uri="{FF2B5EF4-FFF2-40B4-BE49-F238E27FC236}">
                <a16:creationId xmlns:a16="http://schemas.microsoft.com/office/drawing/2014/main" id="{F79BCA33-A965-2C47-80C6-62C220C60E1B}"/>
              </a:ext>
            </a:extLst>
          </p:cNvPr>
          <p:cNvSpPr>
            <a:spLocks noGrp="1"/>
          </p:cNvSpPr>
          <p:nvPr>
            <p:ph type="sldNum" sz="quarter" idx="14"/>
          </p:nvPr>
        </p:nvSpPr>
        <p:spPr/>
        <p:txBody>
          <a:bodyPr/>
          <a:lstStyle/>
          <a:p>
            <a:fld id="{8FE7B0E4-D789-4813-8945-16C1EEF153F7}" type="slidenum">
              <a:rPr lang="en-US" smtClean="0"/>
              <a:pPr/>
              <a:t>‹#›</a:t>
            </a:fld>
            <a:endParaRPr lang="en-US" dirty="0"/>
          </a:p>
        </p:txBody>
      </p:sp>
    </p:spTree>
    <p:extLst>
      <p:ext uri="{BB962C8B-B14F-4D97-AF65-F5344CB8AC3E}">
        <p14:creationId xmlns:p14="http://schemas.microsoft.com/office/powerpoint/2010/main" val="415537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8B09A-52AD-4D47-83A8-9396A203B4C6}"/>
              </a:ext>
            </a:extLst>
          </p:cNvPr>
          <p:cNvSpPr>
            <a:spLocks noGrp="1"/>
          </p:cNvSpPr>
          <p:nvPr>
            <p:ph type="title" hasCustomPrompt="1"/>
          </p:nvPr>
        </p:nvSpPr>
        <p:spPr>
          <a:xfrm>
            <a:off x="4890738" y="457200"/>
            <a:ext cx="6715108" cy="665018"/>
          </a:xfrm>
        </p:spPr>
        <p:txBody>
          <a:bodyPr anchor="b"/>
          <a:lstStyle>
            <a:lvl1pPr>
              <a:defRPr sz="3200">
                <a:solidFill>
                  <a:schemeClr val="accent1"/>
                </a:solidFill>
              </a:defRPr>
            </a:lvl1pPr>
          </a:lstStyle>
          <a:p>
            <a:r>
              <a:rPr lang="en-US" dirty="0"/>
              <a:t>Agenda</a:t>
            </a:r>
          </a:p>
        </p:txBody>
      </p:sp>
      <p:sp>
        <p:nvSpPr>
          <p:cNvPr id="9" name="Rectangle 8">
            <a:extLst>
              <a:ext uri="{FF2B5EF4-FFF2-40B4-BE49-F238E27FC236}">
                <a16:creationId xmlns:a16="http://schemas.microsoft.com/office/drawing/2014/main" id="{A126A4B1-31FE-7649-940D-FC62140D777A}"/>
              </a:ext>
            </a:extLst>
          </p:cNvPr>
          <p:cNvSpPr/>
          <p:nvPr userDrawn="1"/>
        </p:nvSpPr>
        <p:spPr>
          <a:xfrm>
            <a:off x="0" y="0"/>
            <a:ext cx="43910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851CF52-B369-2646-A666-F63BA20F0266}"/>
              </a:ext>
            </a:extLst>
          </p:cNvPr>
          <p:cNvPicPr>
            <a:picLocks noChangeAspect="1"/>
          </p:cNvPicPr>
          <p:nvPr userDrawn="1"/>
        </p:nvPicPr>
        <p:blipFill>
          <a:blip r:embed="rId2"/>
          <a:stretch>
            <a:fillRect/>
          </a:stretch>
        </p:blipFill>
        <p:spPr>
          <a:xfrm>
            <a:off x="811212" y="2711450"/>
            <a:ext cx="2768600" cy="1130300"/>
          </a:xfrm>
          <a:prstGeom prst="rect">
            <a:avLst/>
          </a:prstGeom>
        </p:spPr>
      </p:pic>
      <p:sp>
        <p:nvSpPr>
          <p:cNvPr id="16" name="Text Placeholder 15">
            <a:extLst>
              <a:ext uri="{FF2B5EF4-FFF2-40B4-BE49-F238E27FC236}">
                <a16:creationId xmlns:a16="http://schemas.microsoft.com/office/drawing/2014/main" id="{34B26463-9EFA-F14B-8632-39E485818BA1}"/>
              </a:ext>
            </a:extLst>
          </p:cNvPr>
          <p:cNvSpPr>
            <a:spLocks noGrp="1"/>
          </p:cNvSpPr>
          <p:nvPr>
            <p:ph type="body" sz="quarter" idx="10"/>
          </p:nvPr>
        </p:nvSpPr>
        <p:spPr>
          <a:xfrm>
            <a:off x="4891088" y="1276350"/>
            <a:ext cx="6714758" cy="5224934"/>
          </a:xfrm>
        </p:spPr>
        <p:txBody>
          <a:bodyPr/>
          <a:lstStyle>
            <a:lvl1pPr>
              <a:spcBef>
                <a:spcPts val="1600"/>
              </a:spcBef>
              <a:defRPr>
                <a:solidFill>
                  <a:schemeClr val="tx2"/>
                </a:solidFill>
              </a:defRPr>
            </a:lvl1pPr>
            <a:lvl2pPr marL="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277682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B7AEC23-A06B-5D4D-9EB4-A20A835EDB6E}"/>
              </a:ext>
            </a:extLst>
          </p:cNvPr>
          <p:cNvSpPr>
            <a:spLocks noGrp="1"/>
          </p:cNvSpPr>
          <p:nvPr>
            <p:ph type="pic" sz="quarter" idx="10"/>
          </p:nvPr>
        </p:nvSpPr>
        <p:spPr>
          <a:xfrm>
            <a:off x="270934" y="316089"/>
            <a:ext cx="6287911" cy="6227774"/>
          </a:xfrm>
          <a:custGeom>
            <a:avLst/>
            <a:gdLst>
              <a:gd name="connsiteX0" fmla="*/ 0 w 6287911"/>
              <a:gd name="connsiteY0" fmla="*/ 0 h 6227774"/>
              <a:gd name="connsiteX1" fmla="*/ 6287911 w 6287911"/>
              <a:gd name="connsiteY1" fmla="*/ 0 h 6227774"/>
              <a:gd name="connsiteX2" fmla="*/ 6287911 w 6287911"/>
              <a:gd name="connsiteY2" fmla="*/ 6227774 h 6227774"/>
              <a:gd name="connsiteX3" fmla="*/ 0 w 6287911"/>
              <a:gd name="connsiteY3" fmla="*/ 6227774 h 6227774"/>
            </a:gdLst>
            <a:ahLst/>
            <a:cxnLst>
              <a:cxn ang="0">
                <a:pos x="connsiteX0" y="connsiteY0"/>
              </a:cxn>
              <a:cxn ang="0">
                <a:pos x="connsiteX1" y="connsiteY1"/>
              </a:cxn>
              <a:cxn ang="0">
                <a:pos x="connsiteX2" y="connsiteY2"/>
              </a:cxn>
              <a:cxn ang="0">
                <a:pos x="connsiteX3" y="connsiteY3"/>
              </a:cxn>
            </a:cxnLst>
            <a:rect l="l" t="t" r="r" b="b"/>
            <a:pathLst>
              <a:path w="6287911" h="6227774">
                <a:moveTo>
                  <a:pt x="0" y="0"/>
                </a:moveTo>
                <a:lnTo>
                  <a:pt x="6287911" y="0"/>
                </a:lnTo>
                <a:lnTo>
                  <a:pt x="6287911" y="6227774"/>
                </a:lnTo>
                <a:lnTo>
                  <a:pt x="0" y="6227774"/>
                </a:ln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62DD9916-911C-8E47-910F-AD2761698972}"/>
              </a:ext>
            </a:extLst>
          </p:cNvPr>
          <p:cNvSpPr>
            <a:spLocks noGrp="1"/>
          </p:cNvSpPr>
          <p:nvPr>
            <p:ph type="dt" sz="half" idx="11"/>
          </p:nvPr>
        </p:nvSpPr>
        <p:spPr/>
        <p:txBody>
          <a:bodyPr/>
          <a:lstStyle/>
          <a:p>
            <a:fld id="{9E3B623C-3FE7-7C4D-8D51-84D19349E031}" type="datetime1">
              <a:rPr lang="en-US" smtClean="0"/>
              <a:t>8/23/2023</a:t>
            </a:fld>
            <a:endParaRPr lang="en-US" dirty="0"/>
          </a:p>
        </p:txBody>
      </p:sp>
      <p:sp>
        <p:nvSpPr>
          <p:cNvPr id="3" name="Footer Placeholder 2">
            <a:extLst>
              <a:ext uri="{FF2B5EF4-FFF2-40B4-BE49-F238E27FC236}">
                <a16:creationId xmlns:a16="http://schemas.microsoft.com/office/drawing/2014/main" id="{0BA8F6C0-8D5B-FE4E-B719-E489EB404A9F}"/>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a16="http://schemas.microsoft.com/office/drawing/2014/main" id="{AA6A36A4-2291-AA4F-BE3B-2415D9333654}"/>
              </a:ext>
            </a:extLst>
          </p:cNvPr>
          <p:cNvSpPr>
            <a:spLocks noGrp="1"/>
          </p:cNvSpPr>
          <p:nvPr>
            <p:ph type="sldNum" sz="quarter" idx="13"/>
          </p:nvPr>
        </p:nvSpPr>
        <p:spPr/>
        <p:txBody>
          <a:bodyPr/>
          <a:lstStyle/>
          <a:p>
            <a:fld id="{8FE7B0E4-D789-4813-8945-16C1EEF153F7}" type="slidenum">
              <a:rPr lang="en-US" smtClean="0"/>
              <a:pPr/>
              <a:t>‹#›</a:t>
            </a:fld>
            <a:endParaRPr lang="en-US" dirty="0"/>
          </a:p>
        </p:txBody>
      </p:sp>
    </p:spTree>
    <p:extLst>
      <p:ext uri="{BB962C8B-B14F-4D97-AF65-F5344CB8AC3E}">
        <p14:creationId xmlns:p14="http://schemas.microsoft.com/office/powerpoint/2010/main" val="4192729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AA2A322-B7A9-E243-9DC3-418819019F6E}"/>
              </a:ext>
            </a:extLst>
          </p:cNvPr>
          <p:cNvSpPr>
            <a:spLocks noGrp="1"/>
          </p:cNvSpPr>
          <p:nvPr>
            <p:ph type="pic" sz="quarter" idx="10"/>
          </p:nvPr>
        </p:nvSpPr>
        <p:spPr>
          <a:xfrm>
            <a:off x="356839" y="367990"/>
            <a:ext cx="3010830" cy="3010830"/>
          </a:xfrm>
          <a:custGeom>
            <a:avLst/>
            <a:gdLst>
              <a:gd name="connsiteX0" fmla="*/ 189592 w 3010830"/>
              <a:gd name="connsiteY0" fmla="*/ 0 h 3010830"/>
              <a:gd name="connsiteX1" fmla="*/ 2821238 w 3010830"/>
              <a:gd name="connsiteY1" fmla="*/ 0 h 3010830"/>
              <a:gd name="connsiteX2" fmla="*/ 3010830 w 3010830"/>
              <a:gd name="connsiteY2" fmla="*/ 189592 h 3010830"/>
              <a:gd name="connsiteX3" fmla="*/ 3010830 w 3010830"/>
              <a:gd name="connsiteY3" fmla="*/ 2821238 h 3010830"/>
              <a:gd name="connsiteX4" fmla="*/ 2821238 w 3010830"/>
              <a:gd name="connsiteY4" fmla="*/ 3010830 h 3010830"/>
              <a:gd name="connsiteX5" fmla="*/ 189592 w 3010830"/>
              <a:gd name="connsiteY5" fmla="*/ 3010830 h 3010830"/>
              <a:gd name="connsiteX6" fmla="*/ 0 w 3010830"/>
              <a:gd name="connsiteY6" fmla="*/ 2821238 h 3010830"/>
              <a:gd name="connsiteX7" fmla="*/ 0 w 3010830"/>
              <a:gd name="connsiteY7" fmla="*/ 189592 h 3010830"/>
              <a:gd name="connsiteX8" fmla="*/ 189592 w 3010830"/>
              <a:gd name="connsiteY8" fmla="*/ 0 h 301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0830" h="3010830">
                <a:moveTo>
                  <a:pt x="189592" y="0"/>
                </a:moveTo>
                <a:lnTo>
                  <a:pt x="2821238" y="0"/>
                </a:lnTo>
                <a:cubicBezTo>
                  <a:pt x="2925947" y="0"/>
                  <a:pt x="3010830" y="84883"/>
                  <a:pt x="3010830" y="189592"/>
                </a:cubicBezTo>
                <a:lnTo>
                  <a:pt x="3010830" y="2821238"/>
                </a:lnTo>
                <a:cubicBezTo>
                  <a:pt x="3010830" y="2925947"/>
                  <a:pt x="2925947" y="3010830"/>
                  <a:pt x="2821238" y="3010830"/>
                </a:cubicBezTo>
                <a:lnTo>
                  <a:pt x="189592" y="3010830"/>
                </a:lnTo>
                <a:cubicBezTo>
                  <a:pt x="84883" y="3010830"/>
                  <a:pt x="0" y="2925947"/>
                  <a:pt x="0" y="2821238"/>
                </a:cubicBezTo>
                <a:lnTo>
                  <a:pt x="0" y="189592"/>
                </a:lnTo>
                <a:cubicBezTo>
                  <a:pt x="0" y="84883"/>
                  <a:pt x="84883" y="0"/>
                  <a:pt x="189592" y="0"/>
                </a:cubicBezTo>
                <a:close/>
              </a:path>
            </a:pathLst>
          </a:custGeom>
        </p:spPr>
        <p:txBody>
          <a:bodyPr wrap="square">
            <a:noAutofit/>
          </a:bodyPr>
          <a:lstStyle/>
          <a:p>
            <a:endParaRPr lang="en-US" dirty="0"/>
          </a:p>
        </p:txBody>
      </p:sp>
      <p:sp>
        <p:nvSpPr>
          <p:cNvPr id="16" name="Picture Placeholder 15">
            <a:extLst>
              <a:ext uri="{FF2B5EF4-FFF2-40B4-BE49-F238E27FC236}">
                <a16:creationId xmlns:a16="http://schemas.microsoft.com/office/drawing/2014/main" id="{2AA6CFA9-6136-3246-B1A5-FECCF8D0CF73}"/>
              </a:ext>
            </a:extLst>
          </p:cNvPr>
          <p:cNvSpPr>
            <a:spLocks noGrp="1"/>
          </p:cNvSpPr>
          <p:nvPr>
            <p:ph type="pic" sz="quarter" idx="11"/>
          </p:nvPr>
        </p:nvSpPr>
        <p:spPr>
          <a:xfrm>
            <a:off x="3501483" y="367990"/>
            <a:ext cx="3010830" cy="3010830"/>
          </a:xfrm>
          <a:custGeom>
            <a:avLst/>
            <a:gdLst>
              <a:gd name="connsiteX0" fmla="*/ 189592 w 3010830"/>
              <a:gd name="connsiteY0" fmla="*/ 0 h 3010830"/>
              <a:gd name="connsiteX1" fmla="*/ 2821238 w 3010830"/>
              <a:gd name="connsiteY1" fmla="*/ 0 h 3010830"/>
              <a:gd name="connsiteX2" fmla="*/ 3010830 w 3010830"/>
              <a:gd name="connsiteY2" fmla="*/ 189592 h 3010830"/>
              <a:gd name="connsiteX3" fmla="*/ 3010830 w 3010830"/>
              <a:gd name="connsiteY3" fmla="*/ 2821238 h 3010830"/>
              <a:gd name="connsiteX4" fmla="*/ 2821238 w 3010830"/>
              <a:gd name="connsiteY4" fmla="*/ 3010830 h 3010830"/>
              <a:gd name="connsiteX5" fmla="*/ 189592 w 3010830"/>
              <a:gd name="connsiteY5" fmla="*/ 3010830 h 3010830"/>
              <a:gd name="connsiteX6" fmla="*/ 0 w 3010830"/>
              <a:gd name="connsiteY6" fmla="*/ 2821238 h 3010830"/>
              <a:gd name="connsiteX7" fmla="*/ 0 w 3010830"/>
              <a:gd name="connsiteY7" fmla="*/ 189592 h 3010830"/>
              <a:gd name="connsiteX8" fmla="*/ 189592 w 3010830"/>
              <a:gd name="connsiteY8" fmla="*/ 0 h 301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0830" h="3010830">
                <a:moveTo>
                  <a:pt x="189592" y="0"/>
                </a:moveTo>
                <a:lnTo>
                  <a:pt x="2821238" y="0"/>
                </a:lnTo>
                <a:cubicBezTo>
                  <a:pt x="2925947" y="0"/>
                  <a:pt x="3010830" y="84883"/>
                  <a:pt x="3010830" y="189592"/>
                </a:cubicBezTo>
                <a:lnTo>
                  <a:pt x="3010830" y="2821238"/>
                </a:lnTo>
                <a:cubicBezTo>
                  <a:pt x="3010830" y="2925947"/>
                  <a:pt x="2925947" y="3010830"/>
                  <a:pt x="2821238" y="3010830"/>
                </a:cubicBezTo>
                <a:lnTo>
                  <a:pt x="189592" y="3010830"/>
                </a:lnTo>
                <a:cubicBezTo>
                  <a:pt x="84883" y="3010830"/>
                  <a:pt x="0" y="2925947"/>
                  <a:pt x="0" y="2821238"/>
                </a:cubicBezTo>
                <a:lnTo>
                  <a:pt x="0" y="189592"/>
                </a:lnTo>
                <a:cubicBezTo>
                  <a:pt x="0" y="84883"/>
                  <a:pt x="84883" y="0"/>
                  <a:pt x="189592" y="0"/>
                </a:cubicBezTo>
                <a:close/>
              </a:path>
            </a:pathLst>
          </a:custGeom>
        </p:spPr>
        <p:txBody>
          <a:bodyPr wrap="square">
            <a:noAutofit/>
          </a:bodyPr>
          <a:lstStyle/>
          <a:p>
            <a:endParaRPr lang="en-US" dirty="0"/>
          </a:p>
        </p:txBody>
      </p:sp>
      <p:sp>
        <p:nvSpPr>
          <p:cNvPr id="20" name="Picture Placeholder 19">
            <a:extLst>
              <a:ext uri="{FF2B5EF4-FFF2-40B4-BE49-F238E27FC236}">
                <a16:creationId xmlns:a16="http://schemas.microsoft.com/office/drawing/2014/main" id="{B4AF50A9-E2A7-0440-ACED-A501EBA5BEA3}"/>
              </a:ext>
            </a:extLst>
          </p:cNvPr>
          <p:cNvSpPr>
            <a:spLocks noGrp="1"/>
          </p:cNvSpPr>
          <p:nvPr>
            <p:ph type="pic" sz="quarter" idx="12"/>
          </p:nvPr>
        </p:nvSpPr>
        <p:spPr>
          <a:xfrm>
            <a:off x="356839" y="3479181"/>
            <a:ext cx="3010830" cy="3010830"/>
          </a:xfrm>
          <a:custGeom>
            <a:avLst/>
            <a:gdLst>
              <a:gd name="connsiteX0" fmla="*/ 189592 w 3010830"/>
              <a:gd name="connsiteY0" fmla="*/ 0 h 3010830"/>
              <a:gd name="connsiteX1" fmla="*/ 2821238 w 3010830"/>
              <a:gd name="connsiteY1" fmla="*/ 0 h 3010830"/>
              <a:gd name="connsiteX2" fmla="*/ 3010830 w 3010830"/>
              <a:gd name="connsiteY2" fmla="*/ 189592 h 3010830"/>
              <a:gd name="connsiteX3" fmla="*/ 3010830 w 3010830"/>
              <a:gd name="connsiteY3" fmla="*/ 2821238 h 3010830"/>
              <a:gd name="connsiteX4" fmla="*/ 2821238 w 3010830"/>
              <a:gd name="connsiteY4" fmla="*/ 3010830 h 3010830"/>
              <a:gd name="connsiteX5" fmla="*/ 189592 w 3010830"/>
              <a:gd name="connsiteY5" fmla="*/ 3010830 h 3010830"/>
              <a:gd name="connsiteX6" fmla="*/ 0 w 3010830"/>
              <a:gd name="connsiteY6" fmla="*/ 2821238 h 3010830"/>
              <a:gd name="connsiteX7" fmla="*/ 0 w 3010830"/>
              <a:gd name="connsiteY7" fmla="*/ 189592 h 3010830"/>
              <a:gd name="connsiteX8" fmla="*/ 189592 w 3010830"/>
              <a:gd name="connsiteY8" fmla="*/ 0 h 301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0830" h="3010830">
                <a:moveTo>
                  <a:pt x="189592" y="0"/>
                </a:moveTo>
                <a:lnTo>
                  <a:pt x="2821238" y="0"/>
                </a:lnTo>
                <a:cubicBezTo>
                  <a:pt x="2925947" y="0"/>
                  <a:pt x="3010830" y="84883"/>
                  <a:pt x="3010830" y="189592"/>
                </a:cubicBezTo>
                <a:lnTo>
                  <a:pt x="3010830" y="2821238"/>
                </a:lnTo>
                <a:cubicBezTo>
                  <a:pt x="3010830" y="2925947"/>
                  <a:pt x="2925947" y="3010830"/>
                  <a:pt x="2821238" y="3010830"/>
                </a:cubicBezTo>
                <a:lnTo>
                  <a:pt x="189592" y="3010830"/>
                </a:lnTo>
                <a:cubicBezTo>
                  <a:pt x="84883" y="3010830"/>
                  <a:pt x="0" y="2925947"/>
                  <a:pt x="0" y="2821238"/>
                </a:cubicBezTo>
                <a:lnTo>
                  <a:pt x="0" y="189592"/>
                </a:lnTo>
                <a:cubicBezTo>
                  <a:pt x="0" y="84883"/>
                  <a:pt x="84883" y="0"/>
                  <a:pt x="189592" y="0"/>
                </a:cubicBezTo>
                <a:close/>
              </a:path>
            </a:pathLst>
          </a:custGeom>
        </p:spPr>
        <p:txBody>
          <a:bodyPr wrap="square">
            <a:noAutofit/>
          </a:bodyPr>
          <a:lstStyle/>
          <a:p>
            <a:endParaRPr lang="en-US" dirty="0"/>
          </a:p>
        </p:txBody>
      </p:sp>
      <p:sp>
        <p:nvSpPr>
          <p:cNvPr id="24" name="Picture Placeholder 23">
            <a:extLst>
              <a:ext uri="{FF2B5EF4-FFF2-40B4-BE49-F238E27FC236}">
                <a16:creationId xmlns:a16="http://schemas.microsoft.com/office/drawing/2014/main" id="{0D830744-52BA-DD45-8C2B-5437B2911158}"/>
              </a:ext>
            </a:extLst>
          </p:cNvPr>
          <p:cNvSpPr>
            <a:spLocks noGrp="1"/>
          </p:cNvSpPr>
          <p:nvPr>
            <p:ph type="pic" sz="quarter" idx="13"/>
          </p:nvPr>
        </p:nvSpPr>
        <p:spPr>
          <a:xfrm>
            <a:off x="3501483" y="3479181"/>
            <a:ext cx="3010830" cy="3010830"/>
          </a:xfrm>
          <a:custGeom>
            <a:avLst/>
            <a:gdLst>
              <a:gd name="connsiteX0" fmla="*/ 189592 w 3010830"/>
              <a:gd name="connsiteY0" fmla="*/ 0 h 3010830"/>
              <a:gd name="connsiteX1" fmla="*/ 2821238 w 3010830"/>
              <a:gd name="connsiteY1" fmla="*/ 0 h 3010830"/>
              <a:gd name="connsiteX2" fmla="*/ 3010830 w 3010830"/>
              <a:gd name="connsiteY2" fmla="*/ 189592 h 3010830"/>
              <a:gd name="connsiteX3" fmla="*/ 3010830 w 3010830"/>
              <a:gd name="connsiteY3" fmla="*/ 2821238 h 3010830"/>
              <a:gd name="connsiteX4" fmla="*/ 2821238 w 3010830"/>
              <a:gd name="connsiteY4" fmla="*/ 3010830 h 3010830"/>
              <a:gd name="connsiteX5" fmla="*/ 189592 w 3010830"/>
              <a:gd name="connsiteY5" fmla="*/ 3010830 h 3010830"/>
              <a:gd name="connsiteX6" fmla="*/ 0 w 3010830"/>
              <a:gd name="connsiteY6" fmla="*/ 2821238 h 3010830"/>
              <a:gd name="connsiteX7" fmla="*/ 0 w 3010830"/>
              <a:gd name="connsiteY7" fmla="*/ 189592 h 3010830"/>
              <a:gd name="connsiteX8" fmla="*/ 189592 w 3010830"/>
              <a:gd name="connsiteY8" fmla="*/ 0 h 301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0830" h="3010830">
                <a:moveTo>
                  <a:pt x="189592" y="0"/>
                </a:moveTo>
                <a:lnTo>
                  <a:pt x="2821238" y="0"/>
                </a:lnTo>
                <a:cubicBezTo>
                  <a:pt x="2925947" y="0"/>
                  <a:pt x="3010830" y="84883"/>
                  <a:pt x="3010830" y="189592"/>
                </a:cubicBezTo>
                <a:lnTo>
                  <a:pt x="3010830" y="2821238"/>
                </a:lnTo>
                <a:cubicBezTo>
                  <a:pt x="3010830" y="2925947"/>
                  <a:pt x="2925947" y="3010830"/>
                  <a:pt x="2821238" y="3010830"/>
                </a:cubicBezTo>
                <a:lnTo>
                  <a:pt x="189592" y="3010830"/>
                </a:lnTo>
                <a:cubicBezTo>
                  <a:pt x="84883" y="3010830"/>
                  <a:pt x="0" y="2925947"/>
                  <a:pt x="0" y="2821238"/>
                </a:cubicBezTo>
                <a:lnTo>
                  <a:pt x="0" y="189592"/>
                </a:lnTo>
                <a:cubicBezTo>
                  <a:pt x="0" y="84883"/>
                  <a:pt x="84883" y="0"/>
                  <a:pt x="189592" y="0"/>
                </a:cubicBez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CFE7E1C6-A037-EB40-AC43-0964D0C6B2A7}"/>
              </a:ext>
            </a:extLst>
          </p:cNvPr>
          <p:cNvSpPr>
            <a:spLocks noGrp="1"/>
          </p:cNvSpPr>
          <p:nvPr>
            <p:ph type="dt" sz="half" idx="14"/>
          </p:nvPr>
        </p:nvSpPr>
        <p:spPr/>
        <p:txBody>
          <a:bodyPr/>
          <a:lstStyle/>
          <a:p>
            <a:fld id="{8B72BD00-CA87-1F41-8441-0DB8A5E6E3DE}" type="datetime1">
              <a:rPr lang="en-US" smtClean="0"/>
              <a:t>8/23/2023</a:t>
            </a:fld>
            <a:endParaRPr lang="en-US" dirty="0"/>
          </a:p>
        </p:txBody>
      </p:sp>
      <p:sp>
        <p:nvSpPr>
          <p:cNvPr id="3" name="Footer Placeholder 2">
            <a:extLst>
              <a:ext uri="{FF2B5EF4-FFF2-40B4-BE49-F238E27FC236}">
                <a16:creationId xmlns:a16="http://schemas.microsoft.com/office/drawing/2014/main" id="{317E2B8C-7839-244E-80D5-8FE256F3AB54}"/>
              </a:ext>
            </a:extLst>
          </p:cNvPr>
          <p:cNvSpPr>
            <a:spLocks noGrp="1"/>
          </p:cNvSpPr>
          <p:nvPr>
            <p:ph type="ftr" sz="quarter" idx="15"/>
          </p:nvPr>
        </p:nvSpPr>
        <p:spPr/>
        <p:txBody>
          <a:bodyPr/>
          <a:lstStyle/>
          <a:p>
            <a:endParaRPr lang="en-US" dirty="0"/>
          </a:p>
        </p:txBody>
      </p:sp>
      <p:sp>
        <p:nvSpPr>
          <p:cNvPr id="4" name="Slide Number Placeholder 3">
            <a:extLst>
              <a:ext uri="{FF2B5EF4-FFF2-40B4-BE49-F238E27FC236}">
                <a16:creationId xmlns:a16="http://schemas.microsoft.com/office/drawing/2014/main" id="{15F11BCB-6AB6-954F-8FDD-94F823E3627E}"/>
              </a:ext>
            </a:extLst>
          </p:cNvPr>
          <p:cNvSpPr>
            <a:spLocks noGrp="1"/>
          </p:cNvSpPr>
          <p:nvPr>
            <p:ph type="sldNum" sz="quarter" idx="16"/>
          </p:nvPr>
        </p:nvSpPr>
        <p:spPr/>
        <p:txBody>
          <a:bodyPr/>
          <a:lstStyle/>
          <a:p>
            <a:fld id="{8FE7B0E4-D789-4813-8945-16C1EEF153F7}" type="slidenum">
              <a:rPr lang="en-US" smtClean="0"/>
              <a:pPr/>
              <a:t>‹#›</a:t>
            </a:fld>
            <a:endParaRPr lang="en-US" dirty="0"/>
          </a:p>
        </p:txBody>
      </p:sp>
    </p:spTree>
    <p:extLst>
      <p:ext uri="{BB962C8B-B14F-4D97-AF65-F5344CB8AC3E}">
        <p14:creationId xmlns:p14="http://schemas.microsoft.com/office/powerpoint/2010/main" val="2033330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7E0574C-EFC9-1D43-A472-2D635EFD07D6}"/>
              </a:ext>
            </a:extLst>
          </p:cNvPr>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oAutofit/>
          </a:bodyPr>
          <a:lstStyle/>
          <a:p>
            <a:endParaRPr lang="en-US" dirty="0"/>
          </a:p>
        </p:txBody>
      </p:sp>
      <p:sp>
        <p:nvSpPr>
          <p:cNvPr id="16" name="Picture Placeholder 15">
            <a:extLst>
              <a:ext uri="{FF2B5EF4-FFF2-40B4-BE49-F238E27FC236}">
                <a16:creationId xmlns:a16="http://schemas.microsoft.com/office/drawing/2014/main" id="{80612C53-A886-9B4F-B9D1-33CF36B08B42}"/>
              </a:ext>
            </a:extLst>
          </p:cNvPr>
          <p:cNvSpPr>
            <a:spLocks noGrp="1"/>
          </p:cNvSpPr>
          <p:nvPr>
            <p:ph type="pic" sz="quarter" idx="11"/>
          </p:nvPr>
        </p:nvSpPr>
        <p:spPr>
          <a:xfrm>
            <a:off x="7204427" y="1436181"/>
            <a:ext cx="1087198" cy="1087198"/>
          </a:xfrm>
          <a:custGeom>
            <a:avLst/>
            <a:gdLst>
              <a:gd name="connsiteX0" fmla="*/ 543599 w 1087198"/>
              <a:gd name="connsiteY0" fmla="*/ 0 h 1087198"/>
              <a:gd name="connsiteX1" fmla="*/ 1087198 w 1087198"/>
              <a:gd name="connsiteY1" fmla="*/ 543599 h 1087198"/>
              <a:gd name="connsiteX2" fmla="*/ 543599 w 1087198"/>
              <a:gd name="connsiteY2" fmla="*/ 1087198 h 1087198"/>
              <a:gd name="connsiteX3" fmla="*/ 0 w 1087198"/>
              <a:gd name="connsiteY3" fmla="*/ 543599 h 1087198"/>
              <a:gd name="connsiteX4" fmla="*/ 543599 w 1087198"/>
              <a:gd name="connsiteY4" fmla="*/ 0 h 108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198" h="1087198">
                <a:moveTo>
                  <a:pt x="543599" y="0"/>
                </a:moveTo>
                <a:cubicBezTo>
                  <a:pt x="843820" y="0"/>
                  <a:pt x="1087198" y="243378"/>
                  <a:pt x="1087198" y="543599"/>
                </a:cubicBezTo>
                <a:cubicBezTo>
                  <a:pt x="1087198" y="843820"/>
                  <a:pt x="843820" y="1087198"/>
                  <a:pt x="543599" y="1087198"/>
                </a:cubicBezTo>
                <a:cubicBezTo>
                  <a:pt x="243378" y="1087198"/>
                  <a:pt x="0" y="843820"/>
                  <a:pt x="0" y="543599"/>
                </a:cubicBezTo>
                <a:cubicBezTo>
                  <a:pt x="0" y="243378"/>
                  <a:pt x="243378" y="0"/>
                  <a:pt x="543599" y="0"/>
                </a:cubicBezTo>
                <a:close/>
              </a:path>
            </a:pathLst>
          </a:custGeom>
        </p:spPr>
        <p:txBody>
          <a:bodyPr wrap="square">
            <a:noAutofit/>
          </a:bodyPr>
          <a:lstStyle/>
          <a:p>
            <a:endParaRPr lang="en-US" dirty="0"/>
          </a:p>
        </p:txBody>
      </p:sp>
      <p:sp>
        <p:nvSpPr>
          <p:cNvPr id="20" name="Picture Placeholder 19">
            <a:extLst>
              <a:ext uri="{FF2B5EF4-FFF2-40B4-BE49-F238E27FC236}">
                <a16:creationId xmlns:a16="http://schemas.microsoft.com/office/drawing/2014/main" id="{E5BBFAEA-35EF-0443-8CBB-6B55DCCE71EA}"/>
              </a:ext>
            </a:extLst>
          </p:cNvPr>
          <p:cNvSpPr>
            <a:spLocks noGrp="1"/>
          </p:cNvSpPr>
          <p:nvPr>
            <p:ph type="pic" sz="quarter" idx="12"/>
          </p:nvPr>
        </p:nvSpPr>
        <p:spPr>
          <a:xfrm>
            <a:off x="8506467" y="1436181"/>
            <a:ext cx="1087198" cy="1087198"/>
          </a:xfrm>
          <a:custGeom>
            <a:avLst/>
            <a:gdLst>
              <a:gd name="connsiteX0" fmla="*/ 543599 w 1087198"/>
              <a:gd name="connsiteY0" fmla="*/ 0 h 1087198"/>
              <a:gd name="connsiteX1" fmla="*/ 1087198 w 1087198"/>
              <a:gd name="connsiteY1" fmla="*/ 543599 h 1087198"/>
              <a:gd name="connsiteX2" fmla="*/ 543599 w 1087198"/>
              <a:gd name="connsiteY2" fmla="*/ 1087198 h 1087198"/>
              <a:gd name="connsiteX3" fmla="*/ 0 w 1087198"/>
              <a:gd name="connsiteY3" fmla="*/ 543599 h 1087198"/>
              <a:gd name="connsiteX4" fmla="*/ 543599 w 1087198"/>
              <a:gd name="connsiteY4" fmla="*/ 0 h 108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198" h="1087198">
                <a:moveTo>
                  <a:pt x="543599" y="0"/>
                </a:moveTo>
                <a:cubicBezTo>
                  <a:pt x="843820" y="0"/>
                  <a:pt x="1087198" y="243378"/>
                  <a:pt x="1087198" y="543599"/>
                </a:cubicBezTo>
                <a:cubicBezTo>
                  <a:pt x="1087198" y="843820"/>
                  <a:pt x="843820" y="1087198"/>
                  <a:pt x="543599" y="1087198"/>
                </a:cubicBezTo>
                <a:cubicBezTo>
                  <a:pt x="243378" y="1087198"/>
                  <a:pt x="0" y="843820"/>
                  <a:pt x="0" y="543599"/>
                </a:cubicBezTo>
                <a:cubicBezTo>
                  <a:pt x="0" y="243378"/>
                  <a:pt x="243378" y="0"/>
                  <a:pt x="543599" y="0"/>
                </a:cubicBezTo>
                <a:close/>
              </a:path>
            </a:pathLst>
          </a:custGeom>
        </p:spPr>
        <p:txBody>
          <a:bodyPr wrap="square">
            <a:noAutofit/>
          </a:bodyPr>
          <a:lstStyle/>
          <a:p>
            <a:endParaRPr lang="en-US" dirty="0"/>
          </a:p>
        </p:txBody>
      </p:sp>
      <p:sp>
        <p:nvSpPr>
          <p:cNvPr id="24" name="Picture Placeholder 23">
            <a:extLst>
              <a:ext uri="{FF2B5EF4-FFF2-40B4-BE49-F238E27FC236}">
                <a16:creationId xmlns:a16="http://schemas.microsoft.com/office/drawing/2014/main" id="{DE4E30C0-7817-BC48-BCB3-5352371A12F3}"/>
              </a:ext>
            </a:extLst>
          </p:cNvPr>
          <p:cNvSpPr>
            <a:spLocks noGrp="1"/>
          </p:cNvSpPr>
          <p:nvPr>
            <p:ph type="pic" sz="quarter" idx="13"/>
          </p:nvPr>
        </p:nvSpPr>
        <p:spPr>
          <a:xfrm>
            <a:off x="9808506" y="1436181"/>
            <a:ext cx="1087198" cy="1087198"/>
          </a:xfrm>
          <a:custGeom>
            <a:avLst/>
            <a:gdLst>
              <a:gd name="connsiteX0" fmla="*/ 543599 w 1087198"/>
              <a:gd name="connsiteY0" fmla="*/ 0 h 1087198"/>
              <a:gd name="connsiteX1" fmla="*/ 1087198 w 1087198"/>
              <a:gd name="connsiteY1" fmla="*/ 543599 h 1087198"/>
              <a:gd name="connsiteX2" fmla="*/ 543599 w 1087198"/>
              <a:gd name="connsiteY2" fmla="*/ 1087198 h 1087198"/>
              <a:gd name="connsiteX3" fmla="*/ 0 w 1087198"/>
              <a:gd name="connsiteY3" fmla="*/ 543599 h 1087198"/>
              <a:gd name="connsiteX4" fmla="*/ 543599 w 1087198"/>
              <a:gd name="connsiteY4" fmla="*/ 0 h 108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198" h="1087198">
                <a:moveTo>
                  <a:pt x="543599" y="0"/>
                </a:moveTo>
                <a:cubicBezTo>
                  <a:pt x="843820" y="0"/>
                  <a:pt x="1087198" y="243378"/>
                  <a:pt x="1087198" y="543599"/>
                </a:cubicBezTo>
                <a:cubicBezTo>
                  <a:pt x="1087198" y="843820"/>
                  <a:pt x="843820" y="1087198"/>
                  <a:pt x="543599" y="1087198"/>
                </a:cubicBezTo>
                <a:cubicBezTo>
                  <a:pt x="243378" y="1087198"/>
                  <a:pt x="0" y="843820"/>
                  <a:pt x="0" y="543599"/>
                </a:cubicBezTo>
                <a:cubicBezTo>
                  <a:pt x="0" y="243378"/>
                  <a:pt x="243378" y="0"/>
                  <a:pt x="543599" y="0"/>
                </a:cubicBez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03E7759A-910A-7244-B6B7-FA942FCF146B}"/>
              </a:ext>
            </a:extLst>
          </p:cNvPr>
          <p:cNvSpPr>
            <a:spLocks noGrp="1"/>
          </p:cNvSpPr>
          <p:nvPr>
            <p:ph type="dt" sz="half" idx="14"/>
          </p:nvPr>
        </p:nvSpPr>
        <p:spPr/>
        <p:txBody>
          <a:bodyPr/>
          <a:lstStyle/>
          <a:p>
            <a:fld id="{C90EC925-C536-164F-AA6A-D8F7FBF8405F}" type="datetime1">
              <a:rPr lang="en-US" smtClean="0"/>
              <a:t>8/23/2023</a:t>
            </a:fld>
            <a:endParaRPr lang="en-US" dirty="0"/>
          </a:p>
        </p:txBody>
      </p:sp>
      <p:sp>
        <p:nvSpPr>
          <p:cNvPr id="3" name="Footer Placeholder 2">
            <a:extLst>
              <a:ext uri="{FF2B5EF4-FFF2-40B4-BE49-F238E27FC236}">
                <a16:creationId xmlns:a16="http://schemas.microsoft.com/office/drawing/2014/main" id="{426B7898-C48C-DD42-9525-DB88318CCF91}"/>
              </a:ext>
            </a:extLst>
          </p:cNvPr>
          <p:cNvSpPr>
            <a:spLocks noGrp="1"/>
          </p:cNvSpPr>
          <p:nvPr>
            <p:ph type="ftr" sz="quarter" idx="15"/>
          </p:nvPr>
        </p:nvSpPr>
        <p:spPr/>
        <p:txBody>
          <a:bodyPr/>
          <a:lstStyle/>
          <a:p>
            <a:endParaRPr lang="en-US" dirty="0"/>
          </a:p>
        </p:txBody>
      </p:sp>
      <p:sp>
        <p:nvSpPr>
          <p:cNvPr id="4" name="Slide Number Placeholder 3">
            <a:extLst>
              <a:ext uri="{FF2B5EF4-FFF2-40B4-BE49-F238E27FC236}">
                <a16:creationId xmlns:a16="http://schemas.microsoft.com/office/drawing/2014/main" id="{13D508AF-248C-1049-B53B-7301943F9CF2}"/>
              </a:ext>
            </a:extLst>
          </p:cNvPr>
          <p:cNvSpPr>
            <a:spLocks noGrp="1"/>
          </p:cNvSpPr>
          <p:nvPr>
            <p:ph type="sldNum" sz="quarter" idx="16"/>
          </p:nvPr>
        </p:nvSpPr>
        <p:spPr/>
        <p:txBody>
          <a:bodyPr/>
          <a:lstStyle/>
          <a:p>
            <a:fld id="{8FE7B0E4-D789-4813-8945-16C1EEF153F7}" type="slidenum">
              <a:rPr lang="en-US" smtClean="0"/>
              <a:pPr/>
              <a:t>‹#›</a:t>
            </a:fld>
            <a:endParaRPr lang="en-US" dirty="0"/>
          </a:p>
        </p:txBody>
      </p:sp>
    </p:spTree>
    <p:extLst>
      <p:ext uri="{BB962C8B-B14F-4D97-AF65-F5344CB8AC3E}">
        <p14:creationId xmlns:p14="http://schemas.microsoft.com/office/powerpoint/2010/main" val="31229511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15ABB91-D1E4-E14E-94A6-836DC835BC5F}"/>
              </a:ext>
            </a:extLst>
          </p:cNvPr>
          <p:cNvSpPr>
            <a:spLocks noGrp="1"/>
          </p:cNvSpPr>
          <p:nvPr>
            <p:ph type="pic" sz="quarter" idx="10"/>
          </p:nvPr>
        </p:nvSpPr>
        <p:spPr>
          <a:xfrm>
            <a:off x="202419" y="1578279"/>
            <a:ext cx="2833465" cy="4258850"/>
          </a:xfrm>
          <a:custGeom>
            <a:avLst/>
            <a:gdLst>
              <a:gd name="connsiteX0" fmla="*/ 171623 w 2833465"/>
              <a:gd name="connsiteY0" fmla="*/ 0 h 4258850"/>
              <a:gd name="connsiteX1" fmla="*/ 2661842 w 2833465"/>
              <a:gd name="connsiteY1" fmla="*/ 0 h 4258850"/>
              <a:gd name="connsiteX2" fmla="*/ 2833465 w 2833465"/>
              <a:gd name="connsiteY2" fmla="*/ 171623 h 4258850"/>
              <a:gd name="connsiteX3" fmla="*/ 2833465 w 2833465"/>
              <a:gd name="connsiteY3" fmla="*/ 4087227 h 4258850"/>
              <a:gd name="connsiteX4" fmla="*/ 2661842 w 2833465"/>
              <a:gd name="connsiteY4" fmla="*/ 4258850 h 4258850"/>
              <a:gd name="connsiteX5" fmla="*/ 171623 w 2833465"/>
              <a:gd name="connsiteY5" fmla="*/ 4258850 h 4258850"/>
              <a:gd name="connsiteX6" fmla="*/ 0 w 2833465"/>
              <a:gd name="connsiteY6" fmla="*/ 4087227 h 4258850"/>
              <a:gd name="connsiteX7" fmla="*/ 0 w 2833465"/>
              <a:gd name="connsiteY7" fmla="*/ 171623 h 4258850"/>
              <a:gd name="connsiteX8" fmla="*/ 171623 w 2833465"/>
              <a:gd name="connsiteY8" fmla="*/ 0 h 42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3465" h="4258850">
                <a:moveTo>
                  <a:pt x="171623" y="0"/>
                </a:moveTo>
                <a:lnTo>
                  <a:pt x="2661842" y="0"/>
                </a:lnTo>
                <a:cubicBezTo>
                  <a:pt x="2756627" y="0"/>
                  <a:pt x="2833465" y="76838"/>
                  <a:pt x="2833465" y="171623"/>
                </a:cubicBezTo>
                <a:lnTo>
                  <a:pt x="2833465" y="4087227"/>
                </a:lnTo>
                <a:cubicBezTo>
                  <a:pt x="2833465" y="4182012"/>
                  <a:pt x="2756627" y="4258850"/>
                  <a:pt x="2661842" y="4258850"/>
                </a:cubicBezTo>
                <a:lnTo>
                  <a:pt x="171623" y="4258850"/>
                </a:lnTo>
                <a:cubicBezTo>
                  <a:pt x="76838" y="4258850"/>
                  <a:pt x="0" y="4182012"/>
                  <a:pt x="0" y="4087227"/>
                </a:cubicBezTo>
                <a:lnTo>
                  <a:pt x="0" y="171623"/>
                </a:lnTo>
                <a:cubicBezTo>
                  <a:pt x="0" y="76838"/>
                  <a:pt x="76838" y="0"/>
                  <a:pt x="171623" y="0"/>
                </a:cubicBezTo>
                <a:close/>
              </a:path>
            </a:pathLst>
          </a:custGeom>
        </p:spPr>
        <p:txBody>
          <a:bodyPr wrap="square">
            <a:noAutofit/>
          </a:bodyPr>
          <a:lstStyle/>
          <a:p>
            <a:endParaRPr lang="en-US" dirty="0"/>
          </a:p>
        </p:txBody>
      </p:sp>
      <p:sp>
        <p:nvSpPr>
          <p:cNvPr id="16" name="Picture Placeholder 15">
            <a:extLst>
              <a:ext uri="{FF2B5EF4-FFF2-40B4-BE49-F238E27FC236}">
                <a16:creationId xmlns:a16="http://schemas.microsoft.com/office/drawing/2014/main" id="{C4F05356-8E55-E64E-AA4C-56E152509246}"/>
              </a:ext>
            </a:extLst>
          </p:cNvPr>
          <p:cNvSpPr>
            <a:spLocks noGrp="1"/>
          </p:cNvSpPr>
          <p:nvPr>
            <p:ph type="pic" sz="quarter" idx="11"/>
          </p:nvPr>
        </p:nvSpPr>
        <p:spPr>
          <a:xfrm>
            <a:off x="3171088" y="1578279"/>
            <a:ext cx="2833465" cy="4258850"/>
          </a:xfrm>
          <a:custGeom>
            <a:avLst/>
            <a:gdLst>
              <a:gd name="connsiteX0" fmla="*/ 171623 w 2833465"/>
              <a:gd name="connsiteY0" fmla="*/ 0 h 4258850"/>
              <a:gd name="connsiteX1" fmla="*/ 2661842 w 2833465"/>
              <a:gd name="connsiteY1" fmla="*/ 0 h 4258850"/>
              <a:gd name="connsiteX2" fmla="*/ 2833465 w 2833465"/>
              <a:gd name="connsiteY2" fmla="*/ 171623 h 4258850"/>
              <a:gd name="connsiteX3" fmla="*/ 2833465 w 2833465"/>
              <a:gd name="connsiteY3" fmla="*/ 4087227 h 4258850"/>
              <a:gd name="connsiteX4" fmla="*/ 2661842 w 2833465"/>
              <a:gd name="connsiteY4" fmla="*/ 4258850 h 4258850"/>
              <a:gd name="connsiteX5" fmla="*/ 171623 w 2833465"/>
              <a:gd name="connsiteY5" fmla="*/ 4258850 h 4258850"/>
              <a:gd name="connsiteX6" fmla="*/ 0 w 2833465"/>
              <a:gd name="connsiteY6" fmla="*/ 4087227 h 4258850"/>
              <a:gd name="connsiteX7" fmla="*/ 0 w 2833465"/>
              <a:gd name="connsiteY7" fmla="*/ 171623 h 4258850"/>
              <a:gd name="connsiteX8" fmla="*/ 171623 w 2833465"/>
              <a:gd name="connsiteY8" fmla="*/ 0 h 42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3465" h="4258850">
                <a:moveTo>
                  <a:pt x="171623" y="0"/>
                </a:moveTo>
                <a:lnTo>
                  <a:pt x="2661842" y="0"/>
                </a:lnTo>
                <a:cubicBezTo>
                  <a:pt x="2756627" y="0"/>
                  <a:pt x="2833465" y="76838"/>
                  <a:pt x="2833465" y="171623"/>
                </a:cubicBezTo>
                <a:lnTo>
                  <a:pt x="2833465" y="4087227"/>
                </a:lnTo>
                <a:cubicBezTo>
                  <a:pt x="2833465" y="4182012"/>
                  <a:pt x="2756627" y="4258850"/>
                  <a:pt x="2661842" y="4258850"/>
                </a:cubicBezTo>
                <a:lnTo>
                  <a:pt x="171623" y="4258850"/>
                </a:lnTo>
                <a:cubicBezTo>
                  <a:pt x="76838" y="4258850"/>
                  <a:pt x="0" y="4182012"/>
                  <a:pt x="0" y="4087227"/>
                </a:cubicBezTo>
                <a:lnTo>
                  <a:pt x="0" y="171623"/>
                </a:lnTo>
                <a:cubicBezTo>
                  <a:pt x="0" y="76838"/>
                  <a:pt x="76838" y="0"/>
                  <a:pt x="171623" y="0"/>
                </a:cubicBezTo>
                <a:close/>
              </a:path>
            </a:pathLst>
          </a:custGeom>
        </p:spPr>
        <p:txBody>
          <a:bodyPr wrap="square">
            <a:noAutofit/>
          </a:bodyPr>
          <a:lstStyle/>
          <a:p>
            <a:endParaRPr lang="en-US" dirty="0"/>
          </a:p>
        </p:txBody>
      </p:sp>
      <p:sp>
        <p:nvSpPr>
          <p:cNvPr id="20" name="Picture Placeholder 19">
            <a:extLst>
              <a:ext uri="{FF2B5EF4-FFF2-40B4-BE49-F238E27FC236}">
                <a16:creationId xmlns:a16="http://schemas.microsoft.com/office/drawing/2014/main" id="{C5AAC610-C08A-CC4C-AF9F-F41E2504C1E1}"/>
              </a:ext>
            </a:extLst>
          </p:cNvPr>
          <p:cNvSpPr>
            <a:spLocks noGrp="1"/>
          </p:cNvSpPr>
          <p:nvPr>
            <p:ph type="pic" sz="quarter" idx="12"/>
          </p:nvPr>
        </p:nvSpPr>
        <p:spPr>
          <a:xfrm>
            <a:off x="6164808" y="1578279"/>
            <a:ext cx="2833465" cy="4258850"/>
          </a:xfrm>
          <a:custGeom>
            <a:avLst/>
            <a:gdLst>
              <a:gd name="connsiteX0" fmla="*/ 171623 w 2833465"/>
              <a:gd name="connsiteY0" fmla="*/ 0 h 4258850"/>
              <a:gd name="connsiteX1" fmla="*/ 2661842 w 2833465"/>
              <a:gd name="connsiteY1" fmla="*/ 0 h 4258850"/>
              <a:gd name="connsiteX2" fmla="*/ 2833465 w 2833465"/>
              <a:gd name="connsiteY2" fmla="*/ 171623 h 4258850"/>
              <a:gd name="connsiteX3" fmla="*/ 2833465 w 2833465"/>
              <a:gd name="connsiteY3" fmla="*/ 4087227 h 4258850"/>
              <a:gd name="connsiteX4" fmla="*/ 2661842 w 2833465"/>
              <a:gd name="connsiteY4" fmla="*/ 4258850 h 4258850"/>
              <a:gd name="connsiteX5" fmla="*/ 171623 w 2833465"/>
              <a:gd name="connsiteY5" fmla="*/ 4258850 h 4258850"/>
              <a:gd name="connsiteX6" fmla="*/ 0 w 2833465"/>
              <a:gd name="connsiteY6" fmla="*/ 4087227 h 4258850"/>
              <a:gd name="connsiteX7" fmla="*/ 0 w 2833465"/>
              <a:gd name="connsiteY7" fmla="*/ 171623 h 4258850"/>
              <a:gd name="connsiteX8" fmla="*/ 171623 w 2833465"/>
              <a:gd name="connsiteY8" fmla="*/ 0 h 42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3465" h="4258850">
                <a:moveTo>
                  <a:pt x="171623" y="0"/>
                </a:moveTo>
                <a:lnTo>
                  <a:pt x="2661842" y="0"/>
                </a:lnTo>
                <a:cubicBezTo>
                  <a:pt x="2756627" y="0"/>
                  <a:pt x="2833465" y="76838"/>
                  <a:pt x="2833465" y="171623"/>
                </a:cubicBezTo>
                <a:lnTo>
                  <a:pt x="2833465" y="4087227"/>
                </a:lnTo>
                <a:cubicBezTo>
                  <a:pt x="2833465" y="4182012"/>
                  <a:pt x="2756627" y="4258850"/>
                  <a:pt x="2661842" y="4258850"/>
                </a:cubicBezTo>
                <a:lnTo>
                  <a:pt x="171623" y="4258850"/>
                </a:lnTo>
                <a:cubicBezTo>
                  <a:pt x="76838" y="4258850"/>
                  <a:pt x="0" y="4182012"/>
                  <a:pt x="0" y="4087227"/>
                </a:cubicBezTo>
                <a:lnTo>
                  <a:pt x="0" y="171623"/>
                </a:lnTo>
                <a:cubicBezTo>
                  <a:pt x="0" y="76838"/>
                  <a:pt x="76838" y="0"/>
                  <a:pt x="171623" y="0"/>
                </a:cubicBezTo>
                <a:close/>
              </a:path>
            </a:pathLst>
          </a:custGeom>
        </p:spPr>
        <p:txBody>
          <a:bodyPr wrap="square">
            <a:noAutofit/>
          </a:bodyPr>
          <a:lstStyle/>
          <a:p>
            <a:endParaRPr lang="en-US" dirty="0"/>
          </a:p>
        </p:txBody>
      </p:sp>
      <p:sp>
        <p:nvSpPr>
          <p:cNvPr id="24" name="Picture Placeholder 23">
            <a:extLst>
              <a:ext uri="{FF2B5EF4-FFF2-40B4-BE49-F238E27FC236}">
                <a16:creationId xmlns:a16="http://schemas.microsoft.com/office/drawing/2014/main" id="{9F5933D7-03FB-A248-A430-8B31A36617FA}"/>
              </a:ext>
            </a:extLst>
          </p:cNvPr>
          <p:cNvSpPr>
            <a:spLocks noGrp="1"/>
          </p:cNvSpPr>
          <p:nvPr>
            <p:ph type="pic" sz="quarter" idx="13"/>
          </p:nvPr>
        </p:nvSpPr>
        <p:spPr>
          <a:xfrm>
            <a:off x="9146003" y="1578279"/>
            <a:ext cx="2833465" cy="4258850"/>
          </a:xfrm>
          <a:custGeom>
            <a:avLst/>
            <a:gdLst>
              <a:gd name="connsiteX0" fmla="*/ 171623 w 2833465"/>
              <a:gd name="connsiteY0" fmla="*/ 0 h 4258850"/>
              <a:gd name="connsiteX1" fmla="*/ 2661842 w 2833465"/>
              <a:gd name="connsiteY1" fmla="*/ 0 h 4258850"/>
              <a:gd name="connsiteX2" fmla="*/ 2833465 w 2833465"/>
              <a:gd name="connsiteY2" fmla="*/ 171623 h 4258850"/>
              <a:gd name="connsiteX3" fmla="*/ 2833465 w 2833465"/>
              <a:gd name="connsiteY3" fmla="*/ 4087227 h 4258850"/>
              <a:gd name="connsiteX4" fmla="*/ 2661842 w 2833465"/>
              <a:gd name="connsiteY4" fmla="*/ 4258850 h 4258850"/>
              <a:gd name="connsiteX5" fmla="*/ 171623 w 2833465"/>
              <a:gd name="connsiteY5" fmla="*/ 4258850 h 4258850"/>
              <a:gd name="connsiteX6" fmla="*/ 0 w 2833465"/>
              <a:gd name="connsiteY6" fmla="*/ 4087227 h 4258850"/>
              <a:gd name="connsiteX7" fmla="*/ 0 w 2833465"/>
              <a:gd name="connsiteY7" fmla="*/ 171623 h 4258850"/>
              <a:gd name="connsiteX8" fmla="*/ 171623 w 2833465"/>
              <a:gd name="connsiteY8" fmla="*/ 0 h 42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3465" h="4258850">
                <a:moveTo>
                  <a:pt x="171623" y="0"/>
                </a:moveTo>
                <a:lnTo>
                  <a:pt x="2661842" y="0"/>
                </a:lnTo>
                <a:cubicBezTo>
                  <a:pt x="2756627" y="0"/>
                  <a:pt x="2833465" y="76838"/>
                  <a:pt x="2833465" y="171623"/>
                </a:cubicBezTo>
                <a:lnTo>
                  <a:pt x="2833465" y="4087227"/>
                </a:lnTo>
                <a:cubicBezTo>
                  <a:pt x="2833465" y="4182012"/>
                  <a:pt x="2756627" y="4258850"/>
                  <a:pt x="2661842" y="4258850"/>
                </a:cubicBezTo>
                <a:lnTo>
                  <a:pt x="171623" y="4258850"/>
                </a:lnTo>
                <a:cubicBezTo>
                  <a:pt x="76838" y="4258850"/>
                  <a:pt x="0" y="4182012"/>
                  <a:pt x="0" y="4087227"/>
                </a:cubicBezTo>
                <a:lnTo>
                  <a:pt x="0" y="171623"/>
                </a:lnTo>
                <a:cubicBezTo>
                  <a:pt x="0" y="76838"/>
                  <a:pt x="76838" y="0"/>
                  <a:pt x="171623" y="0"/>
                </a:cubicBez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77FB726F-E1B9-F74E-86C0-A42B55C5126D}"/>
              </a:ext>
            </a:extLst>
          </p:cNvPr>
          <p:cNvSpPr>
            <a:spLocks noGrp="1"/>
          </p:cNvSpPr>
          <p:nvPr>
            <p:ph type="dt" sz="half" idx="14"/>
          </p:nvPr>
        </p:nvSpPr>
        <p:spPr/>
        <p:txBody>
          <a:bodyPr/>
          <a:lstStyle/>
          <a:p>
            <a:fld id="{9D2A02A4-30AD-1C49-AD9D-9ACF0A9C399D}" type="datetime1">
              <a:rPr lang="en-US" smtClean="0"/>
              <a:t>8/23/2023</a:t>
            </a:fld>
            <a:endParaRPr lang="en-US" dirty="0"/>
          </a:p>
        </p:txBody>
      </p:sp>
      <p:sp>
        <p:nvSpPr>
          <p:cNvPr id="3" name="Footer Placeholder 2">
            <a:extLst>
              <a:ext uri="{FF2B5EF4-FFF2-40B4-BE49-F238E27FC236}">
                <a16:creationId xmlns:a16="http://schemas.microsoft.com/office/drawing/2014/main" id="{1F5C4EA0-8177-E149-907E-D099778364B7}"/>
              </a:ext>
            </a:extLst>
          </p:cNvPr>
          <p:cNvSpPr>
            <a:spLocks noGrp="1"/>
          </p:cNvSpPr>
          <p:nvPr>
            <p:ph type="ftr" sz="quarter" idx="15"/>
          </p:nvPr>
        </p:nvSpPr>
        <p:spPr/>
        <p:txBody>
          <a:bodyPr/>
          <a:lstStyle/>
          <a:p>
            <a:endParaRPr lang="en-US" dirty="0"/>
          </a:p>
        </p:txBody>
      </p:sp>
      <p:sp>
        <p:nvSpPr>
          <p:cNvPr id="4" name="Slide Number Placeholder 3">
            <a:extLst>
              <a:ext uri="{FF2B5EF4-FFF2-40B4-BE49-F238E27FC236}">
                <a16:creationId xmlns:a16="http://schemas.microsoft.com/office/drawing/2014/main" id="{45865878-BBA7-8441-B98D-5CFBC2A57DF8}"/>
              </a:ext>
            </a:extLst>
          </p:cNvPr>
          <p:cNvSpPr>
            <a:spLocks noGrp="1"/>
          </p:cNvSpPr>
          <p:nvPr>
            <p:ph type="sldNum" sz="quarter" idx="16"/>
          </p:nvPr>
        </p:nvSpPr>
        <p:spPr/>
        <p:txBody>
          <a:bodyPr/>
          <a:lstStyle/>
          <a:p>
            <a:fld id="{8FE7B0E4-D789-4813-8945-16C1EEF153F7}" type="slidenum">
              <a:rPr lang="en-US" smtClean="0"/>
              <a:pPr/>
              <a:t>‹#›</a:t>
            </a:fld>
            <a:endParaRPr lang="en-US" dirty="0"/>
          </a:p>
        </p:txBody>
      </p:sp>
    </p:spTree>
    <p:extLst>
      <p:ext uri="{BB962C8B-B14F-4D97-AF65-F5344CB8AC3E}">
        <p14:creationId xmlns:p14="http://schemas.microsoft.com/office/powerpoint/2010/main" val="40118807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BDD09B8-66D6-564E-8EC0-F106F90D8A36}"/>
              </a:ext>
            </a:extLst>
          </p:cNvPr>
          <p:cNvSpPr>
            <a:spLocks noGrp="1"/>
          </p:cNvSpPr>
          <p:nvPr>
            <p:ph type="pic" sz="quarter" idx="10"/>
          </p:nvPr>
        </p:nvSpPr>
        <p:spPr>
          <a:xfrm>
            <a:off x="1" y="0"/>
            <a:ext cx="12191999" cy="6296948"/>
          </a:xfrm>
          <a:custGeom>
            <a:avLst/>
            <a:gdLst>
              <a:gd name="connsiteX0" fmla="*/ 10675620 w 12191999"/>
              <a:gd name="connsiteY0" fmla="*/ 3396468 h 6296948"/>
              <a:gd name="connsiteX1" fmla="*/ 12125860 w 12191999"/>
              <a:gd name="connsiteY1" fmla="*/ 4846708 h 6296948"/>
              <a:gd name="connsiteX2" fmla="*/ 10675620 w 12191999"/>
              <a:gd name="connsiteY2" fmla="*/ 6296948 h 6296948"/>
              <a:gd name="connsiteX3" fmla="*/ 9225380 w 12191999"/>
              <a:gd name="connsiteY3" fmla="*/ 4846708 h 6296948"/>
              <a:gd name="connsiteX4" fmla="*/ 1523999 w 12191999"/>
              <a:gd name="connsiteY4" fmla="*/ 3396466 h 6296948"/>
              <a:gd name="connsiteX5" fmla="*/ 2974240 w 12191999"/>
              <a:gd name="connsiteY5" fmla="*/ 4846707 h 6296948"/>
              <a:gd name="connsiteX6" fmla="*/ 1524000 w 12191999"/>
              <a:gd name="connsiteY6" fmla="*/ 6296947 h 6296948"/>
              <a:gd name="connsiteX7" fmla="*/ 73759 w 12191999"/>
              <a:gd name="connsiteY7" fmla="*/ 4846706 h 6296948"/>
              <a:gd name="connsiteX8" fmla="*/ 12191999 w 12191999"/>
              <a:gd name="connsiteY8" fmla="*/ 1795880 h 6296948"/>
              <a:gd name="connsiteX9" fmla="*/ 12191999 w 12191999"/>
              <a:gd name="connsiteY9" fmla="*/ 1795881 h 6296948"/>
              <a:gd name="connsiteX10" fmla="*/ 12191999 w 12191999"/>
              <a:gd name="connsiteY10" fmla="*/ 4696360 h 6296948"/>
              <a:gd name="connsiteX11" fmla="*/ 10741760 w 12191999"/>
              <a:gd name="connsiteY11" fmla="*/ 3246120 h 6296948"/>
              <a:gd name="connsiteX12" fmla="*/ 9144000 w 12191999"/>
              <a:gd name="connsiteY12" fmla="*/ 1795880 h 6296948"/>
              <a:gd name="connsiteX13" fmla="*/ 10594239 w 12191999"/>
              <a:gd name="connsiteY13" fmla="*/ 3246119 h 6296948"/>
              <a:gd name="connsiteX14" fmla="*/ 9144001 w 12191999"/>
              <a:gd name="connsiteY14" fmla="*/ 4696359 h 6296948"/>
              <a:gd name="connsiteX15" fmla="*/ 7693760 w 12191999"/>
              <a:gd name="connsiteY15" fmla="*/ 3246119 h 6296948"/>
              <a:gd name="connsiteX16" fmla="*/ 3048000 w 12191999"/>
              <a:gd name="connsiteY16" fmla="*/ 1795878 h 6296948"/>
              <a:gd name="connsiteX17" fmla="*/ 4498241 w 12191999"/>
              <a:gd name="connsiteY17" fmla="*/ 3246118 h 6296948"/>
              <a:gd name="connsiteX18" fmla="*/ 3048000 w 12191999"/>
              <a:gd name="connsiteY18" fmla="*/ 4696358 h 6296948"/>
              <a:gd name="connsiteX19" fmla="*/ 1597760 w 12191999"/>
              <a:gd name="connsiteY19" fmla="*/ 3246118 h 6296948"/>
              <a:gd name="connsiteX20" fmla="*/ 0 w 12191999"/>
              <a:gd name="connsiteY20" fmla="*/ 1795877 h 6296948"/>
              <a:gd name="connsiteX21" fmla="*/ 1450240 w 12191999"/>
              <a:gd name="connsiteY21" fmla="*/ 3246118 h 6296948"/>
              <a:gd name="connsiteX22" fmla="*/ 0 w 12191999"/>
              <a:gd name="connsiteY22" fmla="*/ 4696357 h 6296948"/>
              <a:gd name="connsiteX23" fmla="*/ 0 w 12191999"/>
              <a:gd name="connsiteY23" fmla="*/ 4696357 h 6296948"/>
              <a:gd name="connsiteX24" fmla="*/ 0 w 12191999"/>
              <a:gd name="connsiteY24" fmla="*/ 1795878 h 6296948"/>
              <a:gd name="connsiteX25" fmla="*/ 10675619 w 12191999"/>
              <a:gd name="connsiteY25" fmla="*/ 172822 h 6296948"/>
              <a:gd name="connsiteX26" fmla="*/ 12125859 w 12191999"/>
              <a:gd name="connsiteY26" fmla="*/ 1623062 h 6296948"/>
              <a:gd name="connsiteX27" fmla="*/ 10675620 w 12191999"/>
              <a:gd name="connsiteY27" fmla="*/ 3073301 h 6296948"/>
              <a:gd name="connsiteX28" fmla="*/ 9225380 w 12191999"/>
              <a:gd name="connsiteY28" fmla="*/ 1623061 h 6296948"/>
              <a:gd name="connsiteX29" fmla="*/ 7619996 w 12191999"/>
              <a:gd name="connsiteY29" fmla="*/ 172821 h 6296948"/>
              <a:gd name="connsiteX30" fmla="*/ 9070235 w 12191999"/>
              <a:gd name="connsiteY30" fmla="*/ 1623061 h 6296948"/>
              <a:gd name="connsiteX31" fmla="*/ 7619996 w 12191999"/>
              <a:gd name="connsiteY31" fmla="*/ 3073301 h 6296948"/>
              <a:gd name="connsiteX32" fmla="*/ 6169756 w 12191999"/>
              <a:gd name="connsiteY32" fmla="*/ 1623061 h 6296948"/>
              <a:gd name="connsiteX33" fmla="*/ 4572001 w 12191999"/>
              <a:gd name="connsiteY33" fmla="*/ 172821 h 6296948"/>
              <a:gd name="connsiteX34" fmla="*/ 6022241 w 12191999"/>
              <a:gd name="connsiteY34" fmla="*/ 1623061 h 6296948"/>
              <a:gd name="connsiteX35" fmla="*/ 4572001 w 12191999"/>
              <a:gd name="connsiteY35" fmla="*/ 3073299 h 6296948"/>
              <a:gd name="connsiteX36" fmla="*/ 3121761 w 12191999"/>
              <a:gd name="connsiteY36" fmla="*/ 1623061 h 6296948"/>
              <a:gd name="connsiteX37" fmla="*/ 1524000 w 12191999"/>
              <a:gd name="connsiteY37" fmla="*/ 172819 h 6296948"/>
              <a:gd name="connsiteX38" fmla="*/ 2974241 w 12191999"/>
              <a:gd name="connsiteY38" fmla="*/ 1623059 h 6296948"/>
              <a:gd name="connsiteX39" fmla="*/ 1524001 w 12191999"/>
              <a:gd name="connsiteY39" fmla="*/ 3073299 h 6296948"/>
              <a:gd name="connsiteX40" fmla="*/ 73761 w 12191999"/>
              <a:gd name="connsiteY40" fmla="*/ 1623058 h 6296948"/>
              <a:gd name="connsiteX41" fmla="*/ 10741762 w 12191999"/>
              <a:gd name="connsiteY41" fmla="*/ 0 h 6296948"/>
              <a:gd name="connsiteX42" fmla="*/ 12191999 w 12191999"/>
              <a:gd name="connsiteY42" fmla="*/ 1 h 6296948"/>
              <a:gd name="connsiteX43" fmla="*/ 12191999 w 12191999"/>
              <a:gd name="connsiteY43" fmla="*/ 1450243 h 6296948"/>
              <a:gd name="connsiteX44" fmla="*/ 12191999 w 12191999"/>
              <a:gd name="connsiteY44" fmla="*/ 1450244 h 6296948"/>
              <a:gd name="connsiteX45" fmla="*/ 10741759 w 12191999"/>
              <a:gd name="connsiteY45" fmla="*/ 4 h 6296948"/>
              <a:gd name="connsiteX46" fmla="*/ 7693763 w 12191999"/>
              <a:gd name="connsiteY46" fmla="*/ 0 h 6296948"/>
              <a:gd name="connsiteX47" fmla="*/ 10594235 w 12191999"/>
              <a:gd name="connsiteY47" fmla="*/ 1 h 6296948"/>
              <a:gd name="connsiteX48" fmla="*/ 10594239 w 12191999"/>
              <a:gd name="connsiteY48" fmla="*/ 3 h 6296948"/>
              <a:gd name="connsiteX49" fmla="*/ 9143999 w 12191999"/>
              <a:gd name="connsiteY49" fmla="*/ 1450243 h 6296948"/>
              <a:gd name="connsiteX50" fmla="*/ 7693760 w 12191999"/>
              <a:gd name="connsiteY50" fmla="*/ 4 h 6296948"/>
              <a:gd name="connsiteX51" fmla="*/ 4645762 w 12191999"/>
              <a:gd name="connsiteY51" fmla="*/ 0 h 6296948"/>
              <a:gd name="connsiteX52" fmla="*/ 7546240 w 12191999"/>
              <a:gd name="connsiteY52" fmla="*/ 0 h 6296948"/>
              <a:gd name="connsiteX53" fmla="*/ 6096000 w 12191999"/>
              <a:gd name="connsiteY53" fmla="*/ 1450240 h 6296948"/>
              <a:gd name="connsiteX54" fmla="*/ 1597765 w 12191999"/>
              <a:gd name="connsiteY54" fmla="*/ 0 h 6296948"/>
              <a:gd name="connsiteX55" fmla="*/ 4498239 w 12191999"/>
              <a:gd name="connsiteY55" fmla="*/ 0 h 6296948"/>
              <a:gd name="connsiteX56" fmla="*/ 4498241 w 12191999"/>
              <a:gd name="connsiteY56" fmla="*/ 2 h 6296948"/>
              <a:gd name="connsiteX57" fmla="*/ 3048003 w 12191999"/>
              <a:gd name="connsiteY57" fmla="*/ 1450242 h 6296948"/>
              <a:gd name="connsiteX58" fmla="*/ 1597763 w 12191999"/>
              <a:gd name="connsiteY58" fmla="*/ 2 h 6296948"/>
              <a:gd name="connsiteX59" fmla="*/ 0 w 12191999"/>
              <a:gd name="connsiteY59" fmla="*/ 0 h 6296948"/>
              <a:gd name="connsiteX60" fmla="*/ 1450241 w 12191999"/>
              <a:gd name="connsiteY60" fmla="*/ 0 h 6296948"/>
              <a:gd name="connsiteX61" fmla="*/ 2 w 12191999"/>
              <a:gd name="connsiteY61" fmla="*/ 1450240 h 6296948"/>
              <a:gd name="connsiteX62" fmla="*/ 0 w 12191999"/>
              <a:gd name="connsiteY62" fmla="*/ 1450237 h 629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191999" h="6296948">
                <a:moveTo>
                  <a:pt x="10675620" y="3396468"/>
                </a:moveTo>
                <a:lnTo>
                  <a:pt x="12125860" y="4846708"/>
                </a:lnTo>
                <a:lnTo>
                  <a:pt x="10675620" y="6296948"/>
                </a:lnTo>
                <a:lnTo>
                  <a:pt x="9225380" y="4846708"/>
                </a:lnTo>
                <a:close/>
                <a:moveTo>
                  <a:pt x="1523999" y="3396466"/>
                </a:moveTo>
                <a:lnTo>
                  <a:pt x="2974240" y="4846707"/>
                </a:lnTo>
                <a:lnTo>
                  <a:pt x="1524000" y="6296947"/>
                </a:lnTo>
                <a:lnTo>
                  <a:pt x="73759" y="4846706"/>
                </a:lnTo>
                <a:close/>
                <a:moveTo>
                  <a:pt x="12191999" y="1795880"/>
                </a:moveTo>
                <a:lnTo>
                  <a:pt x="12191999" y="1795881"/>
                </a:lnTo>
                <a:lnTo>
                  <a:pt x="12191999" y="4696360"/>
                </a:lnTo>
                <a:lnTo>
                  <a:pt x="10741760" y="3246120"/>
                </a:lnTo>
                <a:close/>
                <a:moveTo>
                  <a:pt x="9144000" y="1795880"/>
                </a:moveTo>
                <a:lnTo>
                  <a:pt x="10594239" y="3246119"/>
                </a:lnTo>
                <a:lnTo>
                  <a:pt x="9144001" y="4696359"/>
                </a:lnTo>
                <a:lnTo>
                  <a:pt x="7693760" y="3246119"/>
                </a:lnTo>
                <a:close/>
                <a:moveTo>
                  <a:pt x="3048000" y="1795878"/>
                </a:moveTo>
                <a:lnTo>
                  <a:pt x="4498241" y="3246118"/>
                </a:lnTo>
                <a:lnTo>
                  <a:pt x="3048000" y="4696358"/>
                </a:lnTo>
                <a:lnTo>
                  <a:pt x="1597760" y="3246118"/>
                </a:lnTo>
                <a:close/>
                <a:moveTo>
                  <a:pt x="0" y="1795877"/>
                </a:moveTo>
                <a:lnTo>
                  <a:pt x="1450240" y="3246118"/>
                </a:lnTo>
                <a:lnTo>
                  <a:pt x="0" y="4696357"/>
                </a:lnTo>
                <a:lnTo>
                  <a:pt x="0" y="4696357"/>
                </a:lnTo>
                <a:lnTo>
                  <a:pt x="0" y="1795878"/>
                </a:lnTo>
                <a:close/>
                <a:moveTo>
                  <a:pt x="10675619" y="172822"/>
                </a:moveTo>
                <a:lnTo>
                  <a:pt x="12125859" y="1623062"/>
                </a:lnTo>
                <a:lnTo>
                  <a:pt x="10675620" y="3073301"/>
                </a:lnTo>
                <a:lnTo>
                  <a:pt x="9225380" y="1623061"/>
                </a:lnTo>
                <a:close/>
                <a:moveTo>
                  <a:pt x="7619996" y="172821"/>
                </a:moveTo>
                <a:lnTo>
                  <a:pt x="9070235" y="1623061"/>
                </a:lnTo>
                <a:lnTo>
                  <a:pt x="7619996" y="3073301"/>
                </a:lnTo>
                <a:lnTo>
                  <a:pt x="6169756" y="1623061"/>
                </a:lnTo>
                <a:close/>
                <a:moveTo>
                  <a:pt x="4572001" y="172821"/>
                </a:moveTo>
                <a:lnTo>
                  <a:pt x="6022241" y="1623061"/>
                </a:lnTo>
                <a:lnTo>
                  <a:pt x="4572001" y="3073299"/>
                </a:lnTo>
                <a:lnTo>
                  <a:pt x="3121761" y="1623061"/>
                </a:lnTo>
                <a:close/>
                <a:moveTo>
                  <a:pt x="1524000" y="172819"/>
                </a:moveTo>
                <a:lnTo>
                  <a:pt x="2974241" y="1623059"/>
                </a:lnTo>
                <a:lnTo>
                  <a:pt x="1524001" y="3073299"/>
                </a:lnTo>
                <a:lnTo>
                  <a:pt x="73761" y="1623058"/>
                </a:lnTo>
                <a:close/>
                <a:moveTo>
                  <a:pt x="10741762" y="0"/>
                </a:moveTo>
                <a:lnTo>
                  <a:pt x="12191999" y="1"/>
                </a:lnTo>
                <a:lnTo>
                  <a:pt x="12191999" y="1450243"/>
                </a:lnTo>
                <a:lnTo>
                  <a:pt x="12191999" y="1450244"/>
                </a:lnTo>
                <a:lnTo>
                  <a:pt x="10741759" y="4"/>
                </a:lnTo>
                <a:close/>
                <a:moveTo>
                  <a:pt x="7693763" y="0"/>
                </a:moveTo>
                <a:lnTo>
                  <a:pt x="10594235" y="1"/>
                </a:lnTo>
                <a:lnTo>
                  <a:pt x="10594239" y="3"/>
                </a:lnTo>
                <a:lnTo>
                  <a:pt x="9143999" y="1450243"/>
                </a:lnTo>
                <a:lnTo>
                  <a:pt x="7693760" y="4"/>
                </a:lnTo>
                <a:close/>
                <a:moveTo>
                  <a:pt x="4645762" y="0"/>
                </a:moveTo>
                <a:lnTo>
                  <a:pt x="7546240" y="0"/>
                </a:lnTo>
                <a:lnTo>
                  <a:pt x="6096000" y="1450240"/>
                </a:lnTo>
                <a:close/>
                <a:moveTo>
                  <a:pt x="1597765" y="0"/>
                </a:moveTo>
                <a:lnTo>
                  <a:pt x="4498239" y="0"/>
                </a:lnTo>
                <a:lnTo>
                  <a:pt x="4498241" y="2"/>
                </a:lnTo>
                <a:lnTo>
                  <a:pt x="3048003" y="1450242"/>
                </a:lnTo>
                <a:lnTo>
                  <a:pt x="1597763" y="2"/>
                </a:lnTo>
                <a:close/>
                <a:moveTo>
                  <a:pt x="0" y="0"/>
                </a:moveTo>
                <a:lnTo>
                  <a:pt x="1450241" y="0"/>
                </a:lnTo>
                <a:lnTo>
                  <a:pt x="2" y="1450240"/>
                </a:lnTo>
                <a:lnTo>
                  <a:pt x="0" y="1450237"/>
                </a:ln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3607C7A1-BC6E-EE48-BC6C-B2797764472F}"/>
              </a:ext>
            </a:extLst>
          </p:cNvPr>
          <p:cNvSpPr>
            <a:spLocks noGrp="1"/>
          </p:cNvSpPr>
          <p:nvPr>
            <p:ph type="dt" sz="half" idx="11"/>
          </p:nvPr>
        </p:nvSpPr>
        <p:spPr/>
        <p:txBody>
          <a:bodyPr/>
          <a:lstStyle/>
          <a:p>
            <a:fld id="{BA5C23D4-092D-6C45-8156-3C84D1912B94}" type="datetime1">
              <a:rPr lang="en-US" smtClean="0"/>
              <a:t>8/23/2023</a:t>
            </a:fld>
            <a:endParaRPr lang="en-US" dirty="0"/>
          </a:p>
        </p:txBody>
      </p:sp>
      <p:sp>
        <p:nvSpPr>
          <p:cNvPr id="3" name="Footer Placeholder 2">
            <a:extLst>
              <a:ext uri="{FF2B5EF4-FFF2-40B4-BE49-F238E27FC236}">
                <a16:creationId xmlns:a16="http://schemas.microsoft.com/office/drawing/2014/main" id="{EC90EAD0-0962-784A-9014-B2BA088A76BA}"/>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a16="http://schemas.microsoft.com/office/drawing/2014/main" id="{0CDDC645-1DFB-C648-95BE-DCC297E4F365}"/>
              </a:ext>
            </a:extLst>
          </p:cNvPr>
          <p:cNvSpPr>
            <a:spLocks noGrp="1"/>
          </p:cNvSpPr>
          <p:nvPr>
            <p:ph type="sldNum" sz="quarter" idx="13"/>
          </p:nvPr>
        </p:nvSpPr>
        <p:spPr/>
        <p:txBody>
          <a:bodyPr/>
          <a:lstStyle/>
          <a:p>
            <a:fld id="{8FE7B0E4-D789-4813-8945-16C1EEF153F7}" type="slidenum">
              <a:rPr lang="en-US" smtClean="0"/>
              <a:pPr/>
              <a:t>‹#›</a:t>
            </a:fld>
            <a:endParaRPr lang="en-US" dirty="0"/>
          </a:p>
        </p:txBody>
      </p:sp>
    </p:spTree>
    <p:extLst>
      <p:ext uri="{BB962C8B-B14F-4D97-AF65-F5344CB8AC3E}">
        <p14:creationId xmlns:p14="http://schemas.microsoft.com/office/powerpoint/2010/main" val="7339145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B3D677B7-E634-214A-B74A-21F60D17A51B}"/>
              </a:ext>
            </a:extLst>
          </p:cNvPr>
          <p:cNvSpPr>
            <a:spLocks noGrp="1"/>
          </p:cNvSpPr>
          <p:nvPr>
            <p:ph type="pic" sz="quarter" idx="10"/>
          </p:nvPr>
        </p:nvSpPr>
        <p:spPr>
          <a:xfrm>
            <a:off x="506000" y="1480691"/>
            <a:ext cx="2673882" cy="2418577"/>
          </a:xfrm>
          <a:custGeom>
            <a:avLst/>
            <a:gdLst>
              <a:gd name="connsiteX0" fmla="*/ 199436 w 2673882"/>
              <a:gd name="connsiteY0" fmla="*/ 0 h 2418577"/>
              <a:gd name="connsiteX1" fmla="*/ 2474446 w 2673882"/>
              <a:gd name="connsiteY1" fmla="*/ 0 h 2418577"/>
              <a:gd name="connsiteX2" fmla="*/ 2673882 w 2673882"/>
              <a:gd name="connsiteY2" fmla="*/ 199436 h 2418577"/>
              <a:gd name="connsiteX3" fmla="*/ 2673882 w 2673882"/>
              <a:gd name="connsiteY3" fmla="*/ 2219141 h 2418577"/>
              <a:gd name="connsiteX4" fmla="*/ 2474446 w 2673882"/>
              <a:gd name="connsiteY4" fmla="*/ 2418577 h 2418577"/>
              <a:gd name="connsiteX5" fmla="*/ 199436 w 2673882"/>
              <a:gd name="connsiteY5" fmla="*/ 2418577 h 2418577"/>
              <a:gd name="connsiteX6" fmla="*/ 0 w 2673882"/>
              <a:gd name="connsiteY6" fmla="*/ 2219141 h 2418577"/>
              <a:gd name="connsiteX7" fmla="*/ 0 w 2673882"/>
              <a:gd name="connsiteY7" fmla="*/ 199436 h 2418577"/>
              <a:gd name="connsiteX8" fmla="*/ 199436 w 2673882"/>
              <a:gd name="connsiteY8" fmla="*/ 0 h 241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882" h="2418577">
                <a:moveTo>
                  <a:pt x="199436" y="0"/>
                </a:moveTo>
                <a:lnTo>
                  <a:pt x="2474446" y="0"/>
                </a:lnTo>
                <a:cubicBezTo>
                  <a:pt x="2584591" y="0"/>
                  <a:pt x="2673882" y="89291"/>
                  <a:pt x="2673882" y="199436"/>
                </a:cubicBezTo>
                <a:lnTo>
                  <a:pt x="2673882" y="2219141"/>
                </a:lnTo>
                <a:cubicBezTo>
                  <a:pt x="2673882" y="2329286"/>
                  <a:pt x="2584591" y="2418577"/>
                  <a:pt x="2474446" y="2418577"/>
                </a:cubicBezTo>
                <a:lnTo>
                  <a:pt x="199436" y="2418577"/>
                </a:lnTo>
                <a:cubicBezTo>
                  <a:pt x="89291" y="2418577"/>
                  <a:pt x="0" y="2329286"/>
                  <a:pt x="0" y="2219141"/>
                </a:cubicBezTo>
                <a:lnTo>
                  <a:pt x="0" y="199436"/>
                </a:lnTo>
                <a:cubicBezTo>
                  <a:pt x="0" y="89291"/>
                  <a:pt x="89291" y="0"/>
                  <a:pt x="199436" y="0"/>
                </a:cubicBezTo>
                <a:close/>
              </a:path>
            </a:pathLst>
          </a:custGeom>
        </p:spPr>
        <p:txBody>
          <a:bodyPr wrap="square">
            <a:noAutofit/>
          </a:bodyPr>
          <a:lstStyle/>
          <a:p>
            <a:endParaRPr lang="en-US" dirty="0"/>
          </a:p>
        </p:txBody>
      </p:sp>
      <p:sp>
        <p:nvSpPr>
          <p:cNvPr id="20" name="Picture Placeholder 19">
            <a:extLst>
              <a:ext uri="{FF2B5EF4-FFF2-40B4-BE49-F238E27FC236}">
                <a16:creationId xmlns:a16="http://schemas.microsoft.com/office/drawing/2014/main" id="{F94B4C0E-9328-6844-B61A-D278149F77CB}"/>
              </a:ext>
            </a:extLst>
          </p:cNvPr>
          <p:cNvSpPr>
            <a:spLocks noGrp="1"/>
          </p:cNvSpPr>
          <p:nvPr>
            <p:ph type="pic" sz="quarter" idx="11"/>
          </p:nvPr>
        </p:nvSpPr>
        <p:spPr>
          <a:xfrm>
            <a:off x="3384057" y="1480691"/>
            <a:ext cx="2673882" cy="2418577"/>
          </a:xfrm>
          <a:custGeom>
            <a:avLst/>
            <a:gdLst>
              <a:gd name="connsiteX0" fmla="*/ 199436 w 2673882"/>
              <a:gd name="connsiteY0" fmla="*/ 0 h 2418577"/>
              <a:gd name="connsiteX1" fmla="*/ 2474446 w 2673882"/>
              <a:gd name="connsiteY1" fmla="*/ 0 h 2418577"/>
              <a:gd name="connsiteX2" fmla="*/ 2673882 w 2673882"/>
              <a:gd name="connsiteY2" fmla="*/ 199436 h 2418577"/>
              <a:gd name="connsiteX3" fmla="*/ 2673882 w 2673882"/>
              <a:gd name="connsiteY3" fmla="*/ 2219141 h 2418577"/>
              <a:gd name="connsiteX4" fmla="*/ 2474446 w 2673882"/>
              <a:gd name="connsiteY4" fmla="*/ 2418577 h 2418577"/>
              <a:gd name="connsiteX5" fmla="*/ 199436 w 2673882"/>
              <a:gd name="connsiteY5" fmla="*/ 2418577 h 2418577"/>
              <a:gd name="connsiteX6" fmla="*/ 0 w 2673882"/>
              <a:gd name="connsiteY6" fmla="*/ 2219141 h 2418577"/>
              <a:gd name="connsiteX7" fmla="*/ 0 w 2673882"/>
              <a:gd name="connsiteY7" fmla="*/ 199436 h 2418577"/>
              <a:gd name="connsiteX8" fmla="*/ 199436 w 2673882"/>
              <a:gd name="connsiteY8" fmla="*/ 0 h 241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882" h="2418577">
                <a:moveTo>
                  <a:pt x="199436" y="0"/>
                </a:moveTo>
                <a:lnTo>
                  <a:pt x="2474446" y="0"/>
                </a:lnTo>
                <a:cubicBezTo>
                  <a:pt x="2584591" y="0"/>
                  <a:pt x="2673882" y="89291"/>
                  <a:pt x="2673882" y="199436"/>
                </a:cubicBezTo>
                <a:lnTo>
                  <a:pt x="2673882" y="2219141"/>
                </a:lnTo>
                <a:cubicBezTo>
                  <a:pt x="2673882" y="2329286"/>
                  <a:pt x="2584591" y="2418577"/>
                  <a:pt x="2474446" y="2418577"/>
                </a:cubicBezTo>
                <a:lnTo>
                  <a:pt x="199436" y="2418577"/>
                </a:lnTo>
                <a:cubicBezTo>
                  <a:pt x="89291" y="2418577"/>
                  <a:pt x="0" y="2329286"/>
                  <a:pt x="0" y="2219141"/>
                </a:cubicBezTo>
                <a:lnTo>
                  <a:pt x="0" y="199436"/>
                </a:lnTo>
                <a:cubicBezTo>
                  <a:pt x="0" y="89291"/>
                  <a:pt x="89291" y="0"/>
                  <a:pt x="199436" y="0"/>
                </a:cubicBezTo>
                <a:close/>
              </a:path>
            </a:pathLst>
          </a:custGeom>
        </p:spPr>
        <p:txBody>
          <a:bodyPr wrap="square">
            <a:noAutofit/>
          </a:bodyPr>
          <a:lstStyle/>
          <a:p>
            <a:endParaRPr lang="en-US" dirty="0"/>
          </a:p>
        </p:txBody>
      </p:sp>
      <p:sp>
        <p:nvSpPr>
          <p:cNvPr id="32" name="Picture Placeholder 31">
            <a:extLst>
              <a:ext uri="{FF2B5EF4-FFF2-40B4-BE49-F238E27FC236}">
                <a16:creationId xmlns:a16="http://schemas.microsoft.com/office/drawing/2014/main" id="{D6A68822-F67E-D04D-A7CA-AD4A60CFBC4E}"/>
              </a:ext>
            </a:extLst>
          </p:cNvPr>
          <p:cNvSpPr>
            <a:spLocks noGrp="1"/>
          </p:cNvSpPr>
          <p:nvPr>
            <p:ph type="pic" sz="quarter" idx="12"/>
          </p:nvPr>
        </p:nvSpPr>
        <p:spPr>
          <a:xfrm>
            <a:off x="6278166" y="1480691"/>
            <a:ext cx="2673882" cy="2418577"/>
          </a:xfrm>
          <a:custGeom>
            <a:avLst/>
            <a:gdLst>
              <a:gd name="connsiteX0" fmla="*/ 199436 w 2673882"/>
              <a:gd name="connsiteY0" fmla="*/ 0 h 2418577"/>
              <a:gd name="connsiteX1" fmla="*/ 2474446 w 2673882"/>
              <a:gd name="connsiteY1" fmla="*/ 0 h 2418577"/>
              <a:gd name="connsiteX2" fmla="*/ 2673882 w 2673882"/>
              <a:gd name="connsiteY2" fmla="*/ 199436 h 2418577"/>
              <a:gd name="connsiteX3" fmla="*/ 2673882 w 2673882"/>
              <a:gd name="connsiteY3" fmla="*/ 2219141 h 2418577"/>
              <a:gd name="connsiteX4" fmla="*/ 2474446 w 2673882"/>
              <a:gd name="connsiteY4" fmla="*/ 2418577 h 2418577"/>
              <a:gd name="connsiteX5" fmla="*/ 199436 w 2673882"/>
              <a:gd name="connsiteY5" fmla="*/ 2418577 h 2418577"/>
              <a:gd name="connsiteX6" fmla="*/ 0 w 2673882"/>
              <a:gd name="connsiteY6" fmla="*/ 2219141 h 2418577"/>
              <a:gd name="connsiteX7" fmla="*/ 0 w 2673882"/>
              <a:gd name="connsiteY7" fmla="*/ 199436 h 2418577"/>
              <a:gd name="connsiteX8" fmla="*/ 199436 w 2673882"/>
              <a:gd name="connsiteY8" fmla="*/ 0 h 241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882" h="2418577">
                <a:moveTo>
                  <a:pt x="199436" y="0"/>
                </a:moveTo>
                <a:lnTo>
                  <a:pt x="2474446" y="0"/>
                </a:lnTo>
                <a:cubicBezTo>
                  <a:pt x="2584591" y="0"/>
                  <a:pt x="2673882" y="89291"/>
                  <a:pt x="2673882" y="199436"/>
                </a:cubicBezTo>
                <a:lnTo>
                  <a:pt x="2673882" y="2219141"/>
                </a:lnTo>
                <a:cubicBezTo>
                  <a:pt x="2673882" y="2329286"/>
                  <a:pt x="2584591" y="2418577"/>
                  <a:pt x="2474446" y="2418577"/>
                </a:cubicBezTo>
                <a:lnTo>
                  <a:pt x="199436" y="2418577"/>
                </a:lnTo>
                <a:cubicBezTo>
                  <a:pt x="89291" y="2418577"/>
                  <a:pt x="0" y="2329286"/>
                  <a:pt x="0" y="2219141"/>
                </a:cubicBezTo>
                <a:lnTo>
                  <a:pt x="0" y="199436"/>
                </a:lnTo>
                <a:cubicBezTo>
                  <a:pt x="0" y="89291"/>
                  <a:pt x="89291" y="0"/>
                  <a:pt x="199436" y="0"/>
                </a:cubicBezTo>
                <a:close/>
              </a:path>
            </a:pathLst>
          </a:custGeom>
        </p:spPr>
        <p:txBody>
          <a:bodyPr wrap="square">
            <a:noAutofit/>
          </a:bodyPr>
          <a:lstStyle/>
          <a:p>
            <a:endParaRPr lang="en-US" dirty="0"/>
          </a:p>
        </p:txBody>
      </p:sp>
      <p:sp>
        <p:nvSpPr>
          <p:cNvPr id="36" name="Picture Placeholder 35">
            <a:extLst>
              <a:ext uri="{FF2B5EF4-FFF2-40B4-BE49-F238E27FC236}">
                <a16:creationId xmlns:a16="http://schemas.microsoft.com/office/drawing/2014/main" id="{1BF06EB8-BF6C-B440-9523-6364077B20F8}"/>
              </a:ext>
            </a:extLst>
          </p:cNvPr>
          <p:cNvSpPr>
            <a:spLocks noGrp="1"/>
          </p:cNvSpPr>
          <p:nvPr>
            <p:ph type="pic" sz="quarter" idx="13"/>
          </p:nvPr>
        </p:nvSpPr>
        <p:spPr>
          <a:xfrm>
            <a:off x="9200618" y="1480691"/>
            <a:ext cx="2673882" cy="2418577"/>
          </a:xfrm>
          <a:custGeom>
            <a:avLst/>
            <a:gdLst>
              <a:gd name="connsiteX0" fmla="*/ 199436 w 2673882"/>
              <a:gd name="connsiteY0" fmla="*/ 0 h 2418577"/>
              <a:gd name="connsiteX1" fmla="*/ 2474446 w 2673882"/>
              <a:gd name="connsiteY1" fmla="*/ 0 h 2418577"/>
              <a:gd name="connsiteX2" fmla="*/ 2673882 w 2673882"/>
              <a:gd name="connsiteY2" fmla="*/ 199436 h 2418577"/>
              <a:gd name="connsiteX3" fmla="*/ 2673882 w 2673882"/>
              <a:gd name="connsiteY3" fmla="*/ 2219141 h 2418577"/>
              <a:gd name="connsiteX4" fmla="*/ 2474446 w 2673882"/>
              <a:gd name="connsiteY4" fmla="*/ 2418577 h 2418577"/>
              <a:gd name="connsiteX5" fmla="*/ 199436 w 2673882"/>
              <a:gd name="connsiteY5" fmla="*/ 2418577 h 2418577"/>
              <a:gd name="connsiteX6" fmla="*/ 0 w 2673882"/>
              <a:gd name="connsiteY6" fmla="*/ 2219141 h 2418577"/>
              <a:gd name="connsiteX7" fmla="*/ 0 w 2673882"/>
              <a:gd name="connsiteY7" fmla="*/ 199436 h 2418577"/>
              <a:gd name="connsiteX8" fmla="*/ 199436 w 2673882"/>
              <a:gd name="connsiteY8" fmla="*/ 0 h 241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882" h="2418577">
                <a:moveTo>
                  <a:pt x="199436" y="0"/>
                </a:moveTo>
                <a:lnTo>
                  <a:pt x="2474446" y="0"/>
                </a:lnTo>
                <a:cubicBezTo>
                  <a:pt x="2584591" y="0"/>
                  <a:pt x="2673882" y="89291"/>
                  <a:pt x="2673882" y="199436"/>
                </a:cubicBezTo>
                <a:lnTo>
                  <a:pt x="2673882" y="2219141"/>
                </a:lnTo>
                <a:cubicBezTo>
                  <a:pt x="2673882" y="2329286"/>
                  <a:pt x="2584591" y="2418577"/>
                  <a:pt x="2474446" y="2418577"/>
                </a:cubicBezTo>
                <a:lnTo>
                  <a:pt x="199436" y="2418577"/>
                </a:lnTo>
                <a:cubicBezTo>
                  <a:pt x="89291" y="2418577"/>
                  <a:pt x="0" y="2329286"/>
                  <a:pt x="0" y="2219141"/>
                </a:cubicBezTo>
                <a:lnTo>
                  <a:pt x="0" y="199436"/>
                </a:lnTo>
                <a:cubicBezTo>
                  <a:pt x="0" y="89291"/>
                  <a:pt x="89291" y="0"/>
                  <a:pt x="199436" y="0"/>
                </a:cubicBezTo>
                <a:close/>
              </a:path>
            </a:pathLst>
          </a:custGeom>
        </p:spPr>
        <p:txBody>
          <a:bodyPr wrap="square">
            <a:noAutofit/>
          </a:bodyPr>
          <a:lstStyle/>
          <a:p>
            <a:endParaRPr lang="en-US" dirty="0"/>
          </a:p>
        </p:txBody>
      </p:sp>
      <p:sp>
        <p:nvSpPr>
          <p:cNvPr id="40" name="Picture Placeholder 39">
            <a:extLst>
              <a:ext uri="{FF2B5EF4-FFF2-40B4-BE49-F238E27FC236}">
                <a16:creationId xmlns:a16="http://schemas.microsoft.com/office/drawing/2014/main" id="{191693F6-3ECB-F64A-89C0-36E690F486E5}"/>
              </a:ext>
            </a:extLst>
          </p:cNvPr>
          <p:cNvSpPr>
            <a:spLocks noGrp="1"/>
          </p:cNvSpPr>
          <p:nvPr>
            <p:ph type="pic" sz="quarter" idx="14"/>
          </p:nvPr>
        </p:nvSpPr>
        <p:spPr>
          <a:xfrm>
            <a:off x="506000" y="4118715"/>
            <a:ext cx="2673882" cy="2418577"/>
          </a:xfrm>
          <a:custGeom>
            <a:avLst/>
            <a:gdLst>
              <a:gd name="connsiteX0" fmla="*/ 199436 w 2673882"/>
              <a:gd name="connsiteY0" fmla="*/ 0 h 2418577"/>
              <a:gd name="connsiteX1" fmla="*/ 2474446 w 2673882"/>
              <a:gd name="connsiteY1" fmla="*/ 0 h 2418577"/>
              <a:gd name="connsiteX2" fmla="*/ 2673882 w 2673882"/>
              <a:gd name="connsiteY2" fmla="*/ 199436 h 2418577"/>
              <a:gd name="connsiteX3" fmla="*/ 2673882 w 2673882"/>
              <a:gd name="connsiteY3" fmla="*/ 2219141 h 2418577"/>
              <a:gd name="connsiteX4" fmla="*/ 2474446 w 2673882"/>
              <a:gd name="connsiteY4" fmla="*/ 2418577 h 2418577"/>
              <a:gd name="connsiteX5" fmla="*/ 199436 w 2673882"/>
              <a:gd name="connsiteY5" fmla="*/ 2418577 h 2418577"/>
              <a:gd name="connsiteX6" fmla="*/ 0 w 2673882"/>
              <a:gd name="connsiteY6" fmla="*/ 2219141 h 2418577"/>
              <a:gd name="connsiteX7" fmla="*/ 0 w 2673882"/>
              <a:gd name="connsiteY7" fmla="*/ 199436 h 2418577"/>
              <a:gd name="connsiteX8" fmla="*/ 199436 w 2673882"/>
              <a:gd name="connsiteY8" fmla="*/ 0 h 241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882" h="2418577">
                <a:moveTo>
                  <a:pt x="199436" y="0"/>
                </a:moveTo>
                <a:lnTo>
                  <a:pt x="2474446" y="0"/>
                </a:lnTo>
                <a:cubicBezTo>
                  <a:pt x="2584591" y="0"/>
                  <a:pt x="2673882" y="89291"/>
                  <a:pt x="2673882" y="199436"/>
                </a:cubicBezTo>
                <a:lnTo>
                  <a:pt x="2673882" y="2219141"/>
                </a:lnTo>
                <a:cubicBezTo>
                  <a:pt x="2673882" y="2329286"/>
                  <a:pt x="2584591" y="2418577"/>
                  <a:pt x="2474446" y="2418577"/>
                </a:cubicBezTo>
                <a:lnTo>
                  <a:pt x="199436" y="2418577"/>
                </a:lnTo>
                <a:cubicBezTo>
                  <a:pt x="89291" y="2418577"/>
                  <a:pt x="0" y="2329286"/>
                  <a:pt x="0" y="2219141"/>
                </a:cubicBezTo>
                <a:lnTo>
                  <a:pt x="0" y="199436"/>
                </a:lnTo>
                <a:cubicBezTo>
                  <a:pt x="0" y="89291"/>
                  <a:pt x="89291" y="0"/>
                  <a:pt x="199436" y="0"/>
                </a:cubicBezTo>
                <a:close/>
              </a:path>
            </a:pathLst>
          </a:custGeom>
        </p:spPr>
        <p:txBody>
          <a:bodyPr wrap="square">
            <a:noAutofit/>
          </a:bodyPr>
          <a:lstStyle/>
          <a:p>
            <a:endParaRPr lang="en-US" dirty="0"/>
          </a:p>
        </p:txBody>
      </p:sp>
      <p:sp>
        <p:nvSpPr>
          <p:cNvPr id="44" name="Picture Placeholder 43">
            <a:extLst>
              <a:ext uri="{FF2B5EF4-FFF2-40B4-BE49-F238E27FC236}">
                <a16:creationId xmlns:a16="http://schemas.microsoft.com/office/drawing/2014/main" id="{5232EA96-BCE6-B14E-8912-B6462A8DB5D0}"/>
              </a:ext>
            </a:extLst>
          </p:cNvPr>
          <p:cNvSpPr>
            <a:spLocks noGrp="1"/>
          </p:cNvSpPr>
          <p:nvPr>
            <p:ph type="pic" sz="quarter" idx="15"/>
          </p:nvPr>
        </p:nvSpPr>
        <p:spPr>
          <a:xfrm>
            <a:off x="3384057" y="4118715"/>
            <a:ext cx="2673882" cy="2418577"/>
          </a:xfrm>
          <a:custGeom>
            <a:avLst/>
            <a:gdLst>
              <a:gd name="connsiteX0" fmla="*/ 199436 w 2673882"/>
              <a:gd name="connsiteY0" fmla="*/ 0 h 2418577"/>
              <a:gd name="connsiteX1" fmla="*/ 2474446 w 2673882"/>
              <a:gd name="connsiteY1" fmla="*/ 0 h 2418577"/>
              <a:gd name="connsiteX2" fmla="*/ 2673882 w 2673882"/>
              <a:gd name="connsiteY2" fmla="*/ 199436 h 2418577"/>
              <a:gd name="connsiteX3" fmla="*/ 2673882 w 2673882"/>
              <a:gd name="connsiteY3" fmla="*/ 2219141 h 2418577"/>
              <a:gd name="connsiteX4" fmla="*/ 2474446 w 2673882"/>
              <a:gd name="connsiteY4" fmla="*/ 2418577 h 2418577"/>
              <a:gd name="connsiteX5" fmla="*/ 199436 w 2673882"/>
              <a:gd name="connsiteY5" fmla="*/ 2418577 h 2418577"/>
              <a:gd name="connsiteX6" fmla="*/ 0 w 2673882"/>
              <a:gd name="connsiteY6" fmla="*/ 2219141 h 2418577"/>
              <a:gd name="connsiteX7" fmla="*/ 0 w 2673882"/>
              <a:gd name="connsiteY7" fmla="*/ 199436 h 2418577"/>
              <a:gd name="connsiteX8" fmla="*/ 199436 w 2673882"/>
              <a:gd name="connsiteY8" fmla="*/ 0 h 241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882" h="2418577">
                <a:moveTo>
                  <a:pt x="199436" y="0"/>
                </a:moveTo>
                <a:lnTo>
                  <a:pt x="2474446" y="0"/>
                </a:lnTo>
                <a:cubicBezTo>
                  <a:pt x="2584591" y="0"/>
                  <a:pt x="2673882" y="89291"/>
                  <a:pt x="2673882" y="199436"/>
                </a:cubicBezTo>
                <a:lnTo>
                  <a:pt x="2673882" y="2219141"/>
                </a:lnTo>
                <a:cubicBezTo>
                  <a:pt x="2673882" y="2329286"/>
                  <a:pt x="2584591" y="2418577"/>
                  <a:pt x="2474446" y="2418577"/>
                </a:cubicBezTo>
                <a:lnTo>
                  <a:pt x="199436" y="2418577"/>
                </a:lnTo>
                <a:cubicBezTo>
                  <a:pt x="89291" y="2418577"/>
                  <a:pt x="0" y="2329286"/>
                  <a:pt x="0" y="2219141"/>
                </a:cubicBezTo>
                <a:lnTo>
                  <a:pt x="0" y="199436"/>
                </a:lnTo>
                <a:cubicBezTo>
                  <a:pt x="0" y="89291"/>
                  <a:pt x="89291" y="0"/>
                  <a:pt x="199436" y="0"/>
                </a:cubicBezTo>
                <a:close/>
              </a:path>
            </a:pathLst>
          </a:custGeom>
        </p:spPr>
        <p:txBody>
          <a:bodyPr wrap="square">
            <a:noAutofit/>
          </a:bodyPr>
          <a:lstStyle/>
          <a:p>
            <a:endParaRPr lang="en-US" dirty="0"/>
          </a:p>
        </p:txBody>
      </p:sp>
      <p:sp>
        <p:nvSpPr>
          <p:cNvPr id="48" name="Picture Placeholder 47">
            <a:extLst>
              <a:ext uri="{FF2B5EF4-FFF2-40B4-BE49-F238E27FC236}">
                <a16:creationId xmlns:a16="http://schemas.microsoft.com/office/drawing/2014/main" id="{FDAA4C65-F36E-E749-9197-E4F295988F8E}"/>
              </a:ext>
            </a:extLst>
          </p:cNvPr>
          <p:cNvSpPr>
            <a:spLocks noGrp="1"/>
          </p:cNvSpPr>
          <p:nvPr>
            <p:ph type="pic" sz="quarter" idx="16"/>
          </p:nvPr>
        </p:nvSpPr>
        <p:spPr>
          <a:xfrm>
            <a:off x="6278166" y="4118715"/>
            <a:ext cx="2673882" cy="2418577"/>
          </a:xfrm>
          <a:custGeom>
            <a:avLst/>
            <a:gdLst>
              <a:gd name="connsiteX0" fmla="*/ 199436 w 2673882"/>
              <a:gd name="connsiteY0" fmla="*/ 0 h 2418577"/>
              <a:gd name="connsiteX1" fmla="*/ 2474446 w 2673882"/>
              <a:gd name="connsiteY1" fmla="*/ 0 h 2418577"/>
              <a:gd name="connsiteX2" fmla="*/ 2673882 w 2673882"/>
              <a:gd name="connsiteY2" fmla="*/ 199436 h 2418577"/>
              <a:gd name="connsiteX3" fmla="*/ 2673882 w 2673882"/>
              <a:gd name="connsiteY3" fmla="*/ 2219141 h 2418577"/>
              <a:gd name="connsiteX4" fmla="*/ 2474446 w 2673882"/>
              <a:gd name="connsiteY4" fmla="*/ 2418577 h 2418577"/>
              <a:gd name="connsiteX5" fmla="*/ 199436 w 2673882"/>
              <a:gd name="connsiteY5" fmla="*/ 2418577 h 2418577"/>
              <a:gd name="connsiteX6" fmla="*/ 0 w 2673882"/>
              <a:gd name="connsiteY6" fmla="*/ 2219141 h 2418577"/>
              <a:gd name="connsiteX7" fmla="*/ 0 w 2673882"/>
              <a:gd name="connsiteY7" fmla="*/ 199436 h 2418577"/>
              <a:gd name="connsiteX8" fmla="*/ 199436 w 2673882"/>
              <a:gd name="connsiteY8" fmla="*/ 0 h 241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882" h="2418577">
                <a:moveTo>
                  <a:pt x="199436" y="0"/>
                </a:moveTo>
                <a:lnTo>
                  <a:pt x="2474446" y="0"/>
                </a:lnTo>
                <a:cubicBezTo>
                  <a:pt x="2584591" y="0"/>
                  <a:pt x="2673882" y="89291"/>
                  <a:pt x="2673882" y="199436"/>
                </a:cubicBezTo>
                <a:lnTo>
                  <a:pt x="2673882" y="2219141"/>
                </a:lnTo>
                <a:cubicBezTo>
                  <a:pt x="2673882" y="2329286"/>
                  <a:pt x="2584591" y="2418577"/>
                  <a:pt x="2474446" y="2418577"/>
                </a:cubicBezTo>
                <a:lnTo>
                  <a:pt x="199436" y="2418577"/>
                </a:lnTo>
                <a:cubicBezTo>
                  <a:pt x="89291" y="2418577"/>
                  <a:pt x="0" y="2329286"/>
                  <a:pt x="0" y="2219141"/>
                </a:cubicBezTo>
                <a:lnTo>
                  <a:pt x="0" y="199436"/>
                </a:lnTo>
                <a:cubicBezTo>
                  <a:pt x="0" y="89291"/>
                  <a:pt x="89291" y="0"/>
                  <a:pt x="199436" y="0"/>
                </a:cubicBezTo>
                <a:close/>
              </a:path>
            </a:pathLst>
          </a:custGeom>
        </p:spPr>
        <p:txBody>
          <a:bodyPr wrap="square">
            <a:noAutofit/>
          </a:bodyPr>
          <a:lstStyle/>
          <a:p>
            <a:endParaRPr lang="en-US" dirty="0"/>
          </a:p>
        </p:txBody>
      </p:sp>
      <p:sp>
        <p:nvSpPr>
          <p:cNvPr id="52" name="Picture Placeholder 51">
            <a:extLst>
              <a:ext uri="{FF2B5EF4-FFF2-40B4-BE49-F238E27FC236}">
                <a16:creationId xmlns:a16="http://schemas.microsoft.com/office/drawing/2014/main" id="{01E2E604-CC19-3D4F-92CB-74FF35933921}"/>
              </a:ext>
            </a:extLst>
          </p:cNvPr>
          <p:cNvSpPr>
            <a:spLocks noGrp="1"/>
          </p:cNvSpPr>
          <p:nvPr>
            <p:ph type="pic" sz="quarter" idx="17"/>
          </p:nvPr>
        </p:nvSpPr>
        <p:spPr>
          <a:xfrm>
            <a:off x="9200618" y="4118715"/>
            <a:ext cx="2673882" cy="2418577"/>
          </a:xfrm>
          <a:custGeom>
            <a:avLst/>
            <a:gdLst>
              <a:gd name="connsiteX0" fmla="*/ 199436 w 2673882"/>
              <a:gd name="connsiteY0" fmla="*/ 0 h 2418577"/>
              <a:gd name="connsiteX1" fmla="*/ 2474446 w 2673882"/>
              <a:gd name="connsiteY1" fmla="*/ 0 h 2418577"/>
              <a:gd name="connsiteX2" fmla="*/ 2673882 w 2673882"/>
              <a:gd name="connsiteY2" fmla="*/ 199436 h 2418577"/>
              <a:gd name="connsiteX3" fmla="*/ 2673882 w 2673882"/>
              <a:gd name="connsiteY3" fmla="*/ 2219141 h 2418577"/>
              <a:gd name="connsiteX4" fmla="*/ 2474446 w 2673882"/>
              <a:gd name="connsiteY4" fmla="*/ 2418577 h 2418577"/>
              <a:gd name="connsiteX5" fmla="*/ 199436 w 2673882"/>
              <a:gd name="connsiteY5" fmla="*/ 2418577 h 2418577"/>
              <a:gd name="connsiteX6" fmla="*/ 0 w 2673882"/>
              <a:gd name="connsiteY6" fmla="*/ 2219141 h 2418577"/>
              <a:gd name="connsiteX7" fmla="*/ 0 w 2673882"/>
              <a:gd name="connsiteY7" fmla="*/ 199436 h 2418577"/>
              <a:gd name="connsiteX8" fmla="*/ 199436 w 2673882"/>
              <a:gd name="connsiteY8" fmla="*/ 0 h 241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882" h="2418577">
                <a:moveTo>
                  <a:pt x="199436" y="0"/>
                </a:moveTo>
                <a:lnTo>
                  <a:pt x="2474446" y="0"/>
                </a:lnTo>
                <a:cubicBezTo>
                  <a:pt x="2584591" y="0"/>
                  <a:pt x="2673882" y="89291"/>
                  <a:pt x="2673882" y="199436"/>
                </a:cubicBezTo>
                <a:lnTo>
                  <a:pt x="2673882" y="2219141"/>
                </a:lnTo>
                <a:cubicBezTo>
                  <a:pt x="2673882" y="2329286"/>
                  <a:pt x="2584591" y="2418577"/>
                  <a:pt x="2474446" y="2418577"/>
                </a:cubicBezTo>
                <a:lnTo>
                  <a:pt x="199436" y="2418577"/>
                </a:lnTo>
                <a:cubicBezTo>
                  <a:pt x="89291" y="2418577"/>
                  <a:pt x="0" y="2329286"/>
                  <a:pt x="0" y="2219141"/>
                </a:cubicBezTo>
                <a:lnTo>
                  <a:pt x="0" y="199436"/>
                </a:lnTo>
                <a:cubicBezTo>
                  <a:pt x="0" y="89291"/>
                  <a:pt x="89291" y="0"/>
                  <a:pt x="199436" y="0"/>
                </a:cubicBez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68E420D6-E02B-6E47-868C-178D3A74CE3D}"/>
              </a:ext>
            </a:extLst>
          </p:cNvPr>
          <p:cNvSpPr>
            <a:spLocks noGrp="1"/>
          </p:cNvSpPr>
          <p:nvPr>
            <p:ph type="dt" sz="half" idx="18"/>
          </p:nvPr>
        </p:nvSpPr>
        <p:spPr/>
        <p:txBody>
          <a:bodyPr/>
          <a:lstStyle/>
          <a:p>
            <a:fld id="{32D6F01F-8A84-2245-9C99-387BFD348BF7}" type="datetime1">
              <a:rPr lang="en-US" smtClean="0"/>
              <a:t>8/23/2023</a:t>
            </a:fld>
            <a:endParaRPr lang="en-US" dirty="0"/>
          </a:p>
        </p:txBody>
      </p:sp>
      <p:sp>
        <p:nvSpPr>
          <p:cNvPr id="3" name="Footer Placeholder 2">
            <a:extLst>
              <a:ext uri="{FF2B5EF4-FFF2-40B4-BE49-F238E27FC236}">
                <a16:creationId xmlns:a16="http://schemas.microsoft.com/office/drawing/2014/main" id="{221664EA-C1B3-BA4B-823A-15C2077DF673}"/>
              </a:ext>
            </a:extLst>
          </p:cNvPr>
          <p:cNvSpPr>
            <a:spLocks noGrp="1"/>
          </p:cNvSpPr>
          <p:nvPr>
            <p:ph type="ftr" sz="quarter" idx="19"/>
          </p:nvPr>
        </p:nvSpPr>
        <p:spPr/>
        <p:txBody>
          <a:bodyPr/>
          <a:lstStyle/>
          <a:p>
            <a:endParaRPr lang="en-US" dirty="0"/>
          </a:p>
        </p:txBody>
      </p:sp>
      <p:sp>
        <p:nvSpPr>
          <p:cNvPr id="4" name="Slide Number Placeholder 3">
            <a:extLst>
              <a:ext uri="{FF2B5EF4-FFF2-40B4-BE49-F238E27FC236}">
                <a16:creationId xmlns:a16="http://schemas.microsoft.com/office/drawing/2014/main" id="{D475FB11-3C48-0343-88D2-F3E9AFE60D9F}"/>
              </a:ext>
            </a:extLst>
          </p:cNvPr>
          <p:cNvSpPr>
            <a:spLocks noGrp="1"/>
          </p:cNvSpPr>
          <p:nvPr>
            <p:ph type="sldNum" sz="quarter" idx="20"/>
          </p:nvPr>
        </p:nvSpPr>
        <p:spPr/>
        <p:txBody>
          <a:bodyPr/>
          <a:lstStyle/>
          <a:p>
            <a:fld id="{8FE7B0E4-D789-4813-8945-16C1EEF153F7}" type="slidenum">
              <a:rPr lang="en-US" smtClean="0"/>
              <a:pPr/>
              <a:t>‹#›</a:t>
            </a:fld>
            <a:endParaRPr lang="en-US" dirty="0"/>
          </a:p>
        </p:txBody>
      </p:sp>
    </p:spTree>
    <p:extLst>
      <p:ext uri="{BB962C8B-B14F-4D97-AF65-F5344CB8AC3E}">
        <p14:creationId xmlns:p14="http://schemas.microsoft.com/office/powerpoint/2010/main" val="18393093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E32B518-CAD7-EA4B-82C9-5007F6252565}"/>
              </a:ext>
            </a:extLst>
          </p:cNvPr>
          <p:cNvSpPr>
            <a:spLocks noGrp="1"/>
          </p:cNvSpPr>
          <p:nvPr>
            <p:ph type="pic" sz="quarter" idx="10"/>
          </p:nvPr>
        </p:nvSpPr>
        <p:spPr>
          <a:xfrm>
            <a:off x="489190" y="2087089"/>
            <a:ext cx="3519735" cy="2398816"/>
          </a:xfrm>
          <a:custGeom>
            <a:avLst/>
            <a:gdLst>
              <a:gd name="connsiteX0" fmla="*/ 162304 w 3519735"/>
              <a:gd name="connsiteY0" fmla="*/ 0 h 2398816"/>
              <a:gd name="connsiteX1" fmla="*/ 3357431 w 3519735"/>
              <a:gd name="connsiteY1" fmla="*/ 0 h 2398816"/>
              <a:gd name="connsiteX2" fmla="*/ 3519735 w 3519735"/>
              <a:gd name="connsiteY2" fmla="*/ 162304 h 2398816"/>
              <a:gd name="connsiteX3" fmla="*/ 3519735 w 3519735"/>
              <a:gd name="connsiteY3" fmla="*/ 2236512 h 2398816"/>
              <a:gd name="connsiteX4" fmla="*/ 3357431 w 3519735"/>
              <a:gd name="connsiteY4" fmla="*/ 2398816 h 2398816"/>
              <a:gd name="connsiteX5" fmla="*/ 162304 w 3519735"/>
              <a:gd name="connsiteY5" fmla="*/ 2398816 h 2398816"/>
              <a:gd name="connsiteX6" fmla="*/ 0 w 3519735"/>
              <a:gd name="connsiteY6" fmla="*/ 2236512 h 2398816"/>
              <a:gd name="connsiteX7" fmla="*/ 0 w 3519735"/>
              <a:gd name="connsiteY7" fmla="*/ 162304 h 2398816"/>
              <a:gd name="connsiteX8" fmla="*/ 162304 w 3519735"/>
              <a:gd name="connsiteY8" fmla="*/ 0 h 239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9735" h="2398816">
                <a:moveTo>
                  <a:pt x="162304" y="0"/>
                </a:moveTo>
                <a:lnTo>
                  <a:pt x="3357431" y="0"/>
                </a:lnTo>
                <a:cubicBezTo>
                  <a:pt x="3447069" y="0"/>
                  <a:pt x="3519735" y="72666"/>
                  <a:pt x="3519735" y="162304"/>
                </a:cubicBezTo>
                <a:lnTo>
                  <a:pt x="3519735" y="2236512"/>
                </a:lnTo>
                <a:cubicBezTo>
                  <a:pt x="3519735" y="2326150"/>
                  <a:pt x="3447069" y="2398816"/>
                  <a:pt x="3357431" y="2398816"/>
                </a:cubicBezTo>
                <a:lnTo>
                  <a:pt x="162304" y="2398816"/>
                </a:lnTo>
                <a:cubicBezTo>
                  <a:pt x="72666" y="2398816"/>
                  <a:pt x="0" y="2326150"/>
                  <a:pt x="0" y="2236512"/>
                </a:cubicBezTo>
                <a:lnTo>
                  <a:pt x="0" y="162304"/>
                </a:lnTo>
                <a:cubicBezTo>
                  <a:pt x="0" y="72666"/>
                  <a:pt x="72666" y="0"/>
                  <a:pt x="162304" y="0"/>
                </a:cubicBezTo>
                <a:close/>
              </a:path>
            </a:pathLst>
          </a:custGeom>
        </p:spPr>
        <p:txBody>
          <a:bodyPr wrap="square">
            <a:noAutofit/>
          </a:bodyPr>
          <a:lstStyle/>
          <a:p>
            <a:endParaRPr lang="en-US" dirty="0"/>
          </a:p>
        </p:txBody>
      </p:sp>
      <p:sp>
        <p:nvSpPr>
          <p:cNvPr id="16" name="Picture Placeholder 15">
            <a:extLst>
              <a:ext uri="{FF2B5EF4-FFF2-40B4-BE49-F238E27FC236}">
                <a16:creationId xmlns:a16="http://schemas.microsoft.com/office/drawing/2014/main" id="{CED3995E-A889-F340-9DFA-09D4ECEFAFF7}"/>
              </a:ext>
            </a:extLst>
          </p:cNvPr>
          <p:cNvSpPr>
            <a:spLocks noGrp="1"/>
          </p:cNvSpPr>
          <p:nvPr>
            <p:ph type="pic" sz="quarter" idx="11"/>
          </p:nvPr>
        </p:nvSpPr>
        <p:spPr>
          <a:xfrm>
            <a:off x="4336133" y="2087089"/>
            <a:ext cx="3519735" cy="2398816"/>
          </a:xfrm>
          <a:custGeom>
            <a:avLst/>
            <a:gdLst>
              <a:gd name="connsiteX0" fmla="*/ 162304 w 3519735"/>
              <a:gd name="connsiteY0" fmla="*/ 0 h 2398816"/>
              <a:gd name="connsiteX1" fmla="*/ 3357431 w 3519735"/>
              <a:gd name="connsiteY1" fmla="*/ 0 h 2398816"/>
              <a:gd name="connsiteX2" fmla="*/ 3519735 w 3519735"/>
              <a:gd name="connsiteY2" fmla="*/ 162304 h 2398816"/>
              <a:gd name="connsiteX3" fmla="*/ 3519735 w 3519735"/>
              <a:gd name="connsiteY3" fmla="*/ 2236512 h 2398816"/>
              <a:gd name="connsiteX4" fmla="*/ 3357431 w 3519735"/>
              <a:gd name="connsiteY4" fmla="*/ 2398816 h 2398816"/>
              <a:gd name="connsiteX5" fmla="*/ 162304 w 3519735"/>
              <a:gd name="connsiteY5" fmla="*/ 2398816 h 2398816"/>
              <a:gd name="connsiteX6" fmla="*/ 0 w 3519735"/>
              <a:gd name="connsiteY6" fmla="*/ 2236512 h 2398816"/>
              <a:gd name="connsiteX7" fmla="*/ 0 w 3519735"/>
              <a:gd name="connsiteY7" fmla="*/ 162304 h 2398816"/>
              <a:gd name="connsiteX8" fmla="*/ 162304 w 3519735"/>
              <a:gd name="connsiteY8" fmla="*/ 0 h 239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9735" h="2398816">
                <a:moveTo>
                  <a:pt x="162304" y="0"/>
                </a:moveTo>
                <a:lnTo>
                  <a:pt x="3357431" y="0"/>
                </a:lnTo>
                <a:cubicBezTo>
                  <a:pt x="3447069" y="0"/>
                  <a:pt x="3519735" y="72666"/>
                  <a:pt x="3519735" y="162304"/>
                </a:cubicBezTo>
                <a:lnTo>
                  <a:pt x="3519735" y="2236512"/>
                </a:lnTo>
                <a:cubicBezTo>
                  <a:pt x="3519735" y="2326150"/>
                  <a:pt x="3447069" y="2398816"/>
                  <a:pt x="3357431" y="2398816"/>
                </a:cubicBezTo>
                <a:lnTo>
                  <a:pt x="162304" y="2398816"/>
                </a:lnTo>
                <a:cubicBezTo>
                  <a:pt x="72666" y="2398816"/>
                  <a:pt x="0" y="2326150"/>
                  <a:pt x="0" y="2236512"/>
                </a:cubicBezTo>
                <a:lnTo>
                  <a:pt x="0" y="162304"/>
                </a:lnTo>
                <a:cubicBezTo>
                  <a:pt x="0" y="72666"/>
                  <a:pt x="72666" y="0"/>
                  <a:pt x="162304" y="0"/>
                </a:cubicBezTo>
                <a:close/>
              </a:path>
            </a:pathLst>
          </a:custGeom>
        </p:spPr>
        <p:txBody>
          <a:bodyPr wrap="square">
            <a:noAutofit/>
          </a:bodyPr>
          <a:lstStyle/>
          <a:p>
            <a:endParaRPr lang="en-US" dirty="0"/>
          </a:p>
        </p:txBody>
      </p:sp>
      <p:sp>
        <p:nvSpPr>
          <p:cNvPr id="20" name="Picture Placeholder 19">
            <a:extLst>
              <a:ext uri="{FF2B5EF4-FFF2-40B4-BE49-F238E27FC236}">
                <a16:creationId xmlns:a16="http://schemas.microsoft.com/office/drawing/2014/main" id="{31C5F82A-81FF-4743-B2CA-FA7F8A92F012}"/>
              </a:ext>
            </a:extLst>
          </p:cNvPr>
          <p:cNvSpPr>
            <a:spLocks noGrp="1"/>
          </p:cNvSpPr>
          <p:nvPr>
            <p:ph type="pic" sz="quarter" idx="12"/>
          </p:nvPr>
        </p:nvSpPr>
        <p:spPr>
          <a:xfrm>
            <a:off x="8183075" y="2087089"/>
            <a:ext cx="3519735" cy="2398816"/>
          </a:xfrm>
          <a:custGeom>
            <a:avLst/>
            <a:gdLst>
              <a:gd name="connsiteX0" fmla="*/ 162304 w 3519735"/>
              <a:gd name="connsiteY0" fmla="*/ 0 h 2398816"/>
              <a:gd name="connsiteX1" fmla="*/ 3357431 w 3519735"/>
              <a:gd name="connsiteY1" fmla="*/ 0 h 2398816"/>
              <a:gd name="connsiteX2" fmla="*/ 3519735 w 3519735"/>
              <a:gd name="connsiteY2" fmla="*/ 162304 h 2398816"/>
              <a:gd name="connsiteX3" fmla="*/ 3519735 w 3519735"/>
              <a:gd name="connsiteY3" fmla="*/ 2236512 h 2398816"/>
              <a:gd name="connsiteX4" fmla="*/ 3357431 w 3519735"/>
              <a:gd name="connsiteY4" fmla="*/ 2398816 h 2398816"/>
              <a:gd name="connsiteX5" fmla="*/ 162304 w 3519735"/>
              <a:gd name="connsiteY5" fmla="*/ 2398816 h 2398816"/>
              <a:gd name="connsiteX6" fmla="*/ 0 w 3519735"/>
              <a:gd name="connsiteY6" fmla="*/ 2236512 h 2398816"/>
              <a:gd name="connsiteX7" fmla="*/ 0 w 3519735"/>
              <a:gd name="connsiteY7" fmla="*/ 162304 h 2398816"/>
              <a:gd name="connsiteX8" fmla="*/ 162304 w 3519735"/>
              <a:gd name="connsiteY8" fmla="*/ 0 h 239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9735" h="2398816">
                <a:moveTo>
                  <a:pt x="162304" y="0"/>
                </a:moveTo>
                <a:lnTo>
                  <a:pt x="3357431" y="0"/>
                </a:lnTo>
                <a:cubicBezTo>
                  <a:pt x="3447069" y="0"/>
                  <a:pt x="3519735" y="72666"/>
                  <a:pt x="3519735" y="162304"/>
                </a:cubicBezTo>
                <a:lnTo>
                  <a:pt x="3519735" y="2236512"/>
                </a:lnTo>
                <a:cubicBezTo>
                  <a:pt x="3519735" y="2326150"/>
                  <a:pt x="3447069" y="2398816"/>
                  <a:pt x="3357431" y="2398816"/>
                </a:cubicBezTo>
                <a:lnTo>
                  <a:pt x="162304" y="2398816"/>
                </a:lnTo>
                <a:cubicBezTo>
                  <a:pt x="72666" y="2398816"/>
                  <a:pt x="0" y="2326150"/>
                  <a:pt x="0" y="2236512"/>
                </a:cubicBezTo>
                <a:lnTo>
                  <a:pt x="0" y="162304"/>
                </a:lnTo>
                <a:cubicBezTo>
                  <a:pt x="0" y="72666"/>
                  <a:pt x="72666" y="0"/>
                  <a:pt x="162304" y="0"/>
                </a:cubicBez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2B296C74-6D91-E742-9041-6885C0048184}"/>
              </a:ext>
            </a:extLst>
          </p:cNvPr>
          <p:cNvSpPr>
            <a:spLocks noGrp="1"/>
          </p:cNvSpPr>
          <p:nvPr>
            <p:ph type="dt" sz="half" idx="13"/>
          </p:nvPr>
        </p:nvSpPr>
        <p:spPr/>
        <p:txBody>
          <a:bodyPr/>
          <a:lstStyle/>
          <a:p>
            <a:fld id="{A11D5B18-AA8A-E040-B74D-CE10188B6852}" type="datetime1">
              <a:rPr lang="en-US" smtClean="0"/>
              <a:t>8/23/2023</a:t>
            </a:fld>
            <a:endParaRPr lang="en-US" dirty="0"/>
          </a:p>
        </p:txBody>
      </p:sp>
      <p:sp>
        <p:nvSpPr>
          <p:cNvPr id="3" name="Footer Placeholder 2">
            <a:extLst>
              <a:ext uri="{FF2B5EF4-FFF2-40B4-BE49-F238E27FC236}">
                <a16:creationId xmlns:a16="http://schemas.microsoft.com/office/drawing/2014/main" id="{137B28FD-1A5F-F24A-8144-43E831A3DEC4}"/>
              </a:ext>
            </a:extLst>
          </p:cNvPr>
          <p:cNvSpPr>
            <a:spLocks noGrp="1"/>
          </p:cNvSpPr>
          <p:nvPr>
            <p:ph type="ftr" sz="quarter" idx="14"/>
          </p:nvPr>
        </p:nvSpPr>
        <p:spPr/>
        <p:txBody>
          <a:bodyPr/>
          <a:lstStyle/>
          <a:p>
            <a:endParaRPr lang="en-US" dirty="0"/>
          </a:p>
        </p:txBody>
      </p:sp>
      <p:sp>
        <p:nvSpPr>
          <p:cNvPr id="4" name="Slide Number Placeholder 3">
            <a:extLst>
              <a:ext uri="{FF2B5EF4-FFF2-40B4-BE49-F238E27FC236}">
                <a16:creationId xmlns:a16="http://schemas.microsoft.com/office/drawing/2014/main" id="{C59FD244-29E3-3A49-A0E4-AC72DF60098A}"/>
              </a:ext>
            </a:extLst>
          </p:cNvPr>
          <p:cNvSpPr>
            <a:spLocks noGrp="1"/>
          </p:cNvSpPr>
          <p:nvPr>
            <p:ph type="sldNum" sz="quarter" idx="15"/>
          </p:nvPr>
        </p:nvSpPr>
        <p:spPr/>
        <p:txBody>
          <a:bodyPr/>
          <a:lstStyle/>
          <a:p>
            <a:fld id="{8FE7B0E4-D789-4813-8945-16C1EEF153F7}" type="slidenum">
              <a:rPr lang="en-US" smtClean="0"/>
              <a:pPr/>
              <a:t>‹#›</a:t>
            </a:fld>
            <a:endParaRPr lang="en-US" dirty="0"/>
          </a:p>
        </p:txBody>
      </p:sp>
    </p:spTree>
    <p:extLst>
      <p:ext uri="{BB962C8B-B14F-4D97-AF65-F5344CB8AC3E}">
        <p14:creationId xmlns:p14="http://schemas.microsoft.com/office/powerpoint/2010/main" val="2355081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346A59F-2FAE-784F-9EF5-2DDC15DC9055}"/>
              </a:ext>
            </a:extLst>
          </p:cNvPr>
          <p:cNvSpPr>
            <a:spLocks noGrp="1"/>
          </p:cNvSpPr>
          <p:nvPr>
            <p:ph type="pic" sz="quarter" idx="13"/>
          </p:nvPr>
        </p:nvSpPr>
        <p:spPr>
          <a:xfrm>
            <a:off x="148855" y="441252"/>
            <a:ext cx="6074734" cy="6032256"/>
          </a:xfrm>
          <a:custGeom>
            <a:avLst/>
            <a:gdLst>
              <a:gd name="connsiteX0" fmla="*/ 3251143 w 6074734"/>
              <a:gd name="connsiteY0" fmla="*/ 4586228 h 6032256"/>
              <a:gd name="connsiteX1" fmla="*/ 4366493 w 6074734"/>
              <a:gd name="connsiteY1" fmla="*/ 4586228 h 6032256"/>
              <a:gd name="connsiteX2" fmla="*/ 4531832 w 6074734"/>
              <a:gd name="connsiteY2" fmla="*/ 4751567 h 6032256"/>
              <a:gd name="connsiteX3" fmla="*/ 4531832 w 6074734"/>
              <a:gd name="connsiteY3" fmla="*/ 5866917 h 6032256"/>
              <a:gd name="connsiteX4" fmla="*/ 4366493 w 6074734"/>
              <a:gd name="connsiteY4" fmla="*/ 6032256 h 6032256"/>
              <a:gd name="connsiteX5" fmla="*/ 3251143 w 6074734"/>
              <a:gd name="connsiteY5" fmla="*/ 6032256 h 6032256"/>
              <a:gd name="connsiteX6" fmla="*/ 3085804 w 6074734"/>
              <a:gd name="connsiteY6" fmla="*/ 5866917 h 6032256"/>
              <a:gd name="connsiteX7" fmla="*/ 3085804 w 6074734"/>
              <a:gd name="connsiteY7" fmla="*/ 4751567 h 6032256"/>
              <a:gd name="connsiteX8" fmla="*/ 3251143 w 6074734"/>
              <a:gd name="connsiteY8" fmla="*/ 4586228 h 6032256"/>
              <a:gd name="connsiteX9" fmla="*/ 4794045 w 6074734"/>
              <a:gd name="connsiteY9" fmla="*/ 4582629 h 6032256"/>
              <a:gd name="connsiteX10" fmla="*/ 5909395 w 6074734"/>
              <a:gd name="connsiteY10" fmla="*/ 4582629 h 6032256"/>
              <a:gd name="connsiteX11" fmla="*/ 6074734 w 6074734"/>
              <a:gd name="connsiteY11" fmla="*/ 4747968 h 6032256"/>
              <a:gd name="connsiteX12" fmla="*/ 6074734 w 6074734"/>
              <a:gd name="connsiteY12" fmla="*/ 5863318 h 6032256"/>
              <a:gd name="connsiteX13" fmla="*/ 5909395 w 6074734"/>
              <a:gd name="connsiteY13" fmla="*/ 6028657 h 6032256"/>
              <a:gd name="connsiteX14" fmla="*/ 4794045 w 6074734"/>
              <a:gd name="connsiteY14" fmla="*/ 6028657 h 6032256"/>
              <a:gd name="connsiteX15" fmla="*/ 4628706 w 6074734"/>
              <a:gd name="connsiteY15" fmla="*/ 5863318 h 6032256"/>
              <a:gd name="connsiteX16" fmla="*/ 4628706 w 6074734"/>
              <a:gd name="connsiteY16" fmla="*/ 4747968 h 6032256"/>
              <a:gd name="connsiteX17" fmla="*/ 4794045 w 6074734"/>
              <a:gd name="connsiteY17" fmla="*/ 4582629 h 6032256"/>
              <a:gd name="connsiteX18" fmla="*/ 1708241 w 6074734"/>
              <a:gd name="connsiteY18" fmla="*/ 4582629 h 6032256"/>
              <a:gd name="connsiteX19" fmla="*/ 2823591 w 6074734"/>
              <a:gd name="connsiteY19" fmla="*/ 4582629 h 6032256"/>
              <a:gd name="connsiteX20" fmla="*/ 2988930 w 6074734"/>
              <a:gd name="connsiteY20" fmla="*/ 4747968 h 6032256"/>
              <a:gd name="connsiteX21" fmla="*/ 2988930 w 6074734"/>
              <a:gd name="connsiteY21" fmla="*/ 5863318 h 6032256"/>
              <a:gd name="connsiteX22" fmla="*/ 2823591 w 6074734"/>
              <a:gd name="connsiteY22" fmla="*/ 6028657 h 6032256"/>
              <a:gd name="connsiteX23" fmla="*/ 1708241 w 6074734"/>
              <a:gd name="connsiteY23" fmla="*/ 6028657 h 6032256"/>
              <a:gd name="connsiteX24" fmla="*/ 1542902 w 6074734"/>
              <a:gd name="connsiteY24" fmla="*/ 5863318 h 6032256"/>
              <a:gd name="connsiteX25" fmla="*/ 1542902 w 6074734"/>
              <a:gd name="connsiteY25" fmla="*/ 4747968 h 6032256"/>
              <a:gd name="connsiteX26" fmla="*/ 1708241 w 6074734"/>
              <a:gd name="connsiteY26" fmla="*/ 4582629 h 6032256"/>
              <a:gd name="connsiteX27" fmla="*/ 165339 w 6074734"/>
              <a:gd name="connsiteY27" fmla="*/ 4582629 h 6032256"/>
              <a:gd name="connsiteX28" fmla="*/ 1280689 w 6074734"/>
              <a:gd name="connsiteY28" fmla="*/ 4582629 h 6032256"/>
              <a:gd name="connsiteX29" fmla="*/ 1446028 w 6074734"/>
              <a:gd name="connsiteY29" fmla="*/ 4747968 h 6032256"/>
              <a:gd name="connsiteX30" fmla="*/ 1446028 w 6074734"/>
              <a:gd name="connsiteY30" fmla="*/ 5863318 h 6032256"/>
              <a:gd name="connsiteX31" fmla="*/ 1280689 w 6074734"/>
              <a:gd name="connsiteY31" fmla="*/ 6028657 h 6032256"/>
              <a:gd name="connsiteX32" fmla="*/ 165339 w 6074734"/>
              <a:gd name="connsiteY32" fmla="*/ 6028657 h 6032256"/>
              <a:gd name="connsiteX33" fmla="*/ 0 w 6074734"/>
              <a:gd name="connsiteY33" fmla="*/ 5863318 h 6032256"/>
              <a:gd name="connsiteX34" fmla="*/ 0 w 6074734"/>
              <a:gd name="connsiteY34" fmla="*/ 4747968 h 6032256"/>
              <a:gd name="connsiteX35" fmla="*/ 165339 w 6074734"/>
              <a:gd name="connsiteY35" fmla="*/ 4582629 h 6032256"/>
              <a:gd name="connsiteX36" fmla="*/ 4794045 w 6074734"/>
              <a:gd name="connsiteY36" fmla="*/ 3055085 h 6032256"/>
              <a:gd name="connsiteX37" fmla="*/ 5909395 w 6074734"/>
              <a:gd name="connsiteY37" fmla="*/ 3055085 h 6032256"/>
              <a:gd name="connsiteX38" fmla="*/ 6074734 w 6074734"/>
              <a:gd name="connsiteY38" fmla="*/ 3220424 h 6032256"/>
              <a:gd name="connsiteX39" fmla="*/ 6074734 w 6074734"/>
              <a:gd name="connsiteY39" fmla="*/ 4335774 h 6032256"/>
              <a:gd name="connsiteX40" fmla="*/ 5909395 w 6074734"/>
              <a:gd name="connsiteY40" fmla="*/ 4501113 h 6032256"/>
              <a:gd name="connsiteX41" fmla="*/ 4794045 w 6074734"/>
              <a:gd name="connsiteY41" fmla="*/ 4501113 h 6032256"/>
              <a:gd name="connsiteX42" fmla="*/ 4628706 w 6074734"/>
              <a:gd name="connsiteY42" fmla="*/ 4335774 h 6032256"/>
              <a:gd name="connsiteX43" fmla="*/ 4628706 w 6074734"/>
              <a:gd name="connsiteY43" fmla="*/ 3220424 h 6032256"/>
              <a:gd name="connsiteX44" fmla="*/ 4794045 w 6074734"/>
              <a:gd name="connsiteY44" fmla="*/ 3055085 h 6032256"/>
              <a:gd name="connsiteX45" fmla="*/ 3252416 w 6074734"/>
              <a:gd name="connsiteY45" fmla="*/ 3055085 h 6032256"/>
              <a:gd name="connsiteX46" fmla="*/ 4367766 w 6074734"/>
              <a:gd name="connsiteY46" fmla="*/ 3055085 h 6032256"/>
              <a:gd name="connsiteX47" fmla="*/ 4533105 w 6074734"/>
              <a:gd name="connsiteY47" fmla="*/ 3220424 h 6032256"/>
              <a:gd name="connsiteX48" fmla="*/ 4533105 w 6074734"/>
              <a:gd name="connsiteY48" fmla="*/ 4335774 h 6032256"/>
              <a:gd name="connsiteX49" fmla="*/ 4367766 w 6074734"/>
              <a:gd name="connsiteY49" fmla="*/ 4501113 h 6032256"/>
              <a:gd name="connsiteX50" fmla="*/ 3252416 w 6074734"/>
              <a:gd name="connsiteY50" fmla="*/ 4501113 h 6032256"/>
              <a:gd name="connsiteX51" fmla="*/ 3087077 w 6074734"/>
              <a:gd name="connsiteY51" fmla="*/ 4335774 h 6032256"/>
              <a:gd name="connsiteX52" fmla="*/ 3087077 w 6074734"/>
              <a:gd name="connsiteY52" fmla="*/ 3220424 h 6032256"/>
              <a:gd name="connsiteX53" fmla="*/ 3252416 w 6074734"/>
              <a:gd name="connsiteY53" fmla="*/ 3055085 h 6032256"/>
              <a:gd name="connsiteX54" fmla="*/ 1708242 w 6074734"/>
              <a:gd name="connsiteY54" fmla="*/ 3055085 h 6032256"/>
              <a:gd name="connsiteX55" fmla="*/ 2823591 w 6074734"/>
              <a:gd name="connsiteY55" fmla="*/ 3055085 h 6032256"/>
              <a:gd name="connsiteX56" fmla="*/ 2988931 w 6074734"/>
              <a:gd name="connsiteY56" fmla="*/ 3220424 h 6032256"/>
              <a:gd name="connsiteX57" fmla="*/ 2988931 w 6074734"/>
              <a:gd name="connsiteY57" fmla="*/ 4335774 h 6032256"/>
              <a:gd name="connsiteX58" fmla="*/ 2823591 w 6074734"/>
              <a:gd name="connsiteY58" fmla="*/ 4501113 h 6032256"/>
              <a:gd name="connsiteX59" fmla="*/ 1708242 w 6074734"/>
              <a:gd name="connsiteY59" fmla="*/ 4501113 h 6032256"/>
              <a:gd name="connsiteX60" fmla="*/ 1542902 w 6074734"/>
              <a:gd name="connsiteY60" fmla="*/ 4335774 h 6032256"/>
              <a:gd name="connsiteX61" fmla="*/ 1542902 w 6074734"/>
              <a:gd name="connsiteY61" fmla="*/ 3220424 h 6032256"/>
              <a:gd name="connsiteX62" fmla="*/ 1708242 w 6074734"/>
              <a:gd name="connsiteY62" fmla="*/ 3055085 h 6032256"/>
              <a:gd name="connsiteX63" fmla="*/ 165340 w 6074734"/>
              <a:gd name="connsiteY63" fmla="*/ 3055085 h 6032256"/>
              <a:gd name="connsiteX64" fmla="*/ 1280689 w 6074734"/>
              <a:gd name="connsiteY64" fmla="*/ 3055085 h 6032256"/>
              <a:gd name="connsiteX65" fmla="*/ 1446029 w 6074734"/>
              <a:gd name="connsiteY65" fmla="*/ 3220424 h 6032256"/>
              <a:gd name="connsiteX66" fmla="*/ 1446029 w 6074734"/>
              <a:gd name="connsiteY66" fmla="*/ 4335774 h 6032256"/>
              <a:gd name="connsiteX67" fmla="*/ 1280689 w 6074734"/>
              <a:gd name="connsiteY67" fmla="*/ 4501113 h 6032256"/>
              <a:gd name="connsiteX68" fmla="*/ 165340 w 6074734"/>
              <a:gd name="connsiteY68" fmla="*/ 4501113 h 6032256"/>
              <a:gd name="connsiteX69" fmla="*/ 1 w 6074734"/>
              <a:gd name="connsiteY69" fmla="*/ 4335774 h 6032256"/>
              <a:gd name="connsiteX70" fmla="*/ 1 w 6074734"/>
              <a:gd name="connsiteY70" fmla="*/ 3220424 h 6032256"/>
              <a:gd name="connsiteX71" fmla="*/ 165340 w 6074734"/>
              <a:gd name="connsiteY71" fmla="*/ 3055085 h 6032256"/>
              <a:gd name="connsiteX72" fmla="*/ 1708242 w 6074734"/>
              <a:gd name="connsiteY72" fmla="*/ 1527321 h 6032256"/>
              <a:gd name="connsiteX73" fmla="*/ 2823591 w 6074734"/>
              <a:gd name="connsiteY73" fmla="*/ 1527321 h 6032256"/>
              <a:gd name="connsiteX74" fmla="*/ 2988931 w 6074734"/>
              <a:gd name="connsiteY74" fmla="*/ 1692659 h 6032256"/>
              <a:gd name="connsiteX75" fmla="*/ 2988931 w 6074734"/>
              <a:gd name="connsiteY75" fmla="*/ 2808009 h 6032256"/>
              <a:gd name="connsiteX76" fmla="*/ 2823591 w 6074734"/>
              <a:gd name="connsiteY76" fmla="*/ 2973348 h 6032256"/>
              <a:gd name="connsiteX77" fmla="*/ 1708242 w 6074734"/>
              <a:gd name="connsiteY77" fmla="*/ 2973348 h 6032256"/>
              <a:gd name="connsiteX78" fmla="*/ 1542903 w 6074734"/>
              <a:gd name="connsiteY78" fmla="*/ 2808009 h 6032256"/>
              <a:gd name="connsiteX79" fmla="*/ 1542903 w 6074734"/>
              <a:gd name="connsiteY79" fmla="*/ 1692659 h 6032256"/>
              <a:gd name="connsiteX80" fmla="*/ 1708242 w 6074734"/>
              <a:gd name="connsiteY80" fmla="*/ 1527321 h 6032256"/>
              <a:gd name="connsiteX81" fmla="*/ 4794045 w 6074734"/>
              <a:gd name="connsiteY81" fmla="*/ 1523943 h 6032256"/>
              <a:gd name="connsiteX82" fmla="*/ 5909395 w 6074734"/>
              <a:gd name="connsiteY82" fmla="*/ 1523943 h 6032256"/>
              <a:gd name="connsiteX83" fmla="*/ 6074734 w 6074734"/>
              <a:gd name="connsiteY83" fmla="*/ 1689281 h 6032256"/>
              <a:gd name="connsiteX84" fmla="*/ 6074734 w 6074734"/>
              <a:gd name="connsiteY84" fmla="*/ 2804631 h 6032256"/>
              <a:gd name="connsiteX85" fmla="*/ 5909395 w 6074734"/>
              <a:gd name="connsiteY85" fmla="*/ 2969970 h 6032256"/>
              <a:gd name="connsiteX86" fmla="*/ 4794045 w 6074734"/>
              <a:gd name="connsiteY86" fmla="*/ 2969970 h 6032256"/>
              <a:gd name="connsiteX87" fmla="*/ 4628706 w 6074734"/>
              <a:gd name="connsiteY87" fmla="*/ 2804631 h 6032256"/>
              <a:gd name="connsiteX88" fmla="*/ 4628706 w 6074734"/>
              <a:gd name="connsiteY88" fmla="*/ 1689281 h 6032256"/>
              <a:gd name="connsiteX89" fmla="*/ 4794045 w 6074734"/>
              <a:gd name="connsiteY89" fmla="*/ 1523943 h 6032256"/>
              <a:gd name="connsiteX90" fmla="*/ 3251143 w 6074734"/>
              <a:gd name="connsiteY90" fmla="*/ 1523943 h 6032256"/>
              <a:gd name="connsiteX91" fmla="*/ 4366493 w 6074734"/>
              <a:gd name="connsiteY91" fmla="*/ 1523943 h 6032256"/>
              <a:gd name="connsiteX92" fmla="*/ 4531832 w 6074734"/>
              <a:gd name="connsiteY92" fmla="*/ 1689281 h 6032256"/>
              <a:gd name="connsiteX93" fmla="*/ 4531832 w 6074734"/>
              <a:gd name="connsiteY93" fmla="*/ 2804631 h 6032256"/>
              <a:gd name="connsiteX94" fmla="*/ 4366493 w 6074734"/>
              <a:gd name="connsiteY94" fmla="*/ 2969970 h 6032256"/>
              <a:gd name="connsiteX95" fmla="*/ 3251143 w 6074734"/>
              <a:gd name="connsiteY95" fmla="*/ 2969970 h 6032256"/>
              <a:gd name="connsiteX96" fmla="*/ 3085804 w 6074734"/>
              <a:gd name="connsiteY96" fmla="*/ 2804631 h 6032256"/>
              <a:gd name="connsiteX97" fmla="*/ 3085804 w 6074734"/>
              <a:gd name="connsiteY97" fmla="*/ 1689281 h 6032256"/>
              <a:gd name="connsiteX98" fmla="*/ 3251143 w 6074734"/>
              <a:gd name="connsiteY98" fmla="*/ 1523943 h 6032256"/>
              <a:gd name="connsiteX99" fmla="*/ 165340 w 6074734"/>
              <a:gd name="connsiteY99" fmla="*/ 1523943 h 6032256"/>
              <a:gd name="connsiteX100" fmla="*/ 1280690 w 6074734"/>
              <a:gd name="connsiteY100" fmla="*/ 1523943 h 6032256"/>
              <a:gd name="connsiteX101" fmla="*/ 1446029 w 6074734"/>
              <a:gd name="connsiteY101" fmla="*/ 1689281 h 6032256"/>
              <a:gd name="connsiteX102" fmla="*/ 1446029 w 6074734"/>
              <a:gd name="connsiteY102" fmla="*/ 2804631 h 6032256"/>
              <a:gd name="connsiteX103" fmla="*/ 1280690 w 6074734"/>
              <a:gd name="connsiteY103" fmla="*/ 2969970 h 6032256"/>
              <a:gd name="connsiteX104" fmla="*/ 165340 w 6074734"/>
              <a:gd name="connsiteY104" fmla="*/ 2969970 h 6032256"/>
              <a:gd name="connsiteX105" fmla="*/ 1 w 6074734"/>
              <a:gd name="connsiteY105" fmla="*/ 2804631 h 6032256"/>
              <a:gd name="connsiteX106" fmla="*/ 1 w 6074734"/>
              <a:gd name="connsiteY106" fmla="*/ 1689281 h 6032256"/>
              <a:gd name="connsiteX107" fmla="*/ 165340 w 6074734"/>
              <a:gd name="connsiteY107" fmla="*/ 1523943 h 6032256"/>
              <a:gd name="connsiteX108" fmla="*/ 4794045 w 6074734"/>
              <a:gd name="connsiteY108" fmla="*/ 0 h 6032256"/>
              <a:gd name="connsiteX109" fmla="*/ 5909395 w 6074734"/>
              <a:gd name="connsiteY109" fmla="*/ 0 h 6032256"/>
              <a:gd name="connsiteX110" fmla="*/ 6074734 w 6074734"/>
              <a:gd name="connsiteY110" fmla="*/ 165339 h 6032256"/>
              <a:gd name="connsiteX111" fmla="*/ 6074734 w 6074734"/>
              <a:gd name="connsiteY111" fmla="*/ 1280689 h 6032256"/>
              <a:gd name="connsiteX112" fmla="*/ 5909395 w 6074734"/>
              <a:gd name="connsiteY112" fmla="*/ 1446028 h 6032256"/>
              <a:gd name="connsiteX113" fmla="*/ 4794045 w 6074734"/>
              <a:gd name="connsiteY113" fmla="*/ 1446028 h 6032256"/>
              <a:gd name="connsiteX114" fmla="*/ 4628706 w 6074734"/>
              <a:gd name="connsiteY114" fmla="*/ 1280689 h 6032256"/>
              <a:gd name="connsiteX115" fmla="*/ 4628706 w 6074734"/>
              <a:gd name="connsiteY115" fmla="*/ 165339 h 6032256"/>
              <a:gd name="connsiteX116" fmla="*/ 4794045 w 6074734"/>
              <a:gd name="connsiteY116" fmla="*/ 0 h 6032256"/>
              <a:gd name="connsiteX117" fmla="*/ 3251143 w 6074734"/>
              <a:gd name="connsiteY117" fmla="*/ 0 h 6032256"/>
              <a:gd name="connsiteX118" fmla="*/ 4366493 w 6074734"/>
              <a:gd name="connsiteY118" fmla="*/ 0 h 6032256"/>
              <a:gd name="connsiteX119" fmla="*/ 4531832 w 6074734"/>
              <a:gd name="connsiteY119" fmla="*/ 165339 h 6032256"/>
              <a:gd name="connsiteX120" fmla="*/ 4531832 w 6074734"/>
              <a:gd name="connsiteY120" fmla="*/ 1280689 h 6032256"/>
              <a:gd name="connsiteX121" fmla="*/ 4366493 w 6074734"/>
              <a:gd name="connsiteY121" fmla="*/ 1446028 h 6032256"/>
              <a:gd name="connsiteX122" fmla="*/ 3251143 w 6074734"/>
              <a:gd name="connsiteY122" fmla="*/ 1446028 h 6032256"/>
              <a:gd name="connsiteX123" fmla="*/ 3085804 w 6074734"/>
              <a:gd name="connsiteY123" fmla="*/ 1280689 h 6032256"/>
              <a:gd name="connsiteX124" fmla="*/ 3085804 w 6074734"/>
              <a:gd name="connsiteY124" fmla="*/ 165339 h 6032256"/>
              <a:gd name="connsiteX125" fmla="*/ 3251143 w 6074734"/>
              <a:gd name="connsiteY125" fmla="*/ 0 h 6032256"/>
              <a:gd name="connsiteX126" fmla="*/ 1708242 w 6074734"/>
              <a:gd name="connsiteY126" fmla="*/ 0 h 6032256"/>
              <a:gd name="connsiteX127" fmla="*/ 2823591 w 6074734"/>
              <a:gd name="connsiteY127" fmla="*/ 0 h 6032256"/>
              <a:gd name="connsiteX128" fmla="*/ 2988931 w 6074734"/>
              <a:gd name="connsiteY128" fmla="*/ 165339 h 6032256"/>
              <a:gd name="connsiteX129" fmla="*/ 2988931 w 6074734"/>
              <a:gd name="connsiteY129" fmla="*/ 1280689 h 6032256"/>
              <a:gd name="connsiteX130" fmla="*/ 2823591 w 6074734"/>
              <a:gd name="connsiteY130" fmla="*/ 1446028 h 6032256"/>
              <a:gd name="connsiteX131" fmla="*/ 1708242 w 6074734"/>
              <a:gd name="connsiteY131" fmla="*/ 1446028 h 6032256"/>
              <a:gd name="connsiteX132" fmla="*/ 1542903 w 6074734"/>
              <a:gd name="connsiteY132" fmla="*/ 1280689 h 6032256"/>
              <a:gd name="connsiteX133" fmla="*/ 1542903 w 6074734"/>
              <a:gd name="connsiteY133" fmla="*/ 165339 h 6032256"/>
              <a:gd name="connsiteX134" fmla="*/ 1708242 w 6074734"/>
              <a:gd name="connsiteY134" fmla="*/ 0 h 6032256"/>
              <a:gd name="connsiteX135" fmla="*/ 165340 w 6074734"/>
              <a:gd name="connsiteY135" fmla="*/ 0 h 6032256"/>
              <a:gd name="connsiteX136" fmla="*/ 1280690 w 6074734"/>
              <a:gd name="connsiteY136" fmla="*/ 0 h 6032256"/>
              <a:gd name="connsiteX137" fmla="*/ 1446030 w 6074734"/>
              <a:gd name="connsiteY137" fmla="*/ 165339 h 6032256"/>
              <a:gd name="connsiteX138" fmla="*/ 1446030 w 6074734"/>
              <a:gd name="connsiteY138" fmla="*/ 1280689 h 6032256"/>
              <a:gd name="connsiteX139" fmla="*/ 1280690 w 6074734"/>
              <a:gd name="connsiteY139" fmla="*/ 1446028 h 6032256"/>
              <a:gd name="connsiteX140" fmla="*/ 165340 w 6074734"/>
              <a:gd name="connsiteY140" fmla="*/ 1446028 h 6032256"/>
              <a:gd name="connsiteX141" fmla="*/ 1 w 6074734"/>
              <a:gd name="connsiteY141" fmla="*/ 1280689 h 6032256"/>
              <a:gd name="connsiteX142" fmla="*/ 1 w 6074734"/>
              <a:gd name="connsiteY142" fmla="*/ 165339 h 6032256"/>
              <a:gd name="connsiteX143" fmla="*/ 165340 w 6074734"/>
              <a:gd name="connsiteY143" fmla="*/ 0 h 603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074734" h="6032256">
                <a:moveTo>
                  <a:pt x="3251143" y="4586228"/>
                </a:moveTo>
                <a:lnTo>
                  <a:pt x="4366493" y="4586228"/>
                </a:lnTo>
                <a:cubicBezTo>
                  <a:pt x="4457807" y="4586228"/>
                  <a:pt x="4531832" y="4660253"/>
                  <a:pt x="4531832" y="4751567"/>
                </a:cubicBezTo>
                <a:lnTo>
                  <a:pt x="4531832" y="5866917"/>
                </a:lnTo>
                <a:cubicBezTo>
                  <a:pt x="4531832" y="5958231"/>
                  <a:pt x="4457807" y="6032256"/>
                  <a:pt x="4366493" y="6032256"/>
                </a:cubicBezTo>
                <a:lnTo>
                  <a:pt x="3251143" y="6032256"/>
                </a:lnTo>
                <a:cubicBezTo>
                  <a:pt x="3159829" y="6032256"/>
                  <a:pt x="3085804" y="5958231"/>
                  <a:pt x="3085804" y="5866917"/>
                </a:cubicBezTo>
                <a:lnTo>
                  <a:pt x="3085804" y="4751567"/>
                </a:lnTo>
                <a:cubicBezTo>
                  <a:pt x="3085804" y="4660253"/>
                  <a:pt x="3159829" y="4586228"/>
                  <a:pt x="3251143" y="4586228"/>
                </a:cubicBezTo>
                <a:close/>
                <a:moveTo>
                  <a:pt x="4794045" y="4582629"/>
                </a:moveTo>
                <a:lnTo>
                  <a:pt x="5909395" y="4582629"/>
                </a:lnTo>
                <a:cubicBezTo>
                  <a:pt x="6000709" y="4582629"/>
                  <a:pt x="6074734" y="4656654"/>
                  <a:pt x="6074734" y="4747968"/>
                </a:cubicBezTo>
                <a:lnTo>
                  <a:pt x="6074734" y="5863318"/>
                </a:lnTo>
                <a:cubicBezTo>
                  <a:pt x="6074734" y="5954632"/>
                  <a:pt x="6000709" y="6028657"/>
                  <a:pt x="5909395" y="6028657"/>
                </a:cubicBezTo>
                <a:lnTo>
                  <a:pt x="4794045" y="6028657"/>
                </a:lnTo>
                <a:cubicBezTo>
                  <a:pt x="4702731" y="6028657"/>
                  <a:pt x="4628706" y="5954632"/>
                  <a:pt x="4628706" y="5863318"/>
                </a:cubicBezTo>
                <a:lnTo>
                  <a:pt x="4628706" y="4747968"/>
                </a:lnTo>
                <a:cubicBezTo>
                  <a:pt x="4628706" y="4656654"/>
                  <a:pt x="4702731" y="4582629"/>
                  <a:pt x="4794045" y="4582629"/>
                </a:cubicBezTo>
                <a:close/>
                <a:moveTo>
                  <a:pt x="1708241" y="4582629"/>
                </a:moveTo>
                <a:lnTo>
                  <a:pt x="2823591" y="4582629"/>
                </a:lnTo>
                <a:cubicBezTo>
                  <a:pt x="2914905" y="4582629"/>
                  <a:pt x="2988930" y="4656654"/>
                  <a:pt x="2988930" y="4747968"/>
                </a:cubicBezTo>
                <a:lnTo>
                  <a:pt x="2988930" y="5863318"/>
                </a:lnTo>
                <a:cubicBezTo>
                  <a:pt x="2988930" y="5954632"/>
                  <a:pt x="2914905" y="6028657"/>
                  <a:pt x="2823591" y="6028657"/>
                </a:cubicBezTo>
                <a:lnTo>
                  <a:pt x="1708241" y="6028657"/>
                </a:lnTo>
                <a:cubicBezTo>
                  <a:pt x="1616927" y="6028657"/>
                  <a:pt x="1542902" y="5954632"/>
                  <a:pt x="1542902" y="5863318"/>
                </a:cubicBezTo>
                <a:lnTo>
                  <a:pt x="1542902" y="4747968"/>
                </a:lnTo>
                <a:cubicBezTo>
                  <a:pt x="1542902" y="4656654"/>
                  <a:pt x="1616927" y="4582629"/>
                  <a:pt x="1708241" y="4582629"/>
                </a:cubicBezTo>
                <a:close/>
                <a:moveTo>
                  <a:pt x="165339" y="4582629"/>
                </a:moveTo>
                <a:lnTo>
                  <a:pt x="1280689" y="4582629"/>
                </a:lnTo>
                <a:cubicBezTo>
                  <a:pt x="1372003" y="4582629"/>
                  <a:pt x="1446028" y="4656654"/>
                  <a:pt x="1446028" y="4747968"/>
                </a:cubicBezTo>
                <a:lnTo>
                  <a:pt x="1446028" y="5863318"/>
                </a:lnTo>
                <a:cubicBezTo>
                  <a:pt x="1446028" y="5954632"/>
                  <a:pt x="1372003" y="6028657"/>
                  <a:pt x="1280689" y="6028657"/>
                </a:cubicBezTo>
                <a:lnTo>
                  <a:pt x="165339" y="6028657"/>
                </a:lnTo>
                <a:cubicBezTo>
                  <a:pt x="74025" y="6028657"/>
                  <a:pt x="0" y="5954632"/>
                  <a:pt x="0" y="5863318"/>
                </a:cubicBezTo>
                <a:lnTo>
                  <a:pt x="0" y="4747968"/>
                </a:lnTo>
                <a:cubicBezTo>
                  <a:pt x="0" y="4656654"/>
                  <a:pt x="74025" y="4582629"/>
                  <a:pt x="165339" y="4582629"/>
                </a:cubicBezTo>
                <a:close/>
                <a:moveTo>
                  <a:pt x="4794045" y="3055085"/>
                </a:moveTo>
                <a:lnTo>
                  <a:pt x="5909395" y="3055085"/>
                </a:lnTo>
                <a:cubicBezTo>
                  <a:pt x="6000709" y="3055085"/>
                  <a:pt x="6074734" y="3129110"/>
                  <a:pt x="6074734" y="3220424"/>
                </a:cubicBezTo>
                <a:lnTo>
                  <a:pt x="6074734" y="4335774"/>
                </a:lnTo>
                <a:cubicBezTo>
                  <a:pt x="6074734" y="4427088"/>
                  <a:pt x="6000709" y="4501113"/>
                  <a:pt x="5909395" y="4501113"/>
                </a:cubicBezTo>
                <a:lnTo>
                  <a:pt x="4794045" y="4501113"/>
                </a:lnTo>
                <a:cubicBezTo>
                  <a:pt x="4702731" y="4501113"/>
                  <a:pt x="4628706" y="4427088"/>
                  <a:pt x="4628706" y="4335774"/>
                </a:cubicBezTo>
                <a:lnTo>
                  <a:pt x="4628706" y="3220424"/>
                </a:lnTo>
                <a:cubicBezTo>
                  <a:pt x="4628706" y="3129110"/>
                  <a:pt x="4702731" y="3055085"/>
                  <a:pt x="4794045" y="3055085"/>
                </a:cubicBezTo>
                <a:close/>
                <a:moveTo>
                  <a:pt x="3252416" y="3055085"/>
                </a:moveTo>
                <a:lnTo>
                  <a:pt x="4367766" y="3055085"/>
                </a:lnTo>
                <a:cubicBezTo>
                  <a:pt x="4459080" y="3055085"/>
                  <a:pt x="4533105" y="3129110"/>
                  <a:pt x="4533105" y="3220424"/>
                </a:cubicBezTo>
                <a:lnTo>
                  <a:pt x="4533105" y="4335774"/>
                </a:lnTo>
                <a:cubicBezTo>
                  <a:pt x="4533105" y="4427088"/>
                  <a:pt x="4459080" y="4501113"/>
                  <a:pt x="4367766" y="4501113"/>
                </a:cubicBezTo>
                <a:lnTo>
                  <a:pt x="3252416" y="4501113"/>
                </a:lnTo>
                <a:cubicBezTo>
                  <a:pt x="3161102" y="4501113"/>
                  <a:pt x="3087077" y="4427088"/>
                  <a:pt x="3087077" y="4335774"/>
                </a:cubicBezTo>
                <a:lnTo>
                  <a:pt x="3087077" y="3220424"/>
                </a:lnTo>
                <a:cubicBezTo>
                  <a:pt x="3087077" y="3129110"/>
                  <a:pt x="3161102" y="3055085"/>
                  <a:pt x="3252416" y="3055085"/>
                </a:cubicBezTo>
                <a:close/>
                <a:moveTo>
                  <a:pt x="1708242" y="3055085"/>
                </a:moveTo>
                <a:lnTo>
                  <a:pt x="2823591" y="3055085"/>
                </a:lnTo>
                <a:cubicBezTo>
                  <a:pt x="2914905" y="3055085"/>
                  <a:pt x="2988931" y="3129110"/>
                  <a:pt x="2988931" y="3220424"/>
                </a:cubicBezTo>
                <a:lnTo>
                  <a:pt x="2988931" y="4335774"/>
                </a:lnTo>
                <a:cubicBezTo>
                  <a:pt x="2988931" y="4427088"/>
                  <a:pt x="2914905" y="4501113"/>
                  <a:pt x="2823591" y="4501113"/>
                </a:cubicBezTo>
                <a:lnTo>
                  <a:pt x="1708242" y="4501113"/>
                </a:lnTo>
                <a:cubicBezTo>
                  <a:pt x="1616928" y="4501113"/>
                  <a:pt x="1542902" y="4427088"/>
                  <a:pt x="1542902" y="4335774"/>
                </a:cubicBezTo>
                <a:lnTo>
                  <a:pt x="1542902" y="3220424"/>
                </a:lnTo>
                <a:cubicBezTo>
                  <a:pt x="1542902" y="3129110"/>
                  <a:pt x="1616928" y="3055085"/>
                  <a:pt x="1708242" y="3055085"/>
                </a:cubicBezTo>
                <a:close/>
                <a:moveTo>
                  <a:pt x="165340" y="3055085"/>
                </a:moveTo>
                <a:lnTo>
                  <a:pt x="1280689" y="3055085"/>
                </a:lnTo>
                <a:cubicBezTo>
                  <a:pt x="1372004" y="3055085"/>
                  <a:pt x="1446029" y="3129110"/>
                  <a:pt x="1446029" y="3220424"/>
                </a:cubicBezTo>
                <a:lnTo>
                  <a:pt x="1446029" y="4335774"/>
                </a:lnTo>
                <a:cubicBezTo>
                  <a:pt x="1446029" y="4427088"/>
                  <a:pt x="1372004" y="4501113"/>
                  <a:pt x="1280689" y="4501113"/>
                </a:cubicBezTo>
                <a:lnTo>
                  <a:pt x="165340" y="4501113"/>
                </a:lnTo>
                <a:cubicBezTo>
                  <a:pt x="74026" y="4501113"/>
                  <a:pt x="1" y="4427088"/>
                  <a:pt x="1" y="4335774"/>
                </a:cubicBezTo>
                <a:lnTo>
                  <a:pt x="1" y="3220424"/>
                </a:lnTo>
                <a:cubicBezTo>
                  <a:pt x="1" y="3129110"/>
                  <a:pt x="74026" y="3055085"/>
                  <a:pt x="165340" y="3055085"/>
                </a:cubicBezTo>
                <a:close/>
                <a:moveTo>
                  <a:pt x="1708242" y="1527321"/>
                </a:moveTo>
                <a:lnTo>
                  <a:pt x="2823591" y="1527321"/>
                </a:lnTo>
                <a:cubicBezTo>
                  <a:pt x="2914905" y="1527321"/>
                  <a:pt x="2988931" y="1601346"/>
                  <a:pt x="2988931" y="1692659"/>
                </a:cubicBezTo>
                <a:lnTo>
                  <a:pt x="2988931" y="2808009"/>
                </a:lnTo>
                <a:cubicBezTo>
                  <a:pt x="2988931" y="2899323"/>
                  <a:pt x="2914905" y="2973348"/>
                  <a:pt x="2823591" y="2973348"/>
                </a:cubicBezTo>
                <a:lnTo>
                  <a:pt x="1708242" y="2973348"/>
                </a:lnTo>
                <a:cubicBezTo>
                  <a:pt x="1616928" y="2973348"/>
                  <a:pt x="1542903" y="2899323"/>
                  <a:pt x="1542903" y="2808009"/>
                </a:cubicBezTo>
                <a:lnTo>
                  <a:pt x="1542903" y="1692659"/>
                </a:lnTo>
                <a:cubicBezTo>
                  <a:pt x="1542903" y="1601346"/>
                  <a:pt x="1616928" y="1527321"/>
                  <a:pt x="1708242" y="1527321"/>
                </a:cubicBezTo>
                <a:close/>
                <a:moveTo>
                  <a:pt x="4794045" y="1523943"/>
                </a:moveTo>
                <a:lnTo>
                  <a:pt x="5909395" y="1523943"/>
                </a:lnTo>
                <a:cubicBezTo>
                  <a:pt x="6000709" y="1523943"/>
                  <a:pt x="6074734" y="1597968"/>
                  <a:pt x="6074734" y="1689281"/>
                </a:cubicBezTo>
                <a:lnTo>
                  <a:pt x="6074734" y="2804631"/>
                </a:lnTo>
                <a:cubicBezTo>
                  <a:pt x="6074734" y="2895945"/>
                  <a:pt x="6000709" y="2969970"/>
                  <a:pt x="5909395" y="2969970"/>
                </a:cubicBezTo>
                <a:lnTo>
                  <a:pt x="4794045" y="2969970"/>
                </a:lnTo>
                <a:cubicBezTo>
                  <a:pt x="4702731" y="2969970"/>
                  <a:pt x="4628706" y="2895945"/>
                  <a:pt x="4628706" y="2804631"/>
                </a:cubicBezTo>
                <a:lnTo>
                  <a:pt x="4628706" y="1689281"/>
                </a:lnTo>
                <a:cubicBezTo>
                  <a:pt x="4628706" y="1597968"/>
                  <a:pt x="4702731" y="1523943"/>
                  <a:pt x="4794045" y="1523943"/>
                </a:cubicBezTo>
                <a:close/>
                <a:moveTo>
                  <a:pt x="3251143" y="1523943"/>
                </a:moveTo>
                <a:lnTo>
                  <a:pt x="4366493" y="1523943"/>
                </a:lnTo>
                <a:cubicBezTo>
                  <a:pt x="4457807" y="1523943"/>
                  <a:pt x="4531832" y="1597968"/>
                  <a:pt x="4531832" y="1689281"/>
                </a:cubicBezTo>
                <a:lnTo>
                  <a:pt x="4531832" y="2804631"/>
                </a:lnTo>
                <a:cubicBezTo>
                  <a:pt x="4531832" y="2895945"/>
                  <a:pt x="4457807" y="2969970"/>
                  <a:pt x="4366493" y="2969970"/>
                </a:cubicBezTo>
                <a:lnTo>
                  <a:pt x="3251143" y="2969970"/>
                </a:lnTo>
                <a:cubicBezTo>
                  <a:pt x="3159829" y="2969970"/>
                  <a:pt x="3085804" y="2895945"/>
                  <a:pt x="3085804" y="2804631"/>
                </a:cubicBezTo>
                <a:lnTo>
                  <a:pt x="3085804" y="1689281"/>
                </a:lnTo>
                <a:cubicBezTo>
                  <a:pt x="3085804" y="1597968"/>
                  <a:pt x="3159829" y="1523943"/>
                  <a:pt x="3251143" y="1523943"/>
                </a:cubicBezTo>
                <a:close/>
                <a:moveTo>
                  <a:pt x="165340" y="1523943"/>
                </a:moveTo>
                <a:lnTo>
                  <a:pt x="1280690" y="1523943"/>
                </a:lnTo>
                <a:cubicBezTo>
                  <a:pt x="1372004" y="1523943"/>
                  <a:pt x="1446029" y="1597968"/>
                  <a:pt x="1446029" y="1689281"/>
                </a:cubicBezTo>
                <a:lnTo>
                  <a:pt x="1446029" y="2804631"/>
                </a:lnTo>
                <a:cubicBezTo>
                  <a:pt x="1446029" y="2895945"/>
                  <a:pt x="1372004" y="2969970"/>
                  <a:pt x="1280690" y="2969970"/>
                </a:cubicBezTo>
                <a:lnTo>
                  <a:pt x="165340" y="2969970"/>
                </a:lnTo>
                <a:cubicBezTo>
                  <a:pt x="74026" y="2969970"/>
                  <a:pt x="1" y="2895945"/>
                  <a:pt x="1" y="2804631"/>
                </a:cubicBezTo>
                <a:lnTo>
                  <a:pt x="1" y="1689281"/>
                </a:lnTo>
                <a:cubicBezTo>
                  <a:pt x="1" y="1597968"/>
                  <a:pt x="74026" y="1523943"/>
                  <a:pt x="165340" y="1523943"/>
                </a:cubicBezTo>
                <a:close/>
                <a:moveTo>
                  <a:pt x="4794045" y="0"/>
                </a:moveTo>
                <a:lnTo>
                  <a:pt x="5909395" y="0"/>
                </a:lnTo>
                <a:cubicBezTo>
                  <a:pt x="6000709" y="0"/>
                  <a:pt x="6074734" y="74025"/>
                  <a:pt x="6074734" y="165339"/>
                </a:cubicBezTo>
                <a:lnTo>
                  <a:pt x="6074734" y="1280689"/>
                </a:lnTo>
                <a:cubicBezTo>
                  <a:pt x="6074734" y="1372003"/>
                  <a:pt x="6000709" y="1446028"/>
                  <a:pt x="5909395" y="1446028"/>
                </a:cubicBezTo>
                <a:lnTo>
                  <a:pt x="4794045" y="1446028"/>
                </a:lnTo>
                <a:cubicBezTo>
                  <a:pt x="4702731" y="1446028"/>
                  <a:pt x="4628706" y="1372003"/>
                  <a:pt x="4628706" y="1280689"/>
                </a:cubicBezTo>
                <a:lnTo>
                  <a:pt x="4628706" y="165339"/>
                </a:lnTo>
                <a:cubicBezTo>
                  <a:pt x="4628706" y="74025"/>
                  <a:pt x="4702731" y="0"/>
                  <a:pt x="4794045" y="0"/>
                </a:cubicBezTo>
                <a:close/>
                <a:moveTo>
                  <a:pt x="3251143" y="0"/>
                </a:moveTo>
                <a:lnTo>
                  <a:pt x="4366493" y="0"/>
                </a:lnTo>
                <a:cubicBezTo>
                  <a:pt x="4457807" y="0"/>
                  <a:pt x="4531832" y="74025"/>
                  <a:pt x="4531832" y="165339"/>
                </a:cubicBezTo>
                <a:lnTo>
                  <a:pt x="4531832" y="1280689"/>
                </a:lnTo>
                <a:cubicBezTo>
                  <a:pt x="4531832" y="1372004"/>
                  <a:pt x="4457807" y="1446028"/>
                  <a:pt x="4366493" y="1446028"/>
                </a:cubicBezTo>
                <a:lnTo>
                  <a:pt x="3251143" y="1446028"/>
                </a:lnTo>
                <a:cubicBezTo>
                  <a:pt x="3159829" y="1446028"/>
                  <a:pt x="3085804" y="1372004"/>
                  <a:pt x="3085804" y="1280689"/>
                </a:cubicBezTo>
                <a:lnTo>
                  <a:pt x="3085804" y="165339"/>
                </a:lnTo>
                <a:cubicBezTo>
                  <a:pt x="3085804" y="74025"/>
                  <a:pt x="3159829" y="0"/>
                  <a:pt x="3251143" y="0"/>
                </a:cubicBezTo>
                <a:close/>
                <a:moveTo>
                  <a:pt x="1708242" y="0"/>
                </a:moveTo>
                <a:lnTo>
                  <a:pt x="2823591" y="0"/>
                </a:lnTo>
                <a:cubicBezTo>
                  <a:pt x="2914905" y="0"/>
                  <a:pt x="2988931" y="74025"/>
                  <a:pt x="2988931" y="165339"/>
                </a:cubicBezTo>
                <a:lnTo>
                  <a:pt x="2988931" y="1280689"/>
                </a:lnTo>
                <a:cubicBezTo>
                  <a:pt x="2988931" y="1372004"/>
                  <a:pt x="2914905" y="1446028"/>
                  <a:pt x="2823591" y="1446028"/>
                </a:cubicBezTo>
                <a:lnTo>
                  <a:pt x="1708242" y="1446028"/>
                </a:lnTo>
                <a:cubicBezTo>
                  <a:pt x="1616928" y="1446028"/>
                  <a:pt x="1542903" y="1372004"/>
                  <a:pt x="1542903" y="1280689"/>
                </a:cubicBezTo>
                <a:lnTo>
                  <a:pt x="1542903" y="165339"/>
                </a:lnTo>
                <a:cubicBezTo>
                  <a:pt x="1542903" y="74025"/>
                  <a:pt x="1616928" y="0"/>
                  <a:pt x="1708242" y="0"/>
                </a:cubicBezTo>
                <a:close/>
                <a:moveTo>
                  <a:pt x="165340" y="0"/>
                </a:moveTo>
                <a:lnTo>
                  <a:pt x="1280690" y="0"/>
                </a:lnTo>
                <a:cubicBezTo>
                  <a:pt x="1372004" y="0"/>
                  <a:pt x="1446030" y="74025"/>
                  <a:pt x="1446030" y="165339"/>
                </a:cubicBezTo>
                <a:lnTo>
                  <a:pt x="1446030" y="1280689"/>
                </a:lnTo>
                <a:cubicBezTo>
                  <a:pt x="1446030" y="1372004"/>
                  <a:pt x="1372004" y="1446028"/>
                  <a:pt x="1280690" y="1446028"/>
                </a:cubicBezTo>
                <a:lnTo>
                  <a:pt x="165340" y="1446028"/>
                </a:lnTo>
                <a:cubicBezTo>
                  <a:pt x="74026" y="1446028"/>
                  <a:pt x="1" y="1372004"/>
                  <a:pt x="1" y="1280689"/>
                </a:cubicBezTo>
                <a:lnTo>
                  <a:pt x="1" y="165339"/>
                </a:lnTo>
                <a:cubicBezTo>
                  <a:pt x="1" y="74025"/>
                  <a:pt x="74026" y="0"/>
                  <a:pt x="165340" y="0"/>
                </a:cubicBez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9F805F6F-7EC1-6949-8E06-340B0D629C55}"/>
              </a:ext>
            </a:extLst>
          </p:cNvPr>
          <p:cNvSpPr>
            <a:spLocks noGrp="1"/>
          </p:cNvSpPr>
          <p:nvPr>
            <p:ph type="dt" sz="half" idx="14"/>
          </p:nvPr>
        </p:nvSpPr>
        <p:spPr/>
        <p:txBody>
          <a:bodyPr/>
          <a:lstStyle/>
          <a:p>
            <a:fld id="{9BA72D8B-EA6D-CE4E-B8CC-DC34A384627E}" type="datetime1">
              <a:rPr lang="en-US" smtClean="0"/>
              <a:t>8/23/2023</a:t>
            </a:fld>
            <a:endParaRPr lang="en-US" dirty="0"/>
          </a:p>
        </p:txBody>
      </p:sp>
      <p:sp>
        <p:nvSpPr>
          <p:cNvPr id="3" name="Footer Placeholder 2">
            <a:extLst>
              <a:ext uri="{FF2B5EF4-FFF2-40B4-BE49-F238E27FC236}">
                <a16:creationId xmlns:a16="http://schemas.microsoft.com/office/drawing/2014/main" id="{A7CE6379-DACD-AA4E-B61D-3A7874BD79D3}"/>
              </a:ext>
            </a:extLst>
          </p:cNvPr>
          <p:cNvSpPr>
            <a:spLocks noGrp="1"/>
          </p:cNvSpPr>
          <p:nvPr>
            <p:ph type="ftr" sz="quarter" idx="15"/>
          </p:nvPr>
        </p:nvSpPr>
        <p:spPr/>
        <p:txBody>
          <a:bodyPr/>
          <a:lstStyle/>
          <a:p>
            <a:endParaRPr lang="en-US" dirty="0"/>
          </a:p>
        </p:txBody>
      </p:sp>
      <p:sp>
        <p:nvSpPr>
          <p:cNvPr id="4" name="Slide Number Placeholder 3">
            <a:extLst>
              <a:ext uri="{FF2B5EF4-FFF2-40B4-BE49-F238E27FC236}">
                <a16:creationId xmlns:a16="http://schemas.microsoft.com/office/drawing/2014/main" id="{B62B6882-9935-0A49-8B79-973967C3475E}"/>
              </a:ext>
            </a:extLst>
          </p:cNvPr>
          <p:cNvSpPr>
            <a:spLocks noGrp="1"/>
          </p:cNvSpPr>
          <p:nvPr>
            <p:ph type="sldNum" sz="quarter" idx="16"/>
          </p:nvPr>
        </p:nvSpPr>
        <p:spPr/>
        <p:txBody>
          <a:bodyPr/>
          <a:lstStyle/>
          <a:p>
            <a:fld id="{8FE7B0E4-D789-4813-8945-16C1EEF153F7}" type="slidenum">
              <a:rPr lang="en-US" smtClean="0"/>
              <a:pPr/>
              <a:t>‹#›</a:t>
            </a:fld>
            <a:endParaRPr lang="en-US" dirty="0"/>
          </a:p>
        </p:txBody>
      </p:sp>
    </p:spTree>
    <p:extLst>
      <p:ext uri="{BB962C8B-B14F-4D97-AF65-F5344CB8AC3E}">
        <p14:creationId xmlns:p14="http://schemas.microsoft.com/office/powerpoint/2010/main" val="13055313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5E8B8A7-D9BB-B44F-8712-2848B4E3EF75}"/>
              </a:ext>
            </a:extLst>
          </p:cNvPr>
          <p:cNvSpPr>
            <a:spLocks noGrp="1"/>
          </p:cNvSpPr>
          <p:nvPr>
            <p:ph type="pic" sz="quarter" idx="10"/>
          </p:nvPr>
        </p:nvSpPr>
        <p:spPr>
          <a:xfrm>
            <a:off x="474562" y="2058088"/>
            <a:ext cx="5158451" cy="2442258"/>
          </a:xfrm>
          <a:custGeom>
            <a:avLst/>
            <a:gdLst>
              <a:gd name="connsiteX0" fmla="*/ 0 w 5158451"/>
              <a:gd name="connsiteY0" fmla="*/ 0 h 2442258"/>
              <a:gd name="connsiteX1" fmla="*/ 5158451 w 5158451"/>
              <a:gd name="connsiteY1" fmla="*/ 0 h 2442258"/>
              <a:gd name="connsiteX2" fmla="*/ 5158451 w 5158451"/>
              <a:gd name="connsiteY2" fmla="*/ 2442258 h 2442258"/>
              <a:gd name="connsiteX3" fmla="*/ 0 w 5158451"/>
              <a:gd name="connsiteY3" fmla="*/ 2442258 h 2442258"/>
            </a:gdLst>
            <a:ahLst/>
            <a:cxnLst>
              <a:cxn ang="0">
                <a:pos x="connsiteX0" y="connsiteY0"/>
              </a:cxn>
              <a:cxn ang="0">
                <a:pos x="connsiteX1" y="connsiteY1"/>
              </a:cxn>
              <a:cxn ang="0">
                <a:pos x="connsiteX2" y="connsiteY2"/>
              </a:cxn>
              <a:cxn ang="0">
                <a:pos x="connsiteX3" y="connsiteY3"/>
              </a:cxn>
            </a:cxnLst>
            <a:rect l="l" t="t" r="r" b="b"/>
            <a:pathLst>
              <a:path w="5158451" h="2442258">
                <a:moveTo>
                  <a:pt x="0" y="0"/>
                </a:moveTo>
                <a:lnTo>
                  <a:pt x="5158451" y="0"/>
                </a:lnTo>
                <a:lnTo>
                  <a:pt x="5158451" y="2442258"/>
                </a:lnTo>
                <a:lnTo>
                  <a:pt x="0" y="2442258"/>
                </a:lnTo>
                <a:close/>
              </a:path>
            </a:pathLst>
          </a:custGeom>
        </p:spPr>
        <p:txBody>
          <a:bodyPr wrap="square">
            <a:noAutofit/>
          </a:bodyPr>
          <a:lstStyle/>
          <a:p>
            <a:endParaRPr lang="en-US" dirty="0"/>
          </a:p>
        </p:txBody>
      </p:sp>
      <p:sp>
        <p:nvSpPr>
          <p:cNvPr id="14" name="Picture Placeholder 13">
            <a:extLst>
              <a:ext uri="{FF2B5EF4-FFF2-40B4-BE49-F238E27FC236}">
                <a16:creationId xmlns:a16="http://schemas.microsoft.com/office/drawing/2014/main" id="{4E2B938D-B593-2B4A-ABD8-3D6DC4DB1D3D}"/>
              </a:ext>
            </a:extLst>
          </p:cNvPr>
          <p:cNvSpPr>
            <a:spLocks noGrp="1"/>
          </p:cNvSpPr>
          <p:nvPr>
            <p:ph type="pic" sz="quarter" idx="11"/>
          </p:nvPr>
        </p:nvSpPr>
        <p:spPr>
          <a:xfrm>
            <a:off x="6551271" y="2058088"/>
            <a:ext cx="5158451" cy="2442258"/>
          </a:xfrm>
          <a:custGeom>
            <a:avLst/>
            <a:gdLst>
              <a:gd name="connsiteX0" fmla="*/ 0 w 5158451"/>
              <a:gd name="connsiteY0" fmla="*/ 0 h 2442258"/>
              <a:gd name="connsiteX1" fmla="*/ 5158451 w 5158451"/>
              <a:gd name="connsiteY1" fmla="*/ 0 h 2442258"/>
              <a:gd name="connsiteX2" fmla="*/ 5158451 w 5158451"/>
              <a:gd name="connsiteY2" fmla="*/ 2442258 h 2442258"/>
              <a:gd name="connsiteX3" fmla="*/ 0 w 5158451"/>
              <a:gd name="connsiteY3" fmla="*/ 2442258 h 2442258"/>
            </a:gdLst>
            <a:ahLst/>
            <a:cxnLst>
              <a:cxn ang="0">
                <a:pos x="connsiteX0" y="connsiteY0"/>
              </a:cxn>
              <a:cxn ang="0">
                <a:pos x="connsiteX1" y="connsiteY1"/>
              </a:cxn>
              <a:cxn ang="0">
                <a:pos x="connsiteX2" y="connsiteY2"/>
              </a:cxn>
              <a:cxn ang="0">
                <a:pos x="connsiteX3" y="connsiteY3"/>
              </a:cxn>
            </a:cxnLst>
            <a:rect l="l" t="t" r="r" b="b"/>
            <a:pathLst>
              <a:path w="5158451" h="2442258">
                <a:moveTo>
                  <a:pt x="0" y="0"/>
                </a:moveTo>
                <a:lnTo>
                  <a:pt x="5158451" y="0"/>
                </a:lnTo>
                <a:lnTo>
                  <a:pt x="5158451" y="2442258"/>
                </a:lnTo>
                <a:lnTo>
                  <a:pt x="0" y="2442258"/>
                </a:ln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5F36E47C-2853-0345-B2C8-CFB50C0E621E}"/>
              </a:ext>
            </a:extLst>
          </p:cNvPr>
          <p:cNvSpPr>
            <a:spLocks noGrp="1"/>
          </p:cNvSpPr>
          <p:nvPr>
            <p:ph type="dt" sz="half" idx="12"/>
          </p:nvPr>
        </p:nvSpPr>
        <p:spPr/>
        <p:txBody>
          <a:bodyPr/>
          <a:lstStyle/>
          <a:p>
            <a:fld id="{81BE63BD-61ED-8843-AF9B-0197DB9365B7}" type="datetime1">
              <a:rPr lang="en-US" smtClean="0"/>
              <a:t>8/23/2023</a:t>
            </a:fld>
            <a:endParaRPr lang="en-US" dirty="0"/>
          </a:p>
        </p:txBody>
      </p:sp>
      <p:sp>
        <p:nvSpPr>
          <p:cNvPr id="3" name="Footer Placeholder 2">
            <a:extLst>
              <a:ext uri="{FF2B5EF4-FFF2-40B4-BE49-F238E27FC236}">
                <a16:creationId xmlns:a16="http://schemas.microsoft.com/office/drawing/2014/main" id="{774D9B1A-54ED-A340-BD09-22124192BFCB}"/>
              </a:ext>
            </a:extLst>
          </p:cNvPr>
          <p:cNvSpPr>
            <a:spLocks noGrp="1"/>
          </p:cNvSpPr>
          <p:nvPr>
            <p:ph type="ftr" sz="quarter" idx="13"/>
          </p:nvPr>
        </p:nvSpPr>
        <p:spPr/>
        <p:txBody>
          <a:bodyPr/>
          <a:lstStyle/>
          <a:p>
            <a:endParaRPr lang="en-US" dirty="0"/>
          </a:p>
        </p:txBody>
      </p:sp>
      <p:sp>
        <p:nvSpPr>
          <p:cNvPr id="4" name="Slide Number Placeholder 3">
            <a:extLst>
              <a:ext uri="{FF2B5EF4-FFF2-40B4-BE49-F238E27FC236}">
                <a16:creationId xmlns:a16="http://schemas.microsoft.com/office/drawing/2014/main" id="{F9667B8A-9D80-EB40-BDA8-C674D662F3FE}"/>
              </a:ext>
            </a:extLst>
          </p:cNvPr>
          <p:cNvSpPr>
            <a:spLocks noGrp="1"/>
          </p:cNvSpPr>
          <p:nvPr>
            <p:ph type="sldNum" sz="quarter" idx="14"/>
          </p:nvPr>
        </p:nvSpPr>
        <p:spPr/>
        <p:txBody>
          <a:bodyPr/>
          <a:lstStyle/>
          <a:p>
            <a:fld id="{8FE7B0E4-D789-4813-8945-16C1EEF153F7}" type="slidenum">
              <a:rPr lang="en-US" smtClean="0"/>
              <a:pPr/>
              <a:t>‹#›</a:t>
            </a:fld>
            <a:endParaRPr lang="en-US" dirty="0"/>
          </a:p>
        </p:txBody>
      </p:sp>
    </p:spTree>
    <p:extLst>
      <p:ext uri="{BB962C8B-B14F-4D97-AF65-F5344CB8AC3E}">
        <p14:creationId xmlns:p14="http://schemas.microsoft.com/office/powerpoint/2010/main" val="27213950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55943BC-4385-DB4D-B93B-9359ACE694C8}"/>
              </a:ext>
            </a:extLst>
          </p:cNvPr>
          <p:cNvSpPr>
            <a:spLocks noGrp="1"/>
          </p:cNvSpPr>
          <p:nvPr>
            <p:ph type="pic" sz="quarter" idx="10"/>
          </p:nvPr>
        </p:nvSpPr>
        <p:spPr>
          <a:xfrm>
            <a:off x="847378" y="2055499"/>
            <a:ext cx="3371696" cy="3914274"/>
          </a:xfrm>
          <a:custGeom>
            <a:avLst/>
            <a:gdLst>
              <a:gd name="connsiteX0" fmla="*/ 160897 w 3371696"/>
              <a:gd name="connsiteY0" fmla="*/ 0 h 3914274"/>
              <a:gd name="connsiteX1" fmla="*/ 3210799 w 3371696"/>
              <a:gd name="connsiteY1" fmla="*/ 0 h 3914274"/>
              <a:gd name="connsiteX2" fmla="*/ 3371696 w 3371696"/>
              <a:gd name="connsiteY2" fmla="*/ 160897 h 3914274"/>
              <a:gd name="connsiteX3" fmla="*/ 3371696 w 3371696"/>
              <a:gd name="connsiteY3" fmla="*/ 3753377 h 3914274"/>
              <a:gd name="connsiteX4" fmla="*/ 3210799 w 3371696"/>
              <a:gd name="connsiteY4" fmla="*/ 3914274 h 3914274"/>
              <a:gd name="connsiteX5" fmla="*/ 160897 w 3371696"/>
              <a:gd name="connsiteY5" fmla="*/ 3914274 h 3914274"/>
              <a:gd name="connsiteX6" fmla="*/ 0 w 3371696"/>
              <a:gd name="connsiteY6" fmla="*/ 3753377 h 3914274"/>
              <a:gd name="connsiteX7" fmla="*/ 0 w 3371696"/>
              <a:gd name="connsiteY7" fmla="*/ 160897 h 3914274"/>
              <a:gd name="connsiteX8" fmla="*/ 160897 w 3371696"/>
              <a:gd name="connsiteY8" fmla="*/ 0 h 391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1696" h="3914274">
                <a:moveTo>
                  <a:pt x="160897" y="0"/>
                </a:moveTo>
                <a:lnTo>
                  <a:pt x="3210799" y="0"/>
                </a:lnTo>
                <a:cubicBezTo>
                  <a:pt x="3299660" y="0"/>
                  <a:pt x="3371696" y="72036"/>
                  <a:pt x="3371696" y="160897"/>
                </a:cubicBezTo>
                <a:lnTo>
                  <a:pt x="3371696" y="3753377"/>
                </a:lnTo>
                <a:cubicBezTo>
                  <a:pt x="3371696" y="3842238"/>
                  <a:pt x="3299660" y="3914274"/>
                  <a:pt x="3210799" y="3914274"/>
                </a:cubicBezTo>
                <a:lnTo>
                  <a:pt x="160897" y="3914274"/>
                </a:lnTo>
                <a:cubicBezTo>
                  <a:pt x="72036" y="3914274"/>
                  <a:pt x="0" y="3842238"/>
                  <a:pt x="0" y="3753377"/>
                </a:cubicBezTo>
                <a:lnTo>
                  <a:pt x="0" y="160897"/>
                </a:lnTo>
                <a:cubicBezTo>
                  <a:pt x="0" y="72036"/>
                  <a:pt x="72036" y="0"/>
                  <a:pt x="160897" y="0"/>
                </a:cubicBez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32E50776-9CC7-694C-B17F-3F4A1A0CC3AC}"/>
              </a:ext>
            </a:extLst>
          </p:cNvPr>
          <p:cNvSpPr>
            <a:spLocks noGrp="1"/>
          </p:cNvSpPr>
          <p:nvPr>
            <p:ph type="dt" sz="half" idx="11"/>
          </p:nvPr>
        </p:nvSpPr>
        <p:spPr/>
        <p:txBody>
          <a:bodyPr/>
          <a:lstStyle/>
          <a:p>
            <a:fld id="{75CB77EE-AB2C-6248-89AC-AC640E49A134}" type="datetime1">
              <a:rPr lang="en-US" smtClean="0"/>
              <a:t>8/23/2023</a:t>
            </a:fld>
            <a:endParaRPr lang="en-US" dirty="0"/>
          </a:p>
        </p:txBody>
      </p:sp>
      <p:sp>
        <p:nvSpPr>
          <p:cNvPr id="3" name="Footer Placeholder 2">
            <a:extLst>
              <a:ext uri="{FF2B5EF4-FFF2-40B4-BE49-F238E27FC236}">
                <a16:creationId xmlns:a16="http://schemas.microsoft.com/office/drawing/2014/main" id="{3398B1C6-1835-624E-A63A-C3C4B1682F0D}"/>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a16="http://schemas.microsoft.com/office/drawing/2014/main" id="{16781D5E-F359-CE49-BCD9-B0389C18D40B}"/>
              </a:ext>
            </a:extLst>
          </p:cNvPr>
          <p:cNvSpPr>
            <a:spLocks noGrp="1"/>
          </p:cNvSpPr>
          <p:nvPr>
            <p:ph type="sldNum" sz="quarter" idx="13"/>
          </p:nvPr>
        </p:nvSpPr>
        <p:spPr/>
        <p:txBody>
          <a:bodyPr/>
          <a:lstStyle/>
          <a:p>
            <a:fld id="{8FE7B0E4-D789-4813-8945-16C1EEF153F7}" type="slidenum">
              <a:rPr lang="en-US" smtClean="0"/>
              <a:pPr/>
              <a:t>‹#›</a:t>
            </a:fld>
            <a:endParaRPr lang="en-US" dirty="0"/>
          </a:p>
        </p:txBody>
      </p:sp>
    </p:spTree>
    <p:extLst>
      <p:ext uri="{BB962C8B-B14F-4D97-AF65-F5344CB8AC3E}">
        <p14:creationId xmlns:p14="http://schemas.microsoft.com/office/powerpoint/2010/main" val="3208898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5A137-944B-1848-83ED-8EA42987AA26}"/>
              </a:ext>
            </a:extLst>
          </p:cNvPr>
          <p:cNvSpPr>
            <a:spLocks noGrp="1"/>
          </p:cNvSpPr>
          <p:nvPr>
            <p:ph type="title"/>
          </p:nvPr>
        </p:nvSpPr>
        <p:spPr>
          <a:xfrm>
            <a:off x="381000" y="538162"/>
            <a:ext cx="11430000" cy="5762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E25A4B9-C2E7-5747-AA59-0598DA1E2F81}"/>
              </a:ext>
            </a:extLst>
          </p:cNvPr>
          <p:cNvSpPr>
            <a:spLocks noGrp="1"/>
          </p:cNvSpPr>
          <p:nvPr>
            <p:ph idx="1"/>
          </p:nvPr>
        </p:nvSpPr>
        <p:spPr>
          <a:xfrm>
            <a:off x="381001" y="1425388"/>
            <a:ext cx="11429998" cy="4318187"/>
          </a:xfrm>
        </p:spPr>
        <p:txBody>
          <a:bodyPr/>
          <a:lstStyle>
            <a:lvl1pPr>
              <a:defRPr>
                <a:solidFill>
                  <a:schemeClr val="accent1"/>
                </a:solidFill>
              </a:defRPr>
            </a:lvl1pPr>
            <a:lvl2pPr marL="0">
              <a:defRPr/>
            </a:lvl2pPr>
            <a:lvl3pPr marL="457200">
              <a:buClr>
                <a:schemeClr val="accent1"/>
              </a:buClr>
              <a:buSzPct val="120000"/>
              <a:defRPr/>
            </a:lvl3pPr>
            <a:lvl4pPr marL="1051560" indent="-228600">
              <a:buClr>
                <a:schemeClr val="accent1"/>
              </a:buClr>
              <a:buSzPct val="90000"/>
              <a:buFont typeface="Wingdings" pitchFamily="2" charset="2"/>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1C765C77-6024-D241-9CD2-356F544876A4}"/>
              </a:ext>
            </a:extLst>
          </p:cNvPr>
          <p:cNvSpPr>
            <a:spLocks noGrp="1"/>
          </p:cNvSpPr>
          <p:nvPr>
            <p:ph type="sldNum" sz="quarter" idx="12"/>
          </p:nvPr>
        </p:nvSpPr>
        <p:spPr/>
        <p:txBody>
          <a:bodyPr/>
          <a:lstStyle/>
          <a:p>
            <a:fld id="{C537B411-5128-634D-B217-C21D22B0CDA7}" type="slidenum">
              <a:rPr lang="en-US" smtClean="0"/>
              <a:t>‹#›</a:t>
            </a:fld>
            <a:endParaRPr lang="en-US"/>
          </a:p>
        </p:txBody>
      </p:sp>
      <p:pic>
        <p:nvPicPr>
          <p:cNvPr id="7" name="Picture 6">
            <a:extLst>
              <a:ext uri="{FF2B5EF4-FFF2-40B4-BE49-F238E27FC236}">
                <a16:creationId xmlns:a16="http://schemas.microsoft.com/office/drawing/2014/main" id="{91B87298-6FC4-2D41-8C8A-817FD1A703B2}"/>
              </a:ext>
            </a:extLst>
          </p:cNvPr>
          <p:cNvPicPr>
            <a:picLocks noChangeAspect="1"/>
          </p:cNvPicPr>
          <p:nvPr userDrawn="1"/>
        </p:nvPicPr>
        <p:blipFill>
          <a:blip r:embed="rId2"/>
          <a:stretch>
            <a:fillRect/>
          </a:stretch>
        </p:blipFill>
        <p:spPr>
          <a:xfrm>
            <a:off x="419100" y="5943599"/>
            <a:ext cx="1784668" cy="733425"/>
          </a:xfrm>
          <a:prstGeom prst="rect">
            <a:avLst/>
          </a:prstGeom>
        </p:spPr>
      </p:pic>
    </p:spTree>
    <p:extLst>
      <p:ext uri="{BB962C8B-B14F-4D97-AF65-F5344CB8AC3E}">
        <p14:creationId xmlns:p14="http://schemas.microsoft.com/office/powerpoint/2010/main" val="32460852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153488" y="1573620"/>
            <a:ext cx="1968462" cy="1968460"/>
          </a:xfrm>
          <a:custGeom>
            <a:avLst/>
            <a:gdLst>
              <a:gd name="connsiteX0" fmla="*/ 984231 w 1968462"/>
              <a:gd name="connsiteY0" fmla="*/ 0 h 1968460"/>
              <a:gd name="connsiteX1" fmla="*/ 1968462 w 1968462"/>
              <a:gd name="connsiteY1" fmla="*/ 984230 h 1968460"/>
              <a:gd name="connsiteX2" fmla="*/ 984231 w 1968462"/>
              <a:gd name="connsiteY2" fmla="*/ 1968460 h 1968460"/>
              <a:gd name="connsiteX3" fmla="*/ 0 w 1968462"/>
              <a:gd name="connsiteY3" fmla="*/ 984230 h 1968460"/>
              <a:gd name="connsiteX4" fmla="*/ 984231 w 1968462"/>
              <a:gd name="connsiteY4" fmla="*/ 0 h 1968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462" h="1968460">
                <a:moveTo>
                  <a:pt x="984231" y="0"/>
                </a:moveTo>
                <a:cubicBezTo>
                  <a:pt x="1527807" y="0"/>
                  <a:pt x="1968462" y="440655"/>
                  <a:pt x="1968462" y="984230"/>
                </a:cubicBezTo>
                <a:cubicBezTo>
                  <a:pt x="1968462" y="1527805"/>
                  <a:pt x="1527807" y="1968460"/>
                  <a:pt x="984231" y="1968460"/>
                </a:cubicBezTo>
                <a:cubicBezTo>
                  <a:pt x="440655" y="1968460"/>
                  <a:pt x="0" y="1527805"/>
                  <a:pt x="0" y="984230"/>
                </a:cubicBezTo>
                <a:cubicBezTo>
                  <a:pt x="0" y="440655"/>
                  <a:pt x="440655" y="0"/>
                  <a:pt x="984231" y="0"/>
                </a:cubicBezTo>
                <a:close/>
              </a:path>
            </a:pathLst>
          </a:custGeom>
        </p:spPr>
        <p:txBody>
          <a:bodyPr wrap="square">
            <a:noAutofit/>
          </a:bodyPr>
          <a:lstStyle>
            <a:lvl1pPr>
              <a:defRPr b="0" cap="none" spc="0">
                <a:ln w="0"/>
                <a:solidFill>
                  <a:schemeClr val="tx1"/>
                </a:solidFill>
                <a:effectLst>
                  <a:outerShdw blurRad="38100" dist="19050" dir="2700000" algn="tl" rotWithShape="0">
                    <a:schemeClr val="dk1">
                      <a:alpha val="40000"/>
                    </a:schemeClr>
                  </a:outerShdw>
                </a:effectLst>
              </a:defRPr>
            </a:lvl1pPr>
          </a:lstStyle>
          <a:p>
            <a:endParaRPr lang="en-US" dirty="0"/>
          </a:p>
        </p:txBody>
      </p:sp>
      <p:sp>
        <p:nvSpPr>
          <p:cNvPr id="14" name="Picture Placeholder 13"/>
          <p:cNvSpPr>
            <a:spLocks noGrp="1"/>
          </p:cNvSpPr>
          <p:nvPr>
            <p:ph type="pic" sz="quarter" idx="11"/>
          </p:nvPr>
        </p:nvSpPr>
        <p:spPr>
          <a:xfrm>
            <a:off x="1153488" y="4107435"/>
            <a:ext cx="1968462" cy="1968460"/>
          </a:xfrm>
          <a:custGeom>
            <a:avLst/>
            <a:gdLst>
              <a:gd name="connsiteX0" fmla="*/ 984231 w 1968462"/>
              <a:gd name="connsiteY0" fmla="*/ 0 h 1968460"/>
              <a:gd name="connsiteX1" fmla="*/ 1968462 w 1968462"/>
              <a:gd name="connsiteY1" fmla="*/ 984230 h 1968460"/>
              <a:gd name="connsiteX2" fmla="*/ 984231 w 1968462"/>
              <a:gd name="connsiteY2" fmla="*/ 1968460 h 1968460"/>
              <a:gd name="connsiteX3" fmla="*/ 0 w 1968462"/>
              <a:gd name="connsiteY3" fmla="*/ 984230 h 1968460"/>
              <a:gd name="connsiteX4" fmla="*/ 984231 w 1968462"/>
              <a:gd name="connsiteY4" fmla="*/ 0 h 1968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462" h="1968460">
                <a:moveTo>
                  <a:pt x="984231" y="0"/>
                </a:moveTo>
                <a:cubicBezTo>
                  <a:pt x="1527807" y="0"/>
                  <a:pt x="1968462" y="440655"/>
                  <a:pt x="1968462" y="984230"/>
                </a:cubicBezTo>
                <a:cubicBezTo>
                  <a:pt x="1968462" y="1527805"/>
                  <a:pt x="1527807" y="1968460"/>
                  <a:pt x="984231" y="1968460"/>
                </a:cubicBezTo>
                <a:cubicBezTo>
                  <a:pt x="440655" y="1968460"/>
                  <a:pt x="0" y="1527805"/>
                  <a:pt x="0" y="984230"/>
                </a:cubicBezTo>
                <a:cubicBezTo>
                  <a:pt x="0" y="440655"/>
                  <a:pt x="440655" y="0"/>
                  <a:pt x="984231" y="0"/>
                </a:cubicBez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9DAA2B61-8C8D-E648-90A4-0FCB5FD466C2}"/>
              </a:ext>
            </a:extLst>
          </p:cNvPr>
          <p:cNvSpPr>
            <a:spLocks noGrp="1"/>
          </p:cNvSpPr>
          <p:nvPr>
            <p:ph type="dt" sz="half" idx="12"/>
          </p:nvPr>
        </p:nvSpPr>
        <p:spPr/>
        <p:txBody>
          <a:bodyPr/>
          <a:lstStyle/>
          <a:p>
            <a:fld id="{F67AEE80-89AE-3D40-9F46-D2A685AE1FE4}" type="datetime1">
              <a:rPr lang="en-US" smtClean="0"/>
              <a:t>8/23/2023</a:t>
            </a:fld>
            <a:endParaRPr lang="en-US" dirty="0"/>
          </a:p>
        </p:txBody>
      </p:sp>
      <p:sp>
        <p:nvSpPr>
          <p:cNvPr id="3" name="Footer Placeholder 2">
            <a:extLst>
              <a:ext uri="{FF2B5EF4-FFF2-40B4-BE49-F238E27FC236}">
                <a16:creationId xmlns:a16="http://schemas.microsoft.com/office/drawing/2014/main" id="{7F02708C-67A7-FB4A-9564-89CE3F3B9C0A}"/>
              </a:ext>
            </a:extLst>
          </p:cNvPr>
          <p:cNvSpPr>
            <a:spLocks noGrp="1"/>
          </p:cNvSpPr>
          <p:nvPr>
            <p:ph type="ftr" sz="quarter" idx="13"/>
          </p:nvPr>
        </p:nvSpPr>
        <p:spPr/>
        <p:txBody>
          <a:bodyPr/>
          <a:lstStyle/>
          <a:p>
            <a:endParaRPr lang="en-US" dirty="0"/>
          </a:p>
        </p:txBody>
      </p:sp>
      <p:sp>
        <p:nvSpPr>
          <p:cNvPr id="4" name="Slide Number Placeholder 3">
            <a:extLst>
              <a:ext uri="{FF2B5EF4-FFF2-40B4-BE49-F238E27FC236}">
                <a16:creationId xmlns:a16="http://schemas.microsoft.com/office/drawing/2014/main" id="{D23DF39D-9A63-B846-84A1-110BE151ECAD}"/>
              </a:ext>
            </a:extLst>
          </p:cNvPr>
          <p:cNvSpPr>
            <a:spLocks noGrp="1"/>
          </p:cNvSpPr>
          <p:nvPr>
            <p:ph type="sldNum" sz="quarter" idx="14"/>
          </p:nvPr>
        </p:nvSpPr>
        <p:spPr/>
        <p:txBody>
          <a:bodyPr/>
          <a:lstStyle/>
          <a:p>
            <a:fld id="{8FE7B0E4-D789-4813-8945-16C1EEF153F7}" type="slidenum">
              <a:rPr lang="en-US" smtClean="0"/>
              <a:pPr/>
              <a:t>‹#›</a:t>
            </a:fld>
            <a:endParaRPr lang="en-US" dirty="0"/>
          </a:p>
        </p:txBody>
      </p:sp>
    </p:spTree>
    <p:extLst>
      <p:ext uri="{BB962C8B-B14F-4D97-AF65-F5344CB8AC3E}">
        <p14:creationId xmlns:p14="http://schemas.microsoft.com/office/powerpoint/2010/main" val="24771888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0058402" y="775144"/>
            <a:ext cx="1436914" cy="1248743"/>
          </a:xfrm>
          <a:custGeom>
            <a:avLst/>
            <a:gdLst>
              <a:gd name="connsiteX0" fmla="*/ 208128 w 1436914"/>
              <a:gd name="connsiteY0" fmla="*/ 0 h 1248743"/>
              <a:gd name="connsiteX1" fmla="*/ 1228786 w 1436914"/>
              <a:gd name="connsiteY1" fmla="*/ 0 h 1248743"/>
              <a:gd name="connsiteX2" fmla="*/ 1436914 w 1436914"/>
              <a:gd name="connsiteY2" fmla="*/ 208128 h 1248743"/>
              <a:gd name="connsiteX3" fmla="*/ 1436914 w 1436914"/>
              <a:gd name="connsiteY3" fmla="*/ 1040615 h 1248743"/>
              <a:gd name="connsiteX4" fmla="*/ 1228786 w 1436914"/>
              <a:gd name="connsiteY4" fmla="*/ 1248743 h 1248743"/>
              <a:gd name="connsiteX5" fmla="*/ 208128 w 1436914"/>
              <a:gd name="connsiteY5" fmla="*/ 1248743 h 1248743"/>
              <a:gd name="connsiteX6" fmla="*/ 0 w 1436914"/>
              <a:gd name="connsiteY6" fmla="*/ 1040615 h 1248743"/>
              <a:gd name="connsiteX7" fmla="*/ 0 w 1436914"/>
              <a:gd name="connsiteY7" fmla="*/ 208128 h 1248743"/>
              <a:gd name="connsiteX8" fmla="*/ 208128 w 1436914"/>
              <a:gd name="connsiteY8" fmla="*/ 0 h 124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6914" h="1248743">
                <a:moveTo>
                  <a:pt x="208128" y="0"/>
                </a:moveTo>
                <a:lnTo>
                  <a:pt x="1228786" y="0"/>
                </a:lnTo>
                <a:cubicBezTo>
                  <a:pt x="1343732" y="0"/>
                  <a:pt x="1436914" y="93182"/>
                  <a:pt x="1436914" y="208128"/>
                </a:cubicBezTo>
                <a:lnTo>
                  <a:pt x="1436914" y="1040615"/>
                </a:lnTo>
                <a:cubicBezTo>
                  <a:pt x="1436914" y="1155561"/>
                  <a:pt x="1343732" y="1248743"/>
                  <a:pt x="1228786" y="1248743"/>
                </a:cubicBezTo>
                <a:lnTo>
                  <a:pt x="208128" y="1248743"/>
                </a:lnTo>
                <a:cubicBezTo>
                  <a:pt x="93182" y="1248743"/>
                  <a:pt x="0" y="1155561"/>
                  <a:pt x="0" y="1040615"/>
                </a:cubicBezTo>
                <a:lnTo>
                  <a:pt x="0" y="208128"/>
                </a:lnTo>
                <a:cubicBezTo>
                  <a:pt x="0" y="93182"/>
                  <a:pt x="93182" y="0"/>
                  <a:pt x="208128" y="0"/>
                </a:cubicBezTo>
                <a:close/>
              </a:path>
            </a:pathLst>
          </a:custGeom>
        </p:spPr>
        <p:txBody>
          <a:bodyPr wrap="square">
            <a:noAutofit/>
          </a:bodyPr>
          <a:lstStyle/>
          <a:p>
            <a:endParaRPr lang="en-US" dirty="0"/>
          </a:p>
        </p:txBody>
      </p:sp>
      <p:sp>
        <p:nvSpPr>
          <p:cNvPr id="15" name="Picture Placeholder 14"/>
          <p:cNvSpPr>
            <a:spLocks noGrp="1"/>
          </p:cNvSpPr>
          <p:nvPr>
            <p:ph type="pic" sz="quarter" idx="11"/>
          </p:nvPr>
        </p:nvSpPr>
        <p:spPr>
          <a:xfrm>
            <a:off x="10058401" y="3816486"/>
            <a:ext cx="1436914" cy="1248743"/>
          </a:xfrm>
          <a:custGeom>
            <a:avLst/>
            <a:gdLst>
              <a:gd name="connsiteX0" fmla="*/ 208128 w 1436914"/>
              <a:gd name="connsiteY0" fmla="*/ 0 h 1248743"/>
              <a:gd name="connsiteX1" fmla="*/ 1228786 w 1436914"/>
              <a:gd name="connsiteY1" fmla="*/ 0 h 1248743"/>
              <a:gd name="connsiteX2" fmla="*/ 1436914 w 1436914"/>
              <a:gd name="connsiteY2" fmla="*/ 208128 h 1248743"/>
              <a:gd name="connsiteX3" fmla="*/ 1436914 w 1436914"/>
              <a:gd name="connsiteY3" fmla="*/ 1040615 h 1248743"/>
              <a:gd name="connsiteX4" fmla="*/ 1228786 w 1436914"/>
              <a:gd name="connsiteY4" fmla="*/ 1248743 h 1248743"/>
              <a:gd name="connsiteX5" fmla="*/ 208128 w 1436914"/>
              <a:gd name="connsiteY5" fmla="*/ 1248743 h 1248743"/>
              <a:gd name="connsiteX6" fmla="*/ 0 w 1436914"/>
              <a:gd name="connsiteY6" fmla="*/ 1040615 h 1248743"/>
              <a:gd name="connsiteX7" fmla="*/ 0 w 1436914"/>
              <a:gd name="connsiteY7" fmla="*/ 208128 h 1248743"/>
              <a:gd name="connsiteX8" fmla="*/ 208128 w 1436914"/>
              <a:gd name="connsiteY8" fmla="*/ 0 h 124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6914" h="1248743">
                <a:moveTo>
                  <a:pt x="208128" y="0"/>
                </a:moveTo>
                <a:lnTo>
                  <a:pt x="1228786" y="0"/>
                </a:lnTo>
                <a:cubicBezTo>
                  <a:pt x="1343732" y="0"/>
                  <a:pt x="1436914" y="93182"/>
                  <a:pt x="1436914" y="208128"/>
                </a:cubicBezTo>
                <a:lnTo>
                  <a:pt x="1436914" y="1040615"/>
                </a:lnTo>
                <a:cubicBezTo>
                  <a:pt x="1436914" y="1155561"/>
                  <a:pt x="1343732" y="1248743"/>
                  <a:pt x="1228786" y="1248743"/>
                </a:cubicBezTo>
                <a:lnTo>
                  <a:pt x="208128" y="1248743"/>
                </a:lnTo>
                <a:cubicBezTo>
                  <a:pt x="93182" y="1248743"/>
                  <a:pt x="0" y="1155561"/>
                  <a:pt x="0" y="1040615"/>
                </a:cubicBezTo>
                <a:lnTo>
                  <a:pt x="0" y="208128"/>
                </a:lnTo>
                <a:cubicBezTo>
                  <a:pt x="0" y="93182"/>
                  <a:pt x="93182" y="0"/>
                  <a:pt x="208128" y="0"/>
                </a:cubicBezTo>
                <a:close/>
              </a:path>
            </a:pathLst>
          </a:custGeom>
        </p:spPr>
        <p:txBody>
          <a:bodyPr wrap="square">
            <a:noAutofit/>
          </a:bodyPr>
          <a:lstStyle/>
          <a:p>
            <a:endParaRPr lang="en-US" dirty="0"/>
          </a:p>
        </p:txBody>
      </p:sp>
      <p:sp>
        <p:nvSpPr>
          <p:cNvPr id="19" name="Picture Placeholder 18"/>
          <p:cNvSpPr>
            <a:spLocks noGrp="1"/>
          </p:cNvSpPr>
          <p:nvPr>
            <p:ph type="pic" sz="quarter" idx="12"/>
          </p:nvPr>
        </p:nvSpPr>
        <p:spPr>
          <a:xfrm>
            <a:off x="722192" y="2267391"/>
            <a:ext cx="1436914" cy="1248743"/>
          </a:xfrm>
          <a:custGeom>
            <a:avLst/>
            <a:gdLst>
              <a:gd name="connsiteX0" fmla="*/ 208128 w 1436914"/>
              <a:gd name="connsiteY0" fmla="*/ 0 h 1248743"/>
              <a:gd name="connsiteX1" fmla="*/ 1228786 w 1436914"/>
              <a:gd name="connsiteY1" fmla="*/ 0 h 1248743"/>
              <a:gd name="connsiteX2" fmla="*/ 1436914 w 1436914"/>
              <a:gd name="connsiteY2" fmla="*/ 208128 h 1248743"/>
              <a:gd name="connsiteX3" fmla="*/ 1436914 w 1436914"/>
              <a:gd name="connsiteY3" fmla="*/ 1040615 h 1248743"/>
              <a:gd name="connsiteX4" fmla="*/ 1228786 w 1436914"/>
              <a:gd name="connsiteY4" fmla="*/ 1248743 h 1248743"/>
              <a:gd name="connsiteX5" fmla="*/ 208128 w 1436914"/>
              <a:gd name="connsiteY5" fmla="*/ 1248743 h 1248743"/>
              <a:gd name="connsiteX6" fmla="*/ 0 w 1436914"/>
              <a:gd name="connsiteY6" fmla="*/ 1040615 h 1248743"/>
              <a:gd name="connsiteX7" fmla="*/ 0 w 1436914"/>
              <a:gd name="connsiteY7" fmla="*/ 208128 h 1248743"/>
              <a:gd name="connsiteX8" fmla="*/ 208128 w 1436914"/>
              <a:gd name="connsiteY8" fmla="*/ 0 h 124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6914" h="1248743">
                <a:moveTo>
                  <a:pt x="208128" y="0"/>
                </a:moveTo>
                <a:lnTo>
                  <a:pt x="1228786" y="0"/>
                </a:lnTo>
                <a:cubicBezTo>
                  <a:pt x="1343732" y="0"/>
                  <a:pt x="1436914" y="93182"/>
                  <a:pt x="1436914" y="208128"/>
                </a:cubicBezTo>
                <a:lnTo>
                  <a:pt x="1436914" y="1040615"/>
                </a:lnTo>
                <a:cubicBezTo>
                  <a:pt x="1436914" y="1155561"/>
                  <a:pt x="1343732" y="1248743"/>
                  <a:pt x="1228786" y="1248743"/>
                </a:cubicBezTo>
                <a:lnTo>
                  <a:pt x="208128" y="1248743"/>
                </a:lnTo>
                <a:cubicBezTo>
                  <a:pt x="93182" y="1248743"/>
                  <a:pt x="0" y="1155561"/>
                  <a:pt x="0" y="1040615"/>
                </a:cubicBezTo>
                <a:lnTo>
                  <a:pt x="0" y="208128"/>
                </a:lnTo>
                <a:cubicBezTo>
                  <a:pt x="0" y="93182"/>
                  <a:pt x="93182" y="0"/>
                  <a:pt x="208128" y="0"/>
                </a:cubicBez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6E807FEC-3F41-1243-A870-DAF6650CB9B8}"/>
              </a:ext>
            </a:extLst>
          </p:cNvPr>
          <p:cNvSpPr>
            <a:spLocks noGrp="1"/>
          </p:cNvSpPr>
          <p:nvPr>
            <p:ph type="dt" sz="half" idx="13"/>
          </p:nvPr>
        </p:nvSpPr>
        <p:spPr/>
        <p:txBody>
          <a:bodyPr/>
          <a:lstStyle/>
          <a:p>
            <a:fld id="{D6E06FAF-B302-E447-B10C-3BDFF6F2600A}" type="datetime1">
              <a:rPr lang="en-US" smtClean="0"/>
              <a:t>8/23/2023</a:t>
            </a:fld>
            <a:endParaRPr lang="en-US" dirty="0"/>
          </a:p>
        </p:txBody>
      </p:sp>
      <p:sp>
        <p:nvSpPr>
          <p:cNvPr id="3" name="Footer Placeholder 2">
            <a:extLst>
              <a:ext uri="{FF2B5EF4-FFF2-40B4-BE49-F238E27FC236}">
                <a16:creationId xmlns:a16="http://schemas.microsoft.com/office/drawing/2014/main" id="{CEBF0853-5534-7B48-930A-4B4D74A11C3E}"/>
              </a:ext>
            </a:extLst>
          </p:cNvPr>
          <p:cNvSpPr>
            <a:spLocks noGrp="1"/>
          </p:cNvSpPr>
          <p:nvPr>
            <p:ph type="ftr" sz="quarter" idx="14"/>
          </p:nvPr>
        </p:nvSpPr>
        <p:spPr/>
        <p:txBody>
          <a:bodyPr/>
          <a:lstStyle/>
          <a:p>
            <a:endParaRPr lang="en-US" dirty="0"/>
          </a:p>
        </p:txBody>
      </p:sp>
      <p:sp>
        <p:nvSpPr>
          <p:cNvPr id="4" name="Slide Number Placeholder 3">
            <a:extLst>
              <a:ext uri="{FF2B5EF4-FFF2-40B4-BE49-F238E27FC236}">
                <a16:creationId xmlns:a16="http://schemas.microsoft.com/office/drawing/2014/main" id="{8BC8495B-970D-C844-962D-FA133133671E}"/>
              </a:ext>
            </a:extLst>
          </p:cNvPr>
          <p:cNvSpPr>
            <a:spLocks noGrp="1"/>
          </p:cNvSpPr>
          <p:nvPr>
            <p:ph type="sldNum" sz="quarter" idx="15"/>
          </p:nvPr>
        </p:nvSpPr>
        <p:spPr/>
        <p:txBody>
          <a:bodyPr/>
          <a:lstStyle/>
          <a:p>
            <a:fld id="{8FE7B0E4-D789-4813-8945-16C1EEF153F7}" type="slidenum">
              <a:rPr lang="en-US" smtClean="0"/>
              <a:pPr/>
              <a:t>‹#›</a:t>
            </a:fld>
            <a:endParaRPr lang="en-US" dirty="0"/>
          </a:p>
        </p:txBody>
      </p:sp>
    </p:spTree>
    <p:extLst>
      <p:ext uri="{BB962C8B-B14F-4D97-AF65-F5344CB8AC3E}">
        <p14:creationId xmlns:p14="http://schemas.microsoft.com/office/powerpoint/2010/main" val="13282169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9925219" y="2672602"/>
            <a:ext cx="1436914" cy="1248743"/>
          </a:xfrm>
          <a:custGeom>
            <a:avLst/>
            <a:gdLst>
              <a:gd name="connsiteX0" fmla="*/ 208128 w 1436914"/>
              <a:gd name="connsiteY0" fmla="*/ 0 h 1248743"/>
              <a:gd name="connsiteX1" fmla="*/ 1228786 w 1436914"/>
              <a:gd name="connsiteY1" fmla="*/ 0 h 1248743"/>
              <a:gd name="connsiteX2" fmla="*/ 1436914 w 1436914"/>
              <a:gd name="connsiteY2" fmla="*/ 208128 h 1248743"/>
              <a:gd name="connsiteX3" fmla="*/ 1436914 w 1436914"/>
              <a:gd name="connsiteY3" fmla="*/ 1040615 h 1248743"/>
              <a:gd name="connsiteX4" fmla="*/ 1228786 w 1436914"/>
              <a:gd name="connsiteY4" fmla="*/ 1248743 h 1248743"/>
              <a:gd name="connsiteX5" fmla="*/ 208128 w 1436914"/>
              <a:gd name="connsiteY5" fmla="*/ 1248743 h 1248743"/>
              <a:gd name="connsiteX6" fmla="*/ 0 w 1436914"/>
              <a:gd name="connsiteY6" fmla="*/ 1040615 h 1248743"/>
              <a:gd name="connsiteX7" fmla="*/ 0 w 1436914"/>
              <a:gd name="connsiteY7" fmla="*/ 208128 h 1248743"/>
              <a:gd name="connsiteX8" fmla="*/ 208128 w 1436914"/>
              <a:gd name="connsiteY8" fmla="*/ 0 h 124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6914" h="1248743">
                <a:moveTo>
                  <a:pt x="208128" y="0"/>
                </a:moveTo>
                <a:lnTo>
                  <a:pt x="1228786" y="0"/>
                </a:lnTo>
                <a:cubicBezTo>
                  <a:pt x="1343732" y="0"/>
                  <a:pt x="1436914" y="93182"/>
                  <a:pt x="1436914" y="208128"/>
                </a:cubicBezTo>
                <a:lnTo>
                  <a:pt x="1436914" y="1040615"/>
                </a:lnTo>
                <a:cubicBezTo>
                  <a:pt x="1436914" y="1155561"/>
                  <a:pt x="1343732" y="1248743"/>
                  <a:pt x="1228786" y="1248743"/>
                </a:cubicBezTo>
                <a:lnTo>
                  <a:pt x="208128" y="1248743"/>
                </a:lnTo>
                <a:cubicBezTo>
                  <a:pt x="93182" y="1248743"/>
                  <a:pt x="0" y="1155561"/>
                  <a:pt x="0" y="1040615"/>
                </a:cubicBezTo>
                <a:lnTo>
                  <a:pt x="0" y="208128"/>
                </a:lnTo>
                <a:cubicBezTo>
                  <a:pt x="0" y="93182"/>
                  <a:pt x="93182" y="0"/>
                  <a:pt x="208128" y="0"/>
                </a:cubicBezTo>
                <a:close/>
              </a:path>
            </a:pathLst>
          </a:custGeom>
        </p:spPr>
        <p:txBody>
          <a:bodyPr wrap="square">
            <a:noAutofit/>
          </a:bodyPr>
          <a:lstStyle/>
          <a:p>
            <a:endParaRPr lang="en-US" dirty="0"/>
          </a:p>
        </p:txBody>
      </p:sp>
      <p:sp>
        <p:nvSpPr>
          <p:cNvPr id="15" name="Picture Placeholder 14"/>
          <p:cNvSpPr>
            <a:spLocks noGrp="1"/>
          </p:cNvSpPr>
          <p:nvPr>
            <p:ph type="pic" sz="quarter" idx="11"/>
          </p:nvPr>
        </p:nvSpPr>
        <p:spPr>
          <a:xfrm>
            <a:off x="874847" y="1109550"/>
            <a:ext cx="1436914" cy="1248743"/>
          </a:xfrm>
          <a:custGeom>
            <a:avLst/>
            <a:gdLst>
              <a:gd name="connsiteX0" fmla="*/ 208128 w 1436914"/>
              <a:gd name="connsiteY0" fmla="*/ 0 h 1248743"/>
              <a:gd name="connsiteX1" fmla="*/ 1228786 w 1436914"/>
              <a:gd name="connsiteY1" fmla="*/ 0 h 1248743"/>
              <a:gd name="connsiteX2" fmla="*/ 1436914 w 1436914"/>
              <a:gd name="connsiteY2" fmla="*/ 208128 h 1248743"/>
              <a:gd name="connsiteX3" fmla="*/ 1436914 w 1436914"/>
              <a:gd name="connsiteY3" fmla="*/ 1040615 h 1248743"/>
              <a:gd name="connsiteX4" fmla="*/ 1228786 w 1436914"/>
              <a:gd name="connsiteY4" fmla="*/ 1248743 h 1248743"/>
              <a:gd name="connsiteX5" fmla="*/ 208128 w 1436914"/>
              <a:gd name="connsiteY5" fmla="*/ 1248743 h 1248743"/>
              <a:gd name="connsiteX6" fmla="*/ 0 w 1436914"/>
              <a:gd name="connsiteY6" fmla="*/ 1040615 h 1248743"/>
              <a:gd name="connsiteX7" fmla="*/ 0 w 1436914"/>
              <a:gd name="connsiteY7" fmla="*/ 208128 h 1248743"/>
              <a:gd name="connsiteX8" fmla="*/ 208128 w 1436914"/>
              <a:gd name="connsiteY8" fmla="*/ 0 h 124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6914" h="1248743">
                <a:moveTo>
                  <a:pt x="208128" y="0"/>
                </a:moveTo>
                <a:lnTo>
                  <a:pt x="1228786" y="0"/>
                </a:lnTo>
                <a:cubicBezTo>
                  <a:pt x="1343732" y="0"/>
                  <a:pt x="1436914" y="93182"/>
                  <a:pt x="1436914" y="208128"/>
                </a:cubicBezTo>
                <a:lnTo>
                  <a:pt x="1436914" y="1040615"/>
                </a:lnTo>
                <a:cubicBezTo>
                  <a:pt x="1436914" y="1155561"/>
                  <a:pt x="1343732" y="1248743"/>
                  <a:pt x="1228786" y="1248743"/>
                </a:cubicBezTo>
                <a:lnTo>
                  <a:pt x="208128" y="1248743"/>
                </a:lnTo>
                <a:cubicBezTo>
                  <a:pt x="93182" y="1248743"/>
                  <a:pt x="0" y="1155561"/>
                  <a:pt x="0" y="1040615"/>
                </a:cubicBezTo>
                <a:lnTo>
                  <a:pt x="0" y="208128"/>
                </a:lnTo>
                <a:cubicBezTo>
                  <a:pt x="0" y="93182"/>
                  <a:pt x="93182" y="0"/>
                  <a:pt x="208128" y="0"/>
                </a:cubicBezTo>
                <a:close/>
              </a:path>
            </a:pathLst>
          </a:custGeom>
        </p:spPr>
        <p:txBody>
          <a:bodyPr wrap="square">
            <a:noAutofit/>
          </a:bodyPr>
          <a:lstStyle/>
          <a:p>
            <a:endParaRPr lang="en-US" dirty="0"/>
          </a:p>
        </p:txBody>
      </p:sp>
      <p:sp>
        <p:nvSpPr>
          <p:cNvPr id="19" name="Picture Placeholder 18"/>
          <p:cNvSpPr>
            <a:spLocks noGrp="1"/>
          </p:cNvSpPr>
          <p:nvPr>
            <p:ph type="pic" sz="quarter" idx="12"/>
          </p:nvPr>
        </p:nvSpPr>
        <p:spPr>
          <a:xfrm>
            <a:off x="874847" y="4221698"/>
            <a:ext cx="1436914" cy="1248743"/>
          </a:xfrm>
          <a:custGeom>
            <a:avLst/>
            <a:gdLst>
              <a:gd name="connsiteX0" fmla="*/ 208128 w 1436914"/>
              <a:gd name="connsiteY0" fmla="*/ 0 h 1248743"/>
              <a:gd name="connsiteX1" fmla="*/ 1228786 w 1436914"/>
              <a:gd name="connsiteY1" fmla="*/ 0 h 1248743"/>
              <a:gd name="connsiteX2" fmla="*/ 1436914 w 1436914"/>
              <a:gd name="connsiteY2" fmla="*/ 208128 h 1248743"/>
              <a:gd name="connsiteX3" fmla="*/ 1436914 w 1436914"/>
              <a:gd name="connsiteY3" fmla="*/ 1040615 h 1248743"/>
              <a:gd name="connsiteX4" fmla="*/ 1228786 w 1436914"/>
              <a:gd name="connsiteY4" fmla="*/ 1248743 h 1248743"/>
              <a:gd name="connsiteX5" fmla="*/ 208128 w 1436914"/>
              <a:gd name="connsiteY5" fmla="*/ 1248743 h 1248743"/>
              <a:gd name="connsiteX6" fmla="*/ 0 w 1436914"/>
              <a:gd name="connsiteY6" fmla="*/ 1040615 h 1248743"/>
              <a:gd name="connsiteX7" fmla="*/ 0 w 1436914"/>
              <a:gd name="connsiteY7" fmla="*/ 208128 h 1248743"/>
              <a:gd name="connsiteX8" fmla="*/ 208128 w 1436914"/>
              <a:gd name="connsiteY8" fmla="*/ 0 h 124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6914" h="1248743">
                <a:moveTo>
                  <a:pt x="208128" y="0"/>
                </a:moveTo>
                <a:lnTo>
                  <a:pt x="1228786" y="0"/>
                </a:lnTo>
                <a:cubicBezTo>
                  <a:pt x="1343732" y="0"/>
                  <a:pt x="1436914" y="93182"/>
                  <a:pt x="1436914" y="208128"/>
                </a:cubicBezTo>
                <a:lnTo>
                  <a:pt x="1436914" y="1040615"/>
                </a:lnTo>
                <a:cubicBezTo>
                  <a:pt x="1436914" y="1155561"/>
                  <a:pt x="1343732" y="1248743"/>
                  <a:pt x="1228786" y="1248743"/>
                </a:cubicBezTo>
                <a:lnTo>
                  <a:pt x="208128" y="1248743"/>
                </a:lnTo>
                <a:cubicBezTo>
                  <a:pt x="93182" y="1248743"/>
                  <a:pt x="0" y="1155561"/>
                  <a:pt x="0" y="1040615"/>
                </a:cubicBezTo>
                <a:lnTo>
                  <a:pt x="0" y="208128"/>
                </a:lnTo>
                <a:cubicBezTo>
                  <a:pt x="0" y="93182"/>
                  <a:pt x="93182" y="0"/>
                  <a:pt x="208128" y="0"/>
                </a:cubicBez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7062F16E-71A7-AF4A-A509-A87ED583A84A}"/>
              </a:ext>
            </a:extLst>
          </p:cNvPr>
          <p:cNvSpPr>
            <a:spLocks noGrp="1"/>
          </p:cNvSpPr>
          <p:nvPr>
            <p:ph type="dt" sz="half" idx="13"/>
          </p:nvPr>
        </p:nvSpPr>
        <p:spPr/>
        <p:txBody>
          <a:bodyPr/>
          <a:lstStyle/>
          <a:p>
            <a:fld id="{FCF1E0A5-35BC-9C4F-9F45-CC2961E2B5A2}" type="datetime1">
              <a:rPr lang="en-US" smtClean="0"/>
              <a:t>8/23/2023</a:t>
            </a:fld>
            <a:endParaRPr lang="en-US" dirty="0"/>
          </a:p>
        </p:txBody>
      </p:sp>
      <p:sp>
        <p:nvSpPr>
          <p:cNvPr id="3" name="Footer Placeholder 2">
            <a:extLst>
              <a:ext uri="{FF2B5EF4-FFF2-40B4-BE49-F238E27FC236}">
                <a16:creationId xmlns:a16="http://schemas.microsoft.com/office/drawing/2014/main" id="{AE72A0EE-10C8-9C48-AC43-2F4A72538F3C}"/>
              </a:ext>
            </a:extLst>
          </p:cNvPr>
          <p:cNvSpPr>
            <a:spLocks noGrp="1"/>
          </p:cNvSpPr>
          <p:nvPr>
            <p:ph type="ftr" sz="quarter" idx="14"/>
          </p:nvPr>
        </p:nvSpPr>
        <p:spPr/>
        <p:txBody>
          <a:bodyPr/>
          <a:lstStyle/>
          <a:p>
            <a:endParaRPr lang="en-US" dirty="0"/>
          </a:p>
        </p:txBody>
      </p:sp>
      <p:sp>
        <p:nvSpPr>
          <p:cNvPr id="4" name="Slide Number Placeholder 3">
            <a:extLst>
              <a:ext uri="{FF2B5EF4-FFF2-40B4-BE49-F238E27FC236}">
                <a16:creationId xmlns:a16="http://schemas.microsoft.com/office/drawing/2014/main" id="{9D67F003-B33D-6449-95B1-44B9C43025D8}"/>
              </a:ext>
            </a:extLst>
          </p:cNvPr>
          <p:cNvSpPr>
            <a:spLocks noGrp="1"/>
          </p:cNvSpPr>
          <p:nvPr>
            <p:ph type="sldNum" sz="quarter" idx="15"/>
          </p:nvPr>
        </p:nvSpPr>
        <p:spPr/>
        <p:txBody>
          <a:bodyPr/>
          <a:lstStyle/>
          <a:p>
            <a:fld id="{8FE7B0E4-D789-4813-8945-16C1EEF153F7}" type="slidenum">
              <a:rPr lang="en-US" smtClean="0"/>
              <a:pPr/>
              <a:t>‹#›</a:t>
            </a:fld>
            <a:endParaRPr lang="en-US" dirty="0"/>
          </a:p>
        </p:txBody>
      </p:sp>
    </p:spTree>
    <p:extLst>
      <p:ext uri="{BB962C8B-B14F-4D97-AF65-F5344CB8AC3E}">
        <p14:creationId xmlns:p14="http://schemas.microsoft.com/office/powerpoint/2010/main" val="33869142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0058400" y="1628775"/>
            <a:ext cx="1436914" cy="1248743"/>
          </a:xfrm>
          <a:custGeom>
            <a:avLst/>
            <a:gdLst>
              <a:gd name="connsiteX0" fmla="*/ 208128 w 1436914"/>
              <a:gd name="connsiteY0" fmla="*/ 0 h 1248743"/>
              <a:gd name="connsiteX1" fmla="*/ 1228786 w 1436914"/>
              <a:gd name="connsiteY1" fmla="*/ 0 h 1248743"/>
              <a:gd name="connsiteX2" fmla="*/ 1436914 w 1436914"/>
              <a:gd name="connsiteY2" fmla="*/ 208128 h 1248743"/>
              <a:gd name="connsiteX3" fmla="*/ 1436914 w 1436914"/>
              <a:gd name="connsiteY3" fmla="*/ 1040615 h 1248743"/>
              <a:gd name="connsiteX4" fmla="*/ 1228786 w 1436914"/>
              <a:gd name="connsiteY4" fmla="*/ 1248743 h 1248743"/>
              <a:gd name="connsiteX5" fmla="*/ 208128 w 1436914"/>
              <a:gd name="connsiteY5" fmla="*/ 1248743 h 1248743"/>
              <a:gd name="connsiteX6" fmla="*/ 0 w 1436914"/>
              <a:gd name="connsiteY6" fmla="*/ 1040615 h 1248743"/>
              <a:gd name="connsiteX7" fmla="*/ 0 w 1436914"/>
              <a:gd name="connsiteY7" fmla="*/ 208128 h 1248743"/>
              <a:gd name="connsiteX8" fmla="*/ 208128 w 1436914"/>
              <a:gd name="connsiteY8" fmla="*/ 0 h 124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6914" h="1248743">
                <a:moveTo>
                  <a:pt x="208128" y="0"/>
                </a:moveTo>
                <a:lnTo>
                  <a:pt x="1228786" y="0"/>
                </a:lnTo>
                <a:cubicBezTo>
                  <a:pt x="1343732" y="0"/>
                  <a:pt x="1436914" y="93182"/>
                  <a:pt x="1436914" y="208128"/>
                </a:cubicBezTo>
                <a:lnTo>
                  <a:pt x="1436914" y="1040615"/>
                </a:lnTo>
                <a:cubicBezTo>
                  <a:pt x="1436914" y="1155561"/>
                  <a:pt x="1343732" y="1248743"/>
                  <a:pt x="1228786" y="1248743"/>
                </a:cubicBezTo>
                <a:lnTo>
                  <a:pt x="208128" y="1248743"/>
                </a:lnTo>
                <a:cubicBezTo>
                  <a:pt x="93182" y="1248743"/>
                  <a:pt x="0" y="1155561"/>
                  <a:pt x="0" y="1040615"/>
                </a:cubicBezTo>
                <a:lnTo>
                  <a:pt x="0" y="208128"/>
                </a:lnTo>
                <a:cubicBezTo>
                  <a:pt x="0" y="93182"/>
                  <a:pt x="93182" y="0"/>
                  <a:pt x="208128" y="0"/>
                </a:cubicBezTo>
                <a:close/>
              </a:path>
            </a:pathLst>
          </a:custGeom>
        </p:spPr>
        <p:txBody>
          <a:bodyPr wrap="square">
            <a:noAutofit/>
          </a:bodyPr>
          <a:lstStyle/>
          <a:p>
            <a:endParaRPr lang="en-US" dirty="0"/>
          </a:p>
        </p:txBody>
      </p:sp>
      <p:sp>
        <p:nvSpPr>
          <p:cNvPr id="15" name="Picture Placeholder 14"/>
          <p:cNvSpPr>
            <a:spLocks noGrp="1"/>
          </p:cNvSpPr>
          <p:nvPr>
            <p:ph type="pic" sz="quarter" idx="11"/>
          </p:nvPr>
        </p:nvSpPr>
        <p:spPr>
          <a:xfrm>
            <a:off x="10058400" y="4740924"/>
            <a:ext cx="1436914" cy="1248743"/>
          </a:xfrm>
          <a:custGeom>
            <a:avLst/>
            <a:gdLst>
              <a:gd name="connsiteX0" fmla="*/ 208128 w 1436914"/>
              <a:gd name="connsiteY0" fmla="*/ 0 h 1248743"/>
              <a:gd name="connsiteX1" fmla="*/ 1228786 w 1436914"/>
              <a:gd name="connsiteY1" fmla="*/ 0 h 1248743"/>
              <a:gd name="connsiteX2" fmla="*/ 1436914 w 1436914"/>
              <a:gd name="connsiteY2" fmla="*/ 208128 h 1248743"/>
              <a:gd name="connsiteX3" fmla="*/ 1436914 w 1436914"/>
              <a:gd name="connsiteY3" fmla="*/ 1040615 h 1248743"/>
              <a:gd name="connsiteX4" fmla="*/ 1228786 w 1436914"/>
              <a:gd name="connsiteY4" fmla="*/ 1248743 h 1248743"/>
              <a:gd name="connsiteX5" fmla="*/ 208128 w 1436914"/>
              <a:gd name="connsiteY5" fmla="*/ 1248743 h 1248743"/>
              <a:gd name="connsiteX6" fmla="*/ 0 w 1436914"/>
              <a:gd name="connsiteY6" fmla="*/ 1040615 h 1248743"/>
              <a:gd name="connsiteX7" fmla="*/ 0 w 1436914"/>
              <a:gd name="connsiteY7" fmla="*/ 208128 h 1248743"/>
              <a:gd name="connsiteX8" fmla="*/ 208128 w 1436914"/>
              <a:gd name="connsiteY8" fmla="*/ 0 h 124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6914" h="1248743">
                <a:moveTo>
                  <a:pt x="208128" y="0"/>
                </a:moveTo>
                <a:lnTo>
                  <a:pt x="1228786" y="0"/>
                </a:lnTo>
                <a:cubicBezTo>
                  <a:pt x="1343732" y="0"/>
                  <a:pt x="1436914" y="93182"/>
                  <a:pt x="1436914" y="208128"/>
                </a:cubicBezTo>
                <a:lnTo>
                  <a:pt x="1436914" y="1040615"/>
                </a:lnTo>
                <a:cubicBezTo>
                  <a:pt x="1436914" y="1155561"/>
                  <a:pt x="1343732" y="1248743"/>
                  <a:pt x="1228786" y="1248743"/>
                </a:cubicBezTo>
                <a:lnTo>
                  <a:pt x="208128" y="1248743"/>
                </a:lnTo>
                <a:cubicBezTo>
                  <a:pt x="93182" y="1248743"/>
                  <a:pt x="0" y="1155561"/>
                  <a:pt x="0" y="1040615"/>
                </a:cubicBezTo>
                <a:lnTo>
                  <a:pt x="0" y="208128"/>
                </a:lnTo>
                <a:cubicBezTo>
                  <a:pt x="0" y="93182"/>
                  <a:pt x="93182" y="0"/>
                  <a:pt x="208128" y="0"/>
                </a:cubicBezTo>
                <a:close/>
              </a:path>
            </a:pathLst>
          </a:custGeom>
        </p:spPr>
        <p:txBody>
          <a:bodyPr wrap="square">
            <a:noAutofit/>
          </a:bodyPr>
          <a:lstStyle/>
          <a:p>
            <a:endParaRPr lang="en-US" dirty="0"/>
          </a:p>
        </p:txBody>
      </p:sp>
      <p:sp>
        <p:nvSpPr>
          <p:cNvPr id="19" name="Picture Placeholder 18"/>
          <p:cNvSpPr>
            <a:spLocks noGrp="1"/>
          </p:cNvSpPr>
          <p:nvPr>
            <p:ph type="pic" sz="quarter" idx="12"/>
          </p:nvPr>
        </p:nvSpPr>
        <p:spPr>
          <a:xfrm>
            <a:off x="722191" y="3191828"/>
            <a:ext cx="1436914" cy="1248743"/>
          </a:xfrm>
          <a:custGeom>
            <a:avLst/>
            <a:gdLst>
              <a:gd name="connsiteX0" fmla="*/ 208128 w 1436914"/>
              <a:gd name="connsiteY0" fmla="*/ 0 h 1248743"/>
              <a:gd name="connsiteX1" fmla="*/ 1228786 w 1436914"/>
              <a:gd name="connsiteY1" fmla="*/ 0 h 1248743"/>
              <a:gd name="connsiteX2" fmla="*/ 1436914 w 1436914"/>
              <a:gd name="connsiteY2" fmla="*/ 208128 h 1248743"/>
              <a:gd name="connsiteX3" fmla="*/ 1436914 w 1436914"/>
              <a:gd name="connsiteY3" fmla="*/ 1040615 h 1248743"/>
              <a:gd name="connsiteX4" fmla="*/ 1228786 w 1436914"/>
              <a:gd name="connsiteY4" fmla="*/ 1248743 h 1248743"/>
              <a:gd name="connsiteX5" fmla="*/ 208128 w 1436914"/>
              <a:gd name="connsiteY5" fmla="*/ 1248743 h 1248743"/>
              <a:gd name="connsiteX6" fmla="*/ 0 w 1436914"/>
              <a:gd name="connsiteY6" fmla="*/ 1040615 h 1248743"/>
              <a:gd name="connsiteX7" fmla="*/ 0 w 1436914"/>
              <a:gd name="connsiteY7" fmla="*/ 208128 h 1248743"/>
              <a:gd name="connsiteX8" fmla="*/ 208128 w 1436914"/>
              <a:gd name="connsiteY8" fmla="*/ 0 h 124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6914" h="1248743">
                <a:moveTo>
                  <a:pt x="208128" y="0"/>
                </a:moveTo>
                <a:lnTo>
                  <a:pt x="1228786" y="0"/>
                </a:lnTo>
                <a:cubicBezTo>
                  <a:pt x="1343732" y="0"/>
                  <a:pt x="1436914" y="93182"/>
                  <a:pt x="1436914" y="208128"/>
                </a:cubicBezTo>
                <a:lnTo>
                  <a:pt x="1436914" y="1040615"/>
                </a:lnTo>
                <a:cubicBezTo>
                  <a:pt x="1436914" y="1155561"/>
                  <a:pt x="1343732" y="1248743"/>
                  <a:pt x="1228786" y="1248743"/>
                </a:cubicBezTo>
                <a:lnTo>
                  <a:pt x="208128" y="1248743"/>
                </a:lnTo>
                <a:cubicBezTo>
                  <a:pt x="93182" y="1248743"/>
                  <a:pt x="0" y="1155561"/>
                  <a:pt x="0" y="1040615"/>
                </a:cubicBezTo>
                <a:lnTo>
                  <a:pt x="0" y="208128"/>
                </a:lnTo>
                <a:cubicBezTo>
                  <a:pt x="0" y="93182"/>
                  <a:pt x="93182" y="0"/>
                  <a:pt x="208128" y="0"/>
                </a:cubicBez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76B2E082-19AC-BE46-A9E8-4F21D51A61E1}"/>
              </a:ext>
            </a:extLst>
          </p:cNvPr>
          <p:cNvSpPr>
            <a:spLocks noGrp="1"/>
          </p:cNvSpPr>
          <p:nvPr>
            <p:ph type="dt" sz="half" idx="13"/>
          </p:nvPr>
        </p:nvSpPr>
        <p:spPr/>
        <p:txBody>
          <a:bodyPr/>
          <a:lstStyle/>
          <a:p>
            <a:fld id="{E5128508-9BC3-1B4B-9817-CC50CFC3404A}" type="datetime1">
              <a:rPr lang="en-US" smtClean="0"/>
              <a:t>8/23/2023</a:t>
            </a:fld>
            <a:endParaRPr lang="en-US" dirty="0"/>
          </a:p>
        </p:txBody>
      </p:sp>
      <p:sp>
        <p:nvSpPr>
          <p:cNvPr id="3" name="Footer Placeholder 2">
            <a:extLst>
              <a:ext uri="{FF2B5EF4-FFF2-40B4-BE49-F238E27FC236}">
                <a16:creationId xmlns:a16="http://schemas.microsoft.com/office/drawing/2014/main" id="{753066C0-E827-7545-BB94-5C3470597044}"/>
              </a:ext>
            </a:extLst>
          </p:cNvPr>
          <p:cNvSpPr>
            <a:spLocks noGrp="1"/>
          </p:cNvSpPr>
          <p:nvPr>
            <p:ph type="ftr" sz="quarter" idx="14"/>
          </p:nvPr>
        </p:nvSpPr>
        <p:spPr/>
        <p:txBody>
          <a:bodyPr/>
          <a:lstStyle/>
          <a:p>
            <a:endParaRPr lang="en-US" dirty="0"/>
          </a:p>
        </p:txBody>
      </p:sp>
      <p:sp>
        <p:nvSpPr>
          <p:cNvPr id="4" name="Slide Number Placeholder 3">
            <a:extLst>
              <a:ext uri="{FF2B5EF4-FFF2-40B4-BE49-F238E27FC236}">
                <a16:creationId xmlns:a16="http://schemas.microsoft.com/office/drawing/2014/main" id="{3A5E68A8-8273-ED44-B287-C5BC1C9D542C}"/>
              </a:ext>
            </a:extLst>
          </p:cNvPr>
          <p:cNvSpPr>
            <a:spLocks noGrp="1"/>
          </p:cNvSpPr>
          <p:nvPr>
            <p:ph type="sldNum" sz="quarter" idx="15"/>
          </p:nvPr>
        </p:nvSpPr>
        <p:spPr/>
        <p:txBody>
          <a:bodyPr/>
          <a:lstStyle/>
          <a:p>
            <a:fld id="{8FE7B0E4-D789-4813-8945-16C1EEF153F7}" type="slidenum">
              <a:rPr lang="en-US" smtClean="0"/>
              <a:pPr/>
              <a:t>‹#›</a:t>
            </a:fld>
            <a:endParaRPr lang="en-US" dirty="0"/>
          </a:p>
        </p:txBody>
      </p:sp>
    </p:spTree>
    <p:extLst>
      <p:ext uri="{BB962C8B-B14F-4D97-AF65-F5344CB8AC3E}">
        <p14:creationId xmlns:p14="http://schemas.microsoft.com/office/powerpoint/2010/main" val="20621989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prstGeom prst="rect">
            <a:avLst/>
          </a:prstGeom>
        </p:spPr>
        <p:txBody>
          <a:bodyPr/>
          <a:lstStyle/>
          <a:p>
            <a:endParaRPr lang="en-US" dirty="0"/>
          </a:p>
        </p:txBody>
      </p:sp>
    </p:spTree>
    <p:extLst>
      <p:ext uri="{BB962C8B-B14F-4D97-AF65-F5344CB8AC3E}">
        <p14:creationId xmlns:p14="http://schemas.microsoft.com/office/powerpoint/2010/main" val="28707956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0" name="Picture Placeholder 19"/>
          <p:cNvSpPr>
            <a:spLocks noGrp="1"/>
          </p:cNvSpPr>
          <p:nvPr>
            <p:ph type="pic" sz="quarter" idx="10"/>
          </p:nvPr>
        </p:nvSpPr>
        <p:spPr>
          <a:xfrm>
            <a:off x="780329" y="668825"/>
            <a:ext cx="5826086" cy="5520352"/>
          </a:xfrm>
          <a:custGeom>
            <a:avLst/>
            <a:gdLst>
              <a:gd name="connsiteX0" fmla="*/ 1014349 w 5826086"/>
              <a:gd name="connsiteY0" fmla="*/ 3744099 h 5520352"/>
              <a:gd name="connsiteX1" fmla="*/ 1539408 w 5826086"/>
              <a:gd name="connsiteY1" fmla="*/ 4641534 h 5520352"/>
              <a:gd name="connsiteX2" fmla="*/ 2579140 w 5826086"/>
              <a:gd name="connsiteY2" fmla="*/ 4647531 h 5520352"/>
              <a:gd name="connsiteX3" fmla="*/ 2075217 w 5826086"/>
              <a:gd name="connsiteY3" fmla="*/ 5520352 h 5520352"/>
              <a:gd name="connsiteX4" fmla="*/ 1035487 w 5826086"/>
              <a:gd name="connsiteY4" fmla="*/ 5514354 h 5520352"/>
              <a:gd name="connsiteX5" fmla="*/ 510426 w 5826086"/>
              <a:gd name="connsiteY5" fmla="*/ 4616918 h 5520352"/>
              <a:gd name="connsiteX6" fmla="*/ 4251582 w 5826086"/>
              <a:gd name="connsiteY6" fmla="*/ 3708317 h 5520352"/>
              <a:gd name="connsiteX7" fmla="*/ 4755505 w 5826086"/>
              <a:gd name="connsiteY7" fmla="*/ 4581138 h 5520352"/>
              <a:gd name="connsiteX8" fmla="*/ 3715773 w 5826086"/>
              <a:gd name="connsiteY8" fmla="*/ 4587135 h 5520352"/>
              <a:gd name="connsiteX9" fmla="*/ 3190713 w 5826086"/>
              <a:gd name="connsiteY9" fmla="*/ 5484571 h 5520352"/>
              <a:gd name="connsiteX10" fmla="*/ 2686790 w 5826086"/>
              <a:gd name="connsiteY10" fmla="*/ 4611750 h 5520352"/>
              <a:gd name="connsiteX11" fmla="*/ 3211850 w 5826086"/>
              <a:gd name="connsiteY11" fmla="*/ 3714315 h 5520352"/>
              <a:gd name="connsiteX12" fmla="*/ 1550787 w 5826086"/>
              <a:gd name="connsiteY12" fmla="*/ 2815338 h 5520352"/>
              <a:gd name="connsiteX13" fmla="*/ 2075847 w 5826086"/>
              <a:gd name="connsiteY13" fmla="*/ 3712774 h 5520352"/>
              <a:gd name="connsiteX14" fmla="*/ 3115579 w 5826086"/>
              <a:gd name="connsiteY14" fmla="*/ 3718772 h 5520352"/>
              <a:gd name="connsiteX15" fmla="*/ 2611656 w 5826086"/>
              <a:gd name="connsiteY15" fmla="*/ 4591592 h 5520352"/>
              <a:gd name="connsiteX16" fmla="*/ 1571924 w 5826086"/>
              <a:gd name="connsiteY16" fmla="*/ 4585594 h 5520352"/>
              <a:gd name="connsiteX17" fmla="*/ 1046865 w 5826086"/>
              <a:gd name="connsiteY17" fmla="*/ 3688158 h 5520352"/>
              <a:gd name="connsiteX18" fmla="*/ 4303568 w 5826086"/>
              <a:gd name="connsiteY18" fmla="*/ 1844953 h 5520352"/>
              <a:gd name="connsiteX19" fmla="*/ 5311414 w 5826086"/>
              <a:gd name="connsiteY19" fmla="*/ 1844953 h 5520352"/>
              <a:gd name="connsiteX20" fmla="*/ 5826086 w 5826086"/>
              <a:gd name="connsiteY20" fmla="*/ 2748386 h 5520352"/>
              <a:gd name="connsiteX21" fmla="*/ 5311413 w 5826086"/>
              <a:gd name="connsiteY21" fmla="*/ 3651819 h 5520352"/>
              <a:gd name="connsiteX22" fmla="*/ 4303568 w 5826086"/>
              <a:gd name="connsiteY22" fmla="*/ 3651819 h 5520352"/>
              <a:gd name="connsiteX23" fmla="*/ 4818240 w 5826086"/>
              <a:gd name="connsiteY23" fmla="*/ 2748386 h 5520352"/>
              <a:gd name="connsiteX24" fmla="*/ 3232990 w 5826086"/>
              <a:gd name="connsiteY24" fmla="*/ 1844953 h 5520352"/>
              <a:gd name="connsiteX25" fmla="*/ 4240836 w 5826086"/>
              <a:gd name="connsiteY25" fmla="*/ 1844953 h 5520352"/>
              <a:gd name="connsiteX26" fmla="*/ 4755508 w 5826086"/>
              <a:gd name="connsiteY26" fmla="*/ 2748386 h 5520352"/>
              <a:gd name="connsiteX27" fmla="*/ 4240836 w 5826086"/>
              <a:gd name="connsiteY27" fmla="*/ 3651819 h 5520352"/>
              <a:gd name="connsiteX28" fmla="*/ 3232990 w 5826086"/>
              <a:gd name="connsiteY28" fmla="*/ 3651819 h 5520352"/>
              <a:gd name="connsiteX29" fmla="*/ 3747662 w 5826086"/>
              <a:gd name="connsiteY29" fmla="*/ 2748386 h 5520352"/>
              <a:gd name="connsiteX30" fmla="*/ 1007845 w 5826086"/>
              <a:gd name="connsiteY30" fmla="*/ 1838247 h 5520352"/>
              <a:gd name="connsiteX31" fmla="*/ 1522518 w 5826086"/>
              <a:gd name="connsiteY31" fmla="*/ 2741681 h 5520352"/>
              <a:gd name="connsiteX32" fmla="*/ 1007845 w 5826086"/>
              <a:gd name="connsiteY32" fmla="*/ 3645113 h 5520352"/>
              <a:gd name="connsiteX33" fmla="*/ 0 w 5826086"/>
              <a:gd name="connsiteY33" fmla="*/ 3645114 h 5520352"/>
              <a:gd name="connsiteX34" fmla="*/ 514671 w 5826086"/>
              <a:gd name="connsiteY34" fmla="*/ 2741680 h 5520352"/>
              <a:gd name="connsiteX35" fmla="*/ 0 w 5826086"/>
              <a:gd name="connsiteY35" fmla="*/ 1838248 h 5520352"/>
              <a:gd name="connsiteX36" fmla="*/ 2107195 w 5826086"/>
              <a:gd name="connsiteY36" fmla="*/ 1838247 h 5520352"/>
              <a:gd name="connsiteX37" fmla="*/ 3166887 w 5826086"/>
              <a:gd name="connsiteY37" fmla="*/ 1838247 h 5520352"/>
              <a:gd name="connsiteX38" fmla="*/ 3692802 w 5826086"/>
              <a:gd name="connsiteY38" fmla="*/ 2748386 h 5520352"/>
              <a:gd name="connsiteX39" fmla="*/ 3166887 w 5826086"/>
              <a:gd name="connsiteY39" fmla="*/ 3658525 h 5520352"/>
              <a:gd name="connsiteX40" fmla="*/ 2107195 w 5826086"/>
              <a:gd name="connsiteY40" fmla="*/ 3658525 h 5520352"/>
              <a:gd name="connsiteX41" fmla="*/ 1581280 w 5826086"/>
              <a:gd name="connsiteY41" fmla="*/ 2748386 h 5520352"/>
              <a:gd name="connsiteX42" fmla="*/ 2611656 w 5826086"/>
              <a:gd name="connsiteY42" fmla="*/ 905182 h 5520352"/>
              <a:gd name="connsiteX43" fmla="*/ 3115580 w 5826086"/>
              <a:gd name="connsiteY43" fmla="*/ 1778003 h 5520352"/>
              <a:gd name="connsiteX44" fmla="*/ 2075848 w 5826086"/>
              <a:gd name="connsiteY44" fmla="*/ 1783999 h 5520352"/>
              <a:gd name="connsiteX45" fmla="*/ 1550787 w 5826086"/>
              <a:gd name="connsiteY45" fmla="*/ 2681436 h 5520352"/>
              <a:gd name="connsiteX46" fmla="*/ 1046865 w 5826086"/>
              <a:gd name="connsiteY46" fmla="*/ 1808615 h 5520352"/>
              <a:gd name="connsiteX47" fmla="*/ 1571924 w 5826086"/>
              <a:gd name="connsiteY47" fmla="*/ 911180 h 5520352"/>
              <a:gd name="connsiteX48" fmla="*/ 3190715 w 5826086"/>
              <a:gd name="connsiteY48" fmla="*/ 12204 h 5520352"/>
              <a:gd name="connsiteX49" fmla="*/ 3715775 w 5826086"/>
              <a:gd name="connsiteY49" fmla="*/ 909639 h 5520352"/>
              <a:gd name="connsiteX50" fmla="*/ 4755507 w 5826086"/>
              <a:gd name="connsiteY50" fmla="*/ 915637 h 5520352"/>
              <a:gd name="connsiteX51" fmla="*/ 4251585 w 5826086"/>
              <a:gd name="connsiteY51" fmla="*/ 1788456 h 5520352"/>
              <a:gd name="connsiteX52" fmla="*/ 3211852 w 5826086"/>
              <a:gd name="connsiteY52" fmla="*/ 1782459 h 5520352"/>
              <a:gd name="connsiteX53" fmla="*/ 2686792 w 5826086"/>
              <a:gd name="connsiteY53" fmla="*/ 885024 h 5520352"/>
              <a:gd name="connsiteX54" fmla="*/ 2063564 w 5826086"/>
              <a:gd name="connsiteY54" fmla="*/ 0 h 5520352"/>
              <a:gd name="connsiteX55" fmla="*/ 2567487 w 5826086"/>
              <a:gd name="connsiteY55" fmla="*/ 872820 h 5520352"/>
              <a:gd name="connsiteX56" fmla="*/ 1527755 w 5826086"/>
              <a:gd name="connsiteY56" fmla="*/ 878818 h 5520352"/>
              <a:gd name="connsiteX57" fmla="*/ 1002695 w 5826086"/>
              <a:gd name="connsiteY57" fmla="*/ 1776254 h 5520352"/>
              <a:gd name="connsiteX58" fmla="*/ 498772 w 5826086"/>
              <a:gd name="connsiteY58" fmla="*/ 903433 h 5520352"/>
              <a:gd name="connsiteX59" fmla="*/ 1023833 w 5826086"/>
              <a:gd name="connsiteY59" fmla="*/ 5998 h 552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826086" h="5520352">
                <a:moveTo>
                  <a:pt x="1014349" y="3744099"/>
                </a:moveTo>
                <a:lnTo>
                  <a:pt x="1539408" y="4641534"/>
                </a:lnTo>
                <a:lnTo>
                  <a:pt x="2579140" y="4647531"/>
                </a:lnTo>
                <a:lnTo>
                  <a:pt x="2075217" y="5520352"/>
                </a:lnTo>
                <a:lnTo>
                  <a:pt x="1035487" y="5514354"/>
                </a:lnTo>
                <a:lnTo>
                  <a:pt x="510426" y="4616918"/>
                </a:lnTo>
                <a:close/>
                <a:moveTo>
                  <a:pt x="4251582" y="3708317"/>
                </a:moveTo>
                <a:lnTo>
                  <a:pt x="4755505" y="4581138"/>
                </a:lnTo>
                <a:lnTo>
                  <a:pt x="3715773" y="4587135"/>
                </a:lnTo>
                <a:lnTo>
                  <a:pt x="3190713" y="5484571"/>
                </a:lnTo>
                <a:lnTo>
                  <a:pt x="2686790" y="4611750"/>
                </a:lnTo>
                <a:lnTo>
                  <a:pt x="3211850" y="3714315"/>
                </a:lnTo>
                <a:close/>
                <a:moveTo>
                  <a:pt x="1550787" y="2815338"/>
                </a:moveTo>
                <a:lnTo>
                  <a:pt x="2075847" y="3712774"/>
                </a:lnTo>
                <a:lnTo>
                  <a:pt x="3115579" y="3718772"/>
                </a:lnTo>
                <a:lnTo>
                  <a:pt x="2611656" y="4591592"/>
                </a:lnTo>
                <a:lnTo>
                  <a:pt x="1571924" y="4585594"/>
                </a:lnTo>
                <a:lnTo>
                  <a:pt x="1046865" y="3688158"/>
                </a:lnTo>
                <a:close/>
                <a:moveTo>
                  <a:pt x="4303568" y="1844953"/>
                </a:moveTo>
                <a:lnTo>
                  <a:pt x="5311414" y="1844953"/>
                </a:lnTo>
                <a:lnTo>
                  <a:pt x="5826086" y="2748386"/>
                </a:lnTo>
                <a:lnTo>
                  <a:pt x="5311413" y="3651819"/>
                </a:lnTo>
                <a:lnTo>
                  <a:pt x="4303568" y="3651819"/>
                </a:lnTo>
                <a:lnTo>
                  <a:pt x="4818240" y="2748386"/>
                </a:lnTo>
                <a:close/>
                <a:moveTo>
                  <a:pt x="3232990" y="1844953"/>
                </a:moveTo>
                <a:lnTo>
                  <a:pt x="4240836" y="1844953"/>
                </a:lnTo>
                <a:lnTo>
                  <a:pt x="4755508" y="2748386"/>
                </a:lnTo>
                <a:lnTo>
                  <a:pt x="4240836" y="3651819"/>
                </a:lnTo>
                <a:lnTo>
                  <a:pt x="3232990" y="3651819"/>
                </a:lnTo>
                <a:lnTo>
                  <a:pt x="3747662" y="2748386"/>
                </a:lnTo>
                <a:close/>
                <a:moveTo>
                  <a:pt x="1007845" y="1838247"/>
                </a:moveTo>
                <a:lnTo>
                  <a:pt x="1522518" y="2741681"/>
                </a:lnTo>
                <a:lnTo>
                  <a:pt x="1007845" y="3645113"/>
                </a:lnTo>
                <a:lnTo>
                  <a:pt x="0" y="3645114"/>
                </a:lnTo>
                <a:lnTo>
                  <a:pt x="514671" y="2741680"/>
                </a:lnTo>
                <a:lnTo>
                  <a:pt x="0" y="1838248"/>
                </a:lnTo>
                <a:close/>
                <a:moveTo>
                  <a:pt x="2107195" y="1838247"/>
                </a:moveTo>
                <a:lnTo>
                  <a:pt x="3166887" y="1838247"/>
                </a:lnTo>
                <a:lnTo>
                  <a:pt x="3692802" y="2748386"/>
                </a:lnTo>
                <a:lnTo>
                  <a:pt x="3166887" y="3658525"/>
                </a:lnTo>
                <a:lnTo>
                  <a:pt x="2107195" y="3658525"/>
                </a:lnTo>
                <a:lnTo>
                  <a:pt x="1581280" y="2748386"/>
                </a:lnTo>
                <a:close/>
                <a:moveTo>
                  <a:pt x="2611656" y="905182"/>
                </a:moveTo>
                <a:lnTo>
                  <a:pt x="3115580" y="1778003"/>
                </a:lnTo>
                <a:lnTo>
                  <a:pt x="2075848" y="1783999"/>
                </a:lnTo>
                <a:lnTo>
                  <a:pt x="1550787" y="2681436"/>
                </a:lnTo>
                <a:lnTo>
                  <a:pt x="1046865" y="1808615"/>
                </a:lnTo>
                <a:lnTo>
                  <a:pt x="1571924" y="911180"/>
                </a:lnTo>
                <a:close/>
                <a:moveTo>
                  <a:pt x="3190715" y="12204"/>
                </a:moveTo>
                <a:lnTo>
                  <a:pt x="3715775" y="909639"/>
                </a:lnTo>
                <a:lnTo>
                  <a:pt x="4755507" y="915637"/>
                </a:lnTo>
                <a:lnTo>
                  <a:pt x="4251585" y="1788456"/>
                </a:lnTo>
                <a:lnTo>
                  <a:pt x="3211852" y="1782459"/>
                </a:lnTo>
                <a:lnTo>
                  <a:pt x="2686792" y="885024"/>
                </a:lnTo>
                <a:close/>
                <a:moveTo>
                  <a:pt x="2063564" y="0"/>
                </a:moveTo>
                <a:lnTo>
                  <a:pt x="2567487" y="872820"/>
                </a:lnTo>
                <a:lnTo>
                  <a:pt x="1527755" y="878818"/>
                </a:lnTo>
                <a:lnTo>
                  <a:pt x="1002695" y="1776254"/>
                </a:lnTo>
                <a:lnTo>
                  <a:pt x="498772" y="903433"/>
                </a:lnTo>
                <a:lnTo>
                  <a:pt x="1023833" y="5998"/>
                </a:ln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B8FE5BE4-A3E6-1342-99D2-CE482CCBBC9D}"/>
              </a:ext>
            </a:extLst>
          </p:cNvPr>
          <p:cNvSpPr>
            <a:spLocks noGrp="1"/>
          </p:cNvSpPr>
          <p:nvPr>
            <p:ph type="dt" sz="half" idx="11"/>
          </p:nvPr>
        </p:nvSpPr>
        <p:spPr/>
        <p:txBody>
          <a:bodyPr/>
          <a:lstStyle/>
          <a:p>
            <a:fld id="{CE01D79B-EDF0-8645-97F6-F824407A5C2D}" type="datetime1">
              <a:rPr lang="en-US" smtClean="0"/>
              <a:t>8/23/2023</a:t>
            </a:fld>
            <a:endParaRPr lang="en-US" dirty="0"/>
          </a:p>
        </p:txBody>
      </p:sp>
      <p:sp>
        <p:nvSpPr>
          <p:cNvPr id="3" name="Footer Placeholder 2">
            <a:extLst>
              <a:ext uri="{FF2B5EF4-FFF2-40B4-BE49-F238E27FC236}">
                <a16:creationId xmlns:a16="http://schemas.microsoft.com/office/drawing/2014/main" id="{574F6735-A653-214B-A2A1-3C677FB63FF8}"/>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a16="http://schemas.microsoft.com/office/drawing/2014/main" id="{B674E169-65F4-5848-80EF-11F03F502D47}"/>
              </a:ext>
            </a:extLst>
          </p:cNvPr>
          <p:cNvSpPr>
            <a:spLocks noGrp="1"/>
          </p:cNvSpPr>
          <p:nvPr>
            <p:ph type="sldNum" sz="quarter" idx="13"/>
          </p:nvPr>
        </p:nvSpPr>
        <p:spPr/>
        <p:txBody>
          <a:bodyPr/>
          <a:lstStyle/>
          <a:p>
            <a:fld id="{8FE7B0E4-D789-4813-8945-16C1EEF153F7}" type="slidenum">
              <a:rPr lang="en-US" smtClean="0"/>
              <a:pPr/>
              <a:t>‹#›</a:t>
            </a:fld>
            <a:endParaRPr lang="en-US" dirty="0"/>
          </a:p>
        </p:txBody>
      </p:sp>
    </p:spTree>
    <p:extLst>
      <p:ext uri="{BB962C8B-B14F-4D97-AF65-F5344CB8AC3E}">
        <p14:creationId xmlns:p14="http://schemas.microsoft.com/office/powerpoint/2010/main" val="33197101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
            <a:ext cx="5162854" cy="6857999"/>
          </a:xfrm>
          <a:custGeom>
            <a:avLst/>
            <a:gdLst>
              <a:gd name="connsiteX0" fmla="*/ 1964297 w 5162854"/>
              <a:gd name="connsiteY0" fmla="*/ 6308262 h 6857999"/>
              <a:gd name="connsiteX1" fmla="*/ 2138837 w 5162854"/>
              <a:gd name="connsiteY1" fmla="*/ 6380558 h 6857999"/>
              <a:gd name="connsiteX2" fmla="*/ 2616278 w 5162854"/>
              <a:gd name="connsiteY2" fmla="*/ 6857999 h 6857999"/>
              <a:gd name="connsiteX3" fmla="*/ 1312317 w 5162854"/>
              <a:gd name="connsiteY3" fmla="*/ 6857999 h 6857999"/>
              <a:gd name="connsiteX4" fmla="*/ 1789758 w 5162854"/>
              <a:gd name="connsiteY4" fmla="*/ 6380558 h 6857999"/>
              <a:gd name="connsiteX5" fmla="*/ 1964297 w 5162854"/>
              <a:gd name="connsiteY5" fmla="*/ 6308262 h 6857999"/>
              <a:gd name="connsiteX6" fmla="*/ 623961 w 5162854"/>
              <a:gd name="connsiteY6" fmla="*/ 5224614 h 6857999"/>
              <a:gd name="connsiteX7" fmla="*/ 798500 w 5162854"/>
              <a:gd name="connsiteY7" fmla="*/ 5296910 h 6857999"/>
              <a:gd name="connsiteX8" fmla="*/ 1573742 w 5162854"/>
              <a:gd name="connsiteY8" fmla="*/ 6072151 h 6857999"/>
              <a:gd name="connsiteX9" fmla="*/ 1573742 w 5162854"/>
              <a:gd name="connsiteY9" fmla="*/ 6421230 h 6857999"/>
              <a:gd name="connsiteX10" fmla="*/ 1136973 w 5162854"/>
              <a:gd name="connsiteY10" fmla="*/ 6857999 h 6857999"/>
              <a:gd name="connsiteX11" fmla="*/ 110948 w 5162854"/>
              <a:gd name="connsiteY11" fmla="*/ 6857999 h 6857999"/>
              <a:gd name="connsiteX12" fmla="*/ 0 w 5162854"/>
              <a:gd name="connsiteY12" fmla="*/ 6747051 h 6857999"/>
              <a:gd name="connsiteX13" fmla="*/ 0 w 5162854"/>
              <a:gd name="connsiteY13" fmla="*/ 5746331 h 6857999"/>
              <a:gd name="connsiteX14" fmla="*/ 449421 w 5162854"/>
              <a:gd name="connsiteY14" fmla="*/ 5296910 h 6857999"/>
              <a:gd name="connsiteX15" fmla="*/ 623961 w 5162854"/>
              <a:gd name="connsiteY15" fmla="*/ 5224614 h 6857999"/>
              <a:gd name="connsiteX16" fmla="*/ 3742619 w 5162854"/>
              <a:gd name="connsiteY16" fmla="*/ 4615216 h 6857999"/>
              <a:gd name="connsiteX17" fmla="*/ 3985151 w 5162854"/>
              <a:gd name="connsiteY17" fmla="*/ 4715677 h 6857999"/>
              <a:gd name="connsiteX18" fmla="*/ 5062394 w 5162854"/>
              <a:gd name="connsiteY18" fmla="*/ 5792920 h 6857999"/>
              <a:gd name="connsiteX19" fmla="*/ 5062393 w 5162854"/>
              <a:gd name="connsiteY19" fmla="*/ 6277984 h 6857999"/>
              <a:gd name="connsiteX20" fmla="*/ 4482378 w 5162854"/>
              <a:gd name="connsiteY20" fmla="*/ 6857999 h 6857999"/>
              <a:gd name="connsiteX21" fmla="*/ 3002857 w 5162854"/>
              <a:gd name="connsiteY21" fmla="*/ 6857999 h 6857999"/>
              <a:gd name="connsiteX22" fmla="*/ 2422843 w 5162854"/>
              <a:gd name="connsiteY22" fmla="*/ 6277984 h 6857999"/>
              <a:gd name="connsiteX23" fmla="*/ 2422843 w 5162854"/>
              <a:gd name="connsiteY23" fmla="*/ 5792920 h 6857999"/>
              <a:gd name="connsiteX24" fmla="*/ 3500086 w 5162854"/>
              <a:gd name="connsiteY24" fmla="*/ 4715677 h 6857999"/>
              <a:gd name="connsiteX25" fmla="*/ 3742619 w 5162854"/>
              <a:gd name="connsiteY25" fmla="*/ 4615216 h 6857999"/>
              <a:gd name="connsiteX26" fmla="*/ 0 w 5162854"/>
              <a:gd name="connsiteY26" fmla="*/ 4516817 h 6857999"/>
              <a:gd name="connsiteX27" fmla="*/ 367574 w 5162854"/>
              <a:gd name="connsiteY27" fmla="*/ 4884391 h 6857999"/>
              <a:gd name="connsiteX28" fmla="*/ 367574 w 5162854"/>
              <a:gd name="connsiteY28" fmla="*/ 5233470 h 6857999"/>
              <a:gd name="connsiteX29" fmla="*/ 0 w 5162854"/>
              <a:gd name="connsiteY29" fmla="*/ 5601045 h 6857999"/>
              <a:gd name="connsiteX30" fmla="*/ 1882446 w 5162854"/>
              <a:gd name="connsiteY30" fmla="*/ 4036855 h 6857999"/>
              <a:gd name="connsiteX31" fmla="*/ 2056986 w 5162854"/>
              <a:gd name="connsiteY31" fmla="*/ 4109151 h 6857999"/>
              <a:gd name="connsiteX32" fmla="*/ 2832227 w 5162854"/>
              <a:gd name="connsiteY32" fmla="*/ 4884392 h 6857999"/>
              <a:gd name="connsiteX33" fmla="*/ 2832228 w 5162854"/>
              <a:gd name="connsiteY33" fmla="*/ 5233472 h 6857999"/>
              <a:gd name="connsiteX34" fmla="*/ 2056986 w 5162854"/>
              <a:gd name="connsiteY34" fmla="*/ 6008712 h 6857999"/>
              <a:gd name="connsiteX35" fmla="*/ 1707907 w 5162854"/>
              <a:gd name="connsiteY35" fmla="*/ 6008713 h 6857999"/>
              <a:gd name="connsiteX36" fmla="*/ 932666 w 5162854"/>
              <a:gd name="connsiteY36" fmla="*/ 5233472 h 6857999"/>
              <a:gd name="connsiteX37" fmla="*/ 932665 w 5162854"/>
              <a:gd name="connsiteY37" fmla="*/ 4884392 h 6857999"/>
              <a:gd name="connsiteX38" fmla="*/ 1707907 w 5162854"/>
              <a:gd name="connsiteY38" fmla="*/ 4109151 h 6857999"/>
              <a:gd name="connsiteX39" fmla="*/ 1882446 w 5162854"/>
              <a:gd name="connsiteY39" fmla="*/ 4036855 h 6857999"/>
              <a:gd name="connsiteX40" fmla="*/ 623961 w 5162854"/>
              <a:gd name="connsiteY40" fmla="*/ 2849094 h 6857999"/>
              <a:gd name="connsiteX41" fmla="*/ 798500 w 5162854"/>
              <a:gd name="connsiteY41" fmla="*/ 2921390 h 6857999"/>
              <a:gd name="connsiteX42" fmla="*/ 1573742 w 5162854"/>
              <a:gd name="connsiteY42" fmla="*/ 3696632 h 6857999"/>
              <a:gd name="connsiteX43" fmla="*/ 1573742 w 5162854"/>
              <a:gd name="connsiteY43" fmla="*/ 4045710 h 6857999"/>
              <a:gd name="connsiteX44" fmla="*/ 798500 w 5162854"/>
              <a:gd name="connsiteY44" fmla="*/ 4820952 h 6857999"/>
              <a:gd name="connsiteX45" fmla="*/ 449421 w 5162854"/>
              <a:gd name="connsiteY45" fmla="*/ 4820952 h 6857999"/>
              <a:gd name="connsiteX46" fmla="*/ 0 w 5162854"/>
              <a:gd name="connsiteY46" fmla="*/ 4371530 h 6857999"/>
              <a:gd name="connsiteX47" fmla="*/ 0 w 5162854"/>
              <a:gd name="connsiteY47" fmla="*/ 3370812 h 6857999"/>
              <a:gd name="connsiteX48" fmla="*/ 449421 w 5162854"/>
              <a:gd name="connsiteY48" fmla="*/ 2921390 h 6857999"/>
              <a:gd name="connsiteX49" fmla="*/ 623961 w 5162854"/>
              <a:gd name="connsiteY49" fmla="*/ 2849094 h 6857999"/>
              <a:gd name="connsiteX50" fmla="*/ 0 w 5162854"/>
              <a:gd name="connsiteY50" fmla="*/ 2241380 h 6857999"/>
              <a:gd name="connsiteX51" fmla="*/ 267493 w 5162854"/>
              <a:gd name="connsiteY51" fmla="*/ 2508872 h 6857999"/>
              <a:gd name="connsiteX52" fmla="*/ 267493 w 5162854"/>
              <a:gd name="connsiteY52" fmla="*/ 2857950 h 6857999"/>
              <a:gd name="connsiteX53" fmla="*/ 0 w 5162854"/>
              <a:gd name="connsiteY53" fmla="*/ 3125443 h 6857999"/>
              <a:gd name="connsiteX54" fmla="*/ 3106787 w 5162854"/>
              <a:gd name="connsiteY54" fmla="*/ 2174166 h 6857999"/>
              <a:gd name="connsiteX55" fmla="*/ 3333219 w 5162854"/>
              <a:gd name="connsiteY55" fmla="*/ 2267956 h 6857999"/>
              <a:gd name="connsiteX56" fmla="*/ 4338944 w 5162854"/>
              <a:gd name="connsiteY56" fmla="*/ 3273682 h 6857999"/>
              <a:gd name="connsiteX57" fmla="*/ 4338944 w 5162854"/>
              <a:gd name="connsiteY57" fmla="*/ 3726544 h 6857999"/>
              <a:gd name="connsiteX58" fmla="*/ 3333219 w 5162854"/>
              <a:gd name="connsiteY58" fmla="*/ 4732270 h 6857999"/>
              <a:gd name="connsiteX59" fmla="*/ 2880356 w 5162854"/>
              <a:gd name="connsiteY59" fmla="*/ 4732270 h 6857999"/>
              <a:gd name="connsiteX60" fmla="*/ 1874631 w 5162854"/>
              <a:gd name="connsiteY60" fmla="*/ 3726544 h 6857999"/>
              <a:gd name="connsiteX61" fmla="*/ 1874631 w 5162854"/>
              <a:gd name="connsiteY61" fmla="*/ 3273682 h 6857999"/>
              <a:gd name="connsiteX62" fmla="*/ 2880356 w 5162854"/>
              <a:gd name="connsiteY62" fmla="*/ 2267956 h 6857999"/>
              <a:gd name="connsiteX63" fmla="*/ 3106787 w 5162854"/>
              <a:gd name="connsiteY63" fmla="*/ 2174166 h 6857999"/>
              <a:gd name="connsiteX64" fmla="*/ 1548118 w 5162854"/>
              <a:gd name="connsiteY64" fmla="*/ 854910 h 6857999"/>
              <a:gd name="connsiteX65" fmla="*/ 1758706 w 5162854"/>
              <a:gd name="connsiteY65" fmla="*/ 942139 h 6857999"/>
              <a:gd name="connsiteX66" fmla="*/ 2694063 w 5162854"/>
              <a:gd name="connsiteY66" fmla="*/ 1877496 h 6857999"/>
              <a:gd name="connsiteX67" fmla="*/ 2694062 w 5162854"/>
              <a:gd name="connsiteY67" fmla="*/ 2298672 h 6857999"/>
              <a:gd name="connsiteX68" fmla="*/ 1758705 w 5162854"/>
              <a:gd name="connsiteY68" fmla="*/ 3234027 h 6857999"/>
              <a:gd name="connsiteX69" fmla="*/ 1337531 w 5162854"/>
              <a:gd name="connsiteY69" fmla="*/ 3234027 h 6857999"/>
              <a:gd name="connsiteX70" fmla="*/ 402174 w 5162854"/>
              <a:gd name="connsiteY70" fmla="*/ 2298671 h 6857999"/>
              <a:gd name="connsiteX71" fmla="*/ 402174 w 5162854"/>
              <a:gd name="connsiteY71" fmla="*/ 1877496 h 6857999"/>
              <a:gd name="connsiteX72" fmla="*/ 1337531 w 5162854"/>
              <a:gd name="connsiteY72" fmla="*/ 942139 h 6857999"/>
              <a:gd name="connsiteX73" fmla="*/ 1548118 w 5162854"/>
              <a:gd name="connsiteY73" fmla="*/ 854910 h 6857999"/>
              <a:gd name="connsiteX74" fmla="*/ 2486404 w 5162854"/>
              <a:gd name="connsiteY74" fmla="*/ 0 h 6857999"/>
              <a:gd name="connsiteX75" fmla="*/ 3690831 w 5162854"/>
              <a:gd name="connsiteY75" fmla="*/ 0 h 6857999"/>
              <a:gd name="connsiteX76" fmla="*/ 4226542 w 5162854"/>
              <a:gd name="connsiteY76" fmla="*/ 535710 h 6857999"/>
              <a:gd name="connsiteX77" fmla="*/ 4226542 w 5162854"/>
              <a:gd name="connsiteY77" fmla="*/ 953939 h 6857999"/>
              <a:gd name="connsiteX78" fmla="*/ 3297732 w 5162854"/>
              <a:gd name="connsiteY78" fmla="*/ 1882749 h 6857999"/>
              <a:gd name="connsiteX79" fmla="*/ 2879504 w 5162854"/>
              <a:gd name="connsiteY79" fmla="*/ 1882749 h 6857999"/>
              <a:gd name="connsiteX80" fmla="*/ 1950693 w 5162854"/>
              <a:gd name="connsiteY80" fmla="*/ 953939 h 6857999"/>
              <a:gd name="connsiteX81" fmla="*/ 1950693 w 5162854"/>
              <a:gd name="connsiteY81" fmla="*/ 535710 h 6857999"/>
              <a:gd name="connsiteX82" fmla="*/ 683327 w 5162854"/>
              <a:gd name="connsiteY82" fmla="*/ 0 h 6857999"/>
              <a:gd name="connsiteX83" fmla="*/ 2321130 w 5162854"/>
              <a:gd name="connsiteY83" fmla="*/ 0 h 6857999"/>
              <a:gd name="connsiteX84" fmla="*/ 1711343 w 5162854"/>
              <a:gd name="connsiteY84" fmla="*/ 609788 h 6857999"/>
              <a:gd name="connsiteX85" fmla="*/ 1293114 w 5162854"/>
              <a:gd name="connsiteY85" fmla="*/ 609788 h 6857999"/>
              <a:gd name="connsiteX86" fmla="*/ 0 w 5162854"/>
              <a:gd name="connsiteY86" fmla="*/ 0 h 6857999"/>
              <a:gd name="connsiteX87" fmla="*/ 573319 w 5162854"/>
              <a:gd name="connsiteY87" fmla="*/ 0 h 6857999"/>
              <a:gd name="connsiteX88" fmla="*/ 1137924 w 5162854"/>
              <a:gd name="connsiteY88" fmla="*/ 564605 h 6857999"/>
              <a:gd name="connsiteX89" fmla="*/ 1137925 w 5162854"/>
              <a:gd name="connsiteY89" fmla="*/ 982834 h 6857999"/>
              <a:gd name="connsiteX90" fmla="*/ 209113 w 5162854"/>
              <a:gd name="connsiteY90" fmla="*/ 1911644 h 6857999"/>
              <a:gd name="connsiteX91" fmla="*/ 0 w 5162854"/>
              <a:gd name="connsiteY91" fmla="*/ 199826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162854" h="6857999">
                <a:moveTo>
                  <a:pt x="1964297" y="6308262"/>
                </a:moveTo>
                <a:cubicBezTo>
                  <a:pt x="2027468" y="6308261"/>
                  <a:pt x="2090639" y="6332360"/>
                  <a:pt x="2138837" y="6380558"/>
                </a:cubicBezTo>
                <a:lnTo>
                  <a:pt x="2616278" y="6857999"/>
                </a:lnTo>
                <a:lnTo>
                  <a:pt x="1312317" y="6857999"/>
                </a:lnTo>
                <a:lnTo>
                  <a:pt x="1789758" y="6380558"/>
                </a:lnTo>
                <a:cubicBezTo>
                  <a:pt x="1837956" y="6332360"/>
                  <a:pt x="1901127" y="6308261"/>
                  <a:pt x="1964297" y="6308262"/>
                </a:cubicBezTo>
                <a:close/>
                <a:moveTo>
                  <a:pt x="623961" y="5224614"/>
                </a:moveTo>
                <a:cubicBezTo>
                  <a:pt x="687132" y="5224613"/>
                  <a:pt x="750302" y="5248713"/>
                  <a:pt x="798500" y="5296910"/>
                </a:cubicBezTo>
                <a:lnTo>
                  <a:pt x="1573742" y="6072151"/>
                </a:lnTo>
                <a:cubicBezTo>
                  <a:pt x="1670137" y="6168546"/>
                  <a:pt x="1670137" y="6324835"/>
                  <a:pt x="1573742" y="6421230"/>
                </a:cubicBezTo>
                <a:lnTo>
                  <a:pt x="1136973" y="6857999"/>
                </a:lnTo>
                <a:lnTo>
                  <a:pt x="110948" y="6857999"/>
                </a:lnTo>
                <a:lnTo>
                  <a:pt x="0" y="6747051"/>
                </a:lnTo>
                <a:lnTo>
                  <a:pt x="0" y="5746331"/>
                </a:lnTo>
                <a:lnTo>
                  <a:pt x="449421" y="5296910"/>
                </a:lnTo>
                <a:cubicBezTo>
                  <a:pt x="497619" y="5248713"/>
                  <a:pt x="560790" y="5224613"/>
                  <a:pt x="623961" y="5224614"/>
                </a:cubicBezTo>
                <a:close/>
                <a:moveTo>
                  <a:pt x="3742619" y="4615216"/>
                </a:moveTo>
                <a:cubicBezTo>
                  <a:pt x="3830397" y="4615216"/>
                  <a:pt x="3918178" y="4648703"/>
                  <a:pt x="3985151" y="4715677"/>
                </a:cubicBezTo>
                <a:lnTo>
                  <a:pt x="5062394" y="5792920"/>
                </a:lnTo>
                <a:cubicBezTo>
                  <a:pt x="5196341" y="5926867"/>
                  <a:pt x="5196341" y="6144038"/>
                  <a:pt x="5062393" y="6277984"/>
                </a:cubicBezTo>
                <a:lnTo>
                  <a:pt x="4482378" y="6857999"/>
                </a:lnTo>
                <a:lnTo>
                  <a:pt x="3002857" y="6857999"/>
                </a:lnTo>
                <a:lnTo>
                  <a:pt x="2422843" y="6277984"/>
                </a:lnTo>
                <a:cubicBezTo>
                  <a:pt x="2288896" y="6144038"/>
                  <a:pt x="2288895" y="5926866"/>
                  <a:pt x="2422843" y="5792920"/>
                </a:cubicBezTo>
                <a:lnTo>
                  <a:pt x="3500086" y="4715677"/>
                </a:lnTo>
                <a:cubicBezTo>
                  <a:pt x="3567059" y="4648703"/>
                  <a:pt x="3654838" y="4615216"/>
                  <a:pt x="3742619" y="4615216"/>
                </a:cubicBezTo>
                <a:close/>
                <a:moveTo>
                  <a:pt x="0" y="4516817"/>
                </a:moveTo>
                <a:lnTo>
                  <a:pt x="367574" y="4884391"/>
                </a:lnTo>
                <a:cubicBezTo>
                  <a:pt x="463970" y="4980787"/>
                  <a:pt x="463969" y="5137075"/>
                  <a:pt x="367574" y="5233470"/>
                </a:cubicBezTo>
                <a:lnTo>
                  <a:pt x="0" y="5601045"/>
                </a:lnTo>
                <a:close/>
                <a:moveTo>
                  <a:pt x="1882446" y="4036855"/>
                </a:moveTo>
                <a:cubicBezTo>
                  <a:pt x="1945617" y="4036854"/>
                  <a:pt x="2008788" y="4060953"/>
                  <a:pt x="2056986" y="4109151"/>
                </a:cubicBezTo>
                <a:lnTo>
                  <a:pt x="2832227" y="4884392"/>
                </a:lnTo>
                <a:cubicBezTo>
                  <a:pt x="2928623" y="4980788"/>
                  <a:pt x="2928623" y="5137076"/>
                  <a:pt x="2832228" y="5233472"/>
                </a:cubicBezTo>
                <a:lnTo>
                  <a:pt x="2056986" y="6008712"/>
                </a:lnTo>
                <a:cubicBezTo>
                  <a:pt x="1960590" y="6105108"/>
                  <a:pt x="1804302" y="6105108"/>
                  <a:pt x="1707907" y="6008713"/>
                </a:cubicBezTo>
                <a:lnTo>
                  <a:pt x="932666" y="5233472"/>
                </a:lnTo>
                <a:cubicBezTo>
                  <a:pt x="836270" y="5137076"/>
                  <a:pt x="836270" y="4980788"/>
                  <a:pt x="932665" y="4884392"/>
                </a:cubicBezTo>
                <a:lnTo>
                  <a:pt x="1707907" y="4109151"/>
                </a:lnTo>
                <a:cubicBezTo>
                  <a:pt x="1756105" y="4060953"/>
                  <a:pt x="1819275" y="4036854"/>
                  <a:pt x="1882446" y="4036855"/>
                </a:cubicBezTo>
                <a:close/>
                <a:moveTo>
                  <a:pt x="623961" y="2849094"/>
                </a:moveTo>
                <a:cubicBezTo>
                  <a:pt x="687132" y="2849093"/>
                  <a:pt x="750302" y="2873192"/>
                  <a:pt x="798500" y="2921390"/>
                </a:cubicBezTo>
                <a:lnTo>
                  <a:pt x="1573742" y="3696632"/>
                </a:lnTo>
                <a:cubicBezTo>
                  <a:pt x="1670137" y="3793027"/>
                  <a:pt x="1670137" y="3949315"/>
                  <a:pt x="1573742" y="4045710"/>
                </a:cubicBezTo>
                <a:lnTo>
                  <a:pt x="798500" y="4820952"/>
                </a:lnTo>
                <a:cubicBezTo>
                  <a:pt x="702105" y="4917348"/>
                  <a:pt x="545818" y="4917348"/>
                  <a:pt x="449421" y="4820952"/>
                </a:cubicBezTo>
                <a:lnTo>
                  <a:pt x="0" y="4371530"/>
                </a:lnTo>
                <a:lnTo>
                  <a:pt x="0" y="3370812"/>
                </a:lnTo>
                <a:lnTo>
                  <a:pt x="449421" y="2921390"/>
                </a:lnTo>
                <a:cubicBezTo>
                  <a:pt x="497619" y="2873192"/>
                  <a:pt x="560790" y="2849093"/>
                  <a:pt x="623961" y="2849094"/>
                </a:cubicBezTo>
                <a:close/>
                <a:moveTo>
                  <a:pt x="0" y="2241380"/>
                </a:moveTo>
                <a:lnTo>
                  <a:pt x="267493" y="2508872"/>
                </a:lnTo>
                <a:cubicBezTo>
                  <a:pt x="363888" y="2605268"/>
                  <a:pt x="363888" y="2761556"/>
                  <a:pt x="267493" y="2857950"/>
                </a:cubicBezTo>
                <a:lnTo>
                  <a:pt x="0" y="3125443"/>
                </a:lnTo>
                <a:close/>
                <a:moveTo>
                  <a:pt x="3106787" y="2174166"/>
                </a:moveTo>
                <a:cubicBezTo>
                  <a:pt x="3188740" y="2174167"/>
                  <a:pt x="3270691" y="2205429"/>
                  <a:pt x="3333219" y="2267956"/>
                </a:cubicBezTo>
                <a:lnTo>
                  <a:pt x="4338944" y="3273682"/>
                </a:lnTo>
                <a:cubicBezTo>
                  <a:pt x="4463999" y="3398737"/>
                  <a:pt x="4463999" y="3601490"/>
                  <a:pt x="4338944" y="3726544"/>
                </a:cubicBezTo>
                <a:lnTo>
                  <a:pt x="3333219" y="4732270"/>
                </a:lnTo>
                <a:cubicBezTo>
                  <a:pt x="3208164" y="4857325"/>
                  <a:pt x="3005411" y="4857325"/>
                  <a:pt x="2880356" y="4732270"/>
                </a:cubicBezTo>
                <a:lnTo>
                  <a:pt x="1874631" y="3726544"/>
                </a:lnTo>
                <a:cubicBezTo>
                  <a:pt x="1749576" y="3601490"/>
                  <a:pt x="1749576" y="3398737"/>
                  <a:pt x="1874631" y="3273682"/>
                </a:cubicBezTo>
                <a:lnTo>
                  <a:pt x="2880356" y="2267956"/>
                </a:lnTo>
                <a:cubicBezTo>
                  <a:pt x="2942884" y="2205429"/>
                  <a:pt x="3024836" y="2174167"/>
                  <a:pt x="3106787" y="2174166"/>
                </a:cubicBezTo>
                <a:close/>
                <a:moveTo>
                  <a:pt x="1548118" y="854910"/>
                </a:moveTo>
                <a:cubicBezTo>
                  <a:pt x="1624336" y="854910"/>
                  <a:pt x="1700554" y="883987"/>
                  <a:pt x="1758706" y="942139"/>
                </a:cubicBezTo>
                <a:lnTo>
                  <a:pt x="2694063" y="1877496"/>
                </a:lnTo>
                <a:cubicBezTo>
                  <a:pt x="2810367" y="1993800"/>
                  <a:pt x="2810367" y="2182367"/>
                  <a:pt x="2694062" y="2298672"/>
                </a:cubicBezTo>
                <a:lnTo>
                  <a:pt x="1758705" y="3234027"/>
                </a:lnTo>
                <a:cubicBezTo>
                  <a:pt x="1642402" y="3350330"/>
                  <a:pt x="1453835" y="3350330"/>
                  <a:pt x="1337531" y="3234027"/>
                </a:cubicBezTo>
                <a:lnTo>
                  <a:pt x="402174" y="2298671"/>
                </a:lnTo>
                <a:cubicBezTo>
                  <a:pt x="285870" y="2182367"/>
                  <a:pt x="285870" y="1993800"/>
                  <a:pt x="402174" y="1877496"/>
                </a:cubicBezTo>
                <a:lnTo>
                  <a:pt x="1337531" y="942139"/>
                </a:lnTo>
                <a:cubicBezTo>
                  <a:pt x="1395683" y="883987"/>
                  <a:pt x="1471901" y="854910"/>
                  <a:pt x="1548118" y="854910"/>
                </a:cubicBezTo>
                <a:close/>
                <a:moveTo>
                  <a:pt x="2486404" y="0"/>
                </a:moveTo>
                <a:lnTo>
                  <a:pt x="3690831" y="0"/>
                </a:lnTo>
                <a:lnTo>
                  <a:pt x="4226542" y="535710"/>
                </a:lnTo>
                <a:cubicBezTo>
                  <a:pt x="4342032" y="651201"/>
                  <a:pt x="4342032" y="838448"/>
                  <a:pt x="4226542" y="953939"/>
                </a:cubicBezTo>
                <a:lnTo>
                  <a:pt x="3297732" y="1882749"/>
                </a:lnTo>
                <a:cubicBezTo>
                  <a:pt x="3182241" y="1998239"/>
                  <a:pt x="2994994" y="1998239"/>
                  <a:pt x="2879504" y="1882749"/>
                </a:cubicBezTo>
                <a:lnTo>
                  <a:pt x="1950693" y="953939"/>
                </a:lnTo>
                <a:cubicBezTo>
                  <a:pt x="1835203" y="838448"/>
                  <a:pt x="1835203" y="651201"/>
                  <a:pt x="1950693" y="535710"/>
                </a:cubicBezTo>
                <a:close/>
                <a:moveTo>
                  <a:pt x="683327" y="0"/>
                </a:moveTo>
                <a:lnTo>
                  <a:pt x="2321130" y="0"/>
                </a:lnTo>
                <a:lnTo>
                  <a:pt x="1711343" y="609788"/>
                </a:lnTo>
                <a:cubicBezTo>
                  <a:pt x="1595852" y="725278"/>
                  <a:pt x="1408605" y="725278"/>
                  <a:pt x="1293114" y="609788"/>
                </a:cubicBezTo>
                <a:close/>
                <a:moveTo>
                  <a:pt x="0" y="0"/>
                </a:moveTo>
                <a:lnTo>
                  <a:pt x="573319" y="0"/>
                </a:lnTo>
                <a:lnTo>
                  <a:pt x="1137924" y="564605"/>
                </a:lnTo>
                <a:cubicBezTo>
                  <a:pt x="1253414" y="680096"/>
                  <a:pt x="1253414" y="867343"/>
                  <a:pt x="1137925" y="982834"/>
                </a:cubicBezTo>
                <a:lnTo>
                  <a:pt x="209113" y="1911644"/>
                </a:lnTo>
                <a:cubicBezTo>
                  <a:pt x="151369" y="1969390"/>
                  <a:pt x="75684" y="1998262"/>
                  <a:pt x="0" y="1998262"/>
                </a:cubicBez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D8F9B8FE-74A5-9348-8C50-511A500E09C2}"/>
              </a:ext>
            </a:extLst>
          </p:cNvPr>
          <p:cNvSpPr>
            <a:spLocks noGrp="1"/>
          </p:cNvSpPr>
          <p:nvPr>
            <p:ph type="dt" sz="half" idx="11"/>
          </p:nvPr>
        </p:nvSpPr>
        <p:spPr/>
        <p:txBody>
          <a:bodyPr/>
          <a:lstStyle/>
          <a:p>
            <a:fld id="{38E0CEF1-A2C5-2E43-B2C7-F4F8846D6A16}" type="datetime1">
              <a:rPr lang="en-US" smtClean="0"/>
              <a:t>8/23/2023</a:t>
            </a:fld>
            <a:endParaRPr lang="en-US" dirty="0"/>
          </a:p>
        </p:txBody>
      </p:sp>
      <p:sp>
        <p:nvSpPr>
          <p:cNvPr id="3" name="Footer Placeholder 2">
            <a:extLst>
              <a:ext uri="{FF2B5EF4-FFF2-40B4-BE49-F238E27FC236}">
                <a16:creationId xmlns:a16="http://schemas.microsoft.com/office/drawing/2014/main" id="{7CEFE818-FA1D-DD4C-9DD1-DC4B35B09CCB}"/>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a16="http://schemas.microsoft.com/office/drawing/2014/main" id="{A3538E96-7F08-1D44-B528-1E284BF28B1B}"/>
              </a:ext>
            </a:extLst>
          </p:cNvPr>
          <p:cNvSpPr>
            <a:spLocks noGrp="1"/>
          </p:cNvSpPr>
          <p:nvPr>
            <p:ph type="sldNum" sz="quarter" idx="13"/>
          </p:nvPr>
        </p:nvSpPr>
        <p:spPr/>
        <p:txBody>
          <a:bodyPr/>
          <a:lstStyle/>
          <a:p>
            <a:fld id="{8FE7B0E4-D789-4813-8945-16C1EEF153F7}" type="slidenum">
              <a:rPr lang="en-US" smtClean="0"/>
              <a:pPr/>
              <a:t>‹#›</a:t>
            </a:fld>
            <a:endParaRPr lang="en-US" dirty="0"/>
          </a:p>
        </p:txBody>
      </p:sp>
    </p:spTree>
    <p:extLst>
      <p:ext uri="{BB962C8B-B14F-4D97-AF65-F5344CB8AC3E}">
        <p14:creationId xmlns:p14="http://schemas.microsoft.com/office/powerpoint/2010/main" val="14086456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989554" y="1315626"/>
            <a:ext cx="3745282" cy="1991776"/>
          </a:xfrm>
          <a:custGeom>
            <a:avLst/>
            <a:gdLst>
              <a:gd name="connsiteX0" fmla="*/ 185808 w 3745282"/>
              <a:gd name="connsiteY0" fmla="*/ 0 h 2242159"/>
              <a:gd name="connsiteX1" fmla="*/ 3559474 w 3745282"/>
              <a:gd name="connsiteY1" fmla="*/ 0 h 2242159"/>
              <a:gd name="connsiteX2" fmla="*/ 3745282 w 3745282"/>
              <a:gd name="connsiteY2" fmla="*/ 185808 h 2242159"/>
              <a:gd name="connsiteX3" fmla="*/ 3745282 w 3745282"/>
              <a:gd name="connsiteY3" fmla="*/ 2056351 h 2242159"/>
              <a:gd name="connsiteX4" fmla="*/ 3559474 w 3745282"/>
              <a:gd name="connsiteY4" fmla="*/ 2242159 h 2242159"/>
              <a:gd name="connsiteX5" fmla="*/ 185808 w 3745282"/>
              <a:gd name="connsiteY5" fmla="*/ 2242159 h 2242159"/>
              <a:gd name="connsiteX6" fmla="*/ 0 w 3745282"/>
              <a:gd name="connsiteY6" fmla="*/ 2056351 h 2242159"/>
              <a:gd name="connsiteX7" fmla="*/ 0 w 3745282"/>
              <a:gd name="connsiteY7" fmla="*/ 185808 h 2242159"/>
              <a:gd name="connsiteX8" fmla="*/ 185808 w 3745282"/>
              <a:gd name="connsiteY8" fmla="*/ 0 h 224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282" h="2242159">
                <a:moveTo>
                  <a:pt x="185808" y="0"/>
                </a:moveTo>
                <a:lnTo>
                  <a:pt x="3559474" y="0"/>
                </a:lnTo>
                <a:cubicBezTo>
                  <a:pt x="3662093" y="0"/>
                  <a:pt x="3745282" y="83189"/>
                  <a:pt x="3745282" y="185808"/>
                </a:cubicBezTo>
                <a:lnTo>
                  <a:pt x="3745282" y="2056351"/>
                </a:lnTo>
                <a:cubicBezTo>
                  <a:pt x="3745282" y="2158970"/>
                  <a:pt x="3662093" y="2242159"/>
                  <a:pt x="3559474" y="2242159"/>
                </a:cubicBezTo>
                <a:lnTo>
                  <a:pt x="185808" y="2242159"/>
                </a:lnTo>
                <a:cubicBezTo>
                  <a:pt x="83189" y="2242159"/>
                  <a:pt x="0" y="2158970"/>
                  <a:pt x="0" y="2056351"/>
                </a:cubicBezTo>
                <a:lnTo>
                  <a:pt x="0" y="185808"/>
                </a:lnTo>
                <a:cubicBezTo>
                  <a:pt x="0" y="83189"/>
                  <a:pt x="83189" y="0"/>
                  <a:pt x="185808" y="0"/>
                </a:cubicBezTo>
                <a:close/>
              </a:path>
            </a:pathLst>
          </a:custGeom>
        </p:spPr>
        <p:txBody>
          <a:bodyPr wrap="square">
            <a:noAutofit/>
          </a:bodyPr>
          <a:lstStyle/>
          <a:p>
            <a:endParaRPr lang="en-US" dirty="0"/>
          </a:p>
        </p:txBody>
      </p:sp>
      <p:sp>
        <p:nvSpPr>
          <p:cNvPr id="14" name="Picture Placeholder 13"/>
          <p:cNvSpPr>
            <a:spLocks noGrp="1"/>
          </p:cNvSpPr>
          <p:nvPr>
            <p:ph type="pic" sz="quarter" idx="11"/>
          </p:nvPr>
        </p:nvSpPr>
        <p:spPr>
          <a:xfrm>
            <a:off x="989554" y="4005471"/>
            <a:ext cx="3745282" cy="1991776"/>
          </a:xfrm>
          <a:custGeom>
            <a:avLst/>
            <a:gdLst>
              <a:gd name="connsiteX0" fmla="*/ 185808 w 3745282"/>
              <a:gd name="connsiteY0" fmla="*/ 0 h 2242159"/>
              <a:gd name="connsiteX1" fmla="*/ 3559474 w 3745282"/>
              <a:gd name="connsiteY1" fmla="*/ 0 h 2242159"/>
              <a:gd name="connsiteX2" fmla="*/ 3745282 w 3745282"/>
              <a:gd name="connsiteY2" fmla="*/ 185808 h 2242159"/>
              <a:gd name="connsiteX3" fmla="*/ 3745282 w 3745282"/>
              <a:gd name="connsiteY3" fmla="*/ 2056351 h 2242159"/>
              <a:gd name="connsiteX4" fmla="*/ 3559474 w 3745282"/>
              <a:gd name="connsiteY4" fmla="*/ 2242159 h 2242159"/>
              <a:gd name="connsiteX5" fmla="*/ 185808 w 3745282"/>
              <a:gd name="connsiteY5" fmla="*/ 2242159 h 2242159"/>
              <a:gd name="connsiteX6" fmla="*/ 0 w 3745282"/>
              <a:gd name="connsiteY6" fmla="*/ 2056351 h 2242159"/>
              <a:gd name="connsiteX7" fmla="*/ 0 w 3745282"/>
              <a:gd name="connsiteY7" fmla="*/ 185808 h 2242159"/>
              <a:gd name="connsiteX8" fmla="*/ 185808 w 3745282"/>
              <a:gd name="connsiteY8" fmla="*/ 0 h 224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282" h="2242159">
                <a:moveTo>
                  <a:pt x="185808" y="0"/>
                </a:moveTo>
                <a:lnTo>
                  <a:pt x="3559474" y="0"/>
                </a:lnTo>
                <a:cubicBezTo>
                  <a:pt x="3662093" y="0"/>
                  <a:pt x="3745282" y="83189"/>
                  <a:pt x="3745282" y="185808"/>
                </a:cubicBezTo>
                <a:lnTo>
                  <a:pt x="3745282" y="2056351"/>
                </a:lnTo>
                <a:cubicBezTo>
                  <a:pt x="3745282" y="2158970"/>
                  <a:pt x="3662093" y="2242159"/>
                  <a:pt x="3559474" y="2242159"/>
                </a:cubicBezTo>
                <a:lnTo>
                  <a:pt x="185808" y="2242159"/>
                </a:lnTo>
                <a:cubicBezTo>
                  <a:pt x="83189" y="2242159"/>
                  <a:pt x="0" y="2158970"/>
                  <a:pt x="0" y="2056351"/>
                </a:cubicBezTo>
                <a:lnTo>
                  <a:pt x="0" y="185808"/>
                </a:lnTo>
                <a:cubicBezTo>
                  <a:pt x="0" y="83189"/>
                  <a:pt x="83189" y="0"/>
                  <a:pt x="185808" y="0"/>
                </a:cubicBez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88B5855C-8CAD-6D4C-B2CC-7A0D5887097D}"/>
              </a:ext>
            </a:extLst>
          </p:cNvPr>
          <p:cNvSpPr>
            <a:spLocks noGrp="1"/>
          </p:cNvSpPr>
          <p:nvPr>
            <p:ph type="dt" sz="half" idx="12"/>
          </p:nvPr>
        </p:nvSpPr>
        <p:spPr/>
        <p:txBody>
          <a:bodyPr/>
          <a:lstStyle/>
          <a:p>
            <a:fld id="{D0E71702-AF4C-354E-AA55-278128BEF1B7}" type="datetime1">
              <a:rPr lang="en-US" smtClean="0"/>
              <a:t>8/23/2023</a:t>
            </a:fld>
            <a:endParaRPr lang="en-US" dirty="0"/>
          </a:p>
        </p:txBody>
      </p:sp>
      <p:sp>
        <p:nvSpPr>
          <p:cNvPr id="3" name="Footer Placeholder 2">
            <a:extLst>
              <a:ext uri="{FF2B5EF4-FFF2-40B4-BE49-F238E27FC236}">
                <a16:creationId xmlns:a16="http://schemas.microsoft.com/office/drawing/2014/main" id="{BBBA9CF7-B196-E44F-A4B2-F6129E10A859}"/>
              </a:ext>
            </a:extLst>
          </p:cNvPr>
          <p:cNvSpPr>
            <a:spLocks noGrp="1"/>
          </p:cNvSpPr>
          <p:nvPr>
            <p:ph type="ftr" sz="quarter" idx="13"/>
          </p:nvPr>
        </p:nvSpPr>
        <p:spPr/>
        <p:txBody>
          <a:bodyPr/>
          <a:lstStyle/>
          <a:p>
            <a:endParaRPr lang="en-US" dirty="0"/>
          </a:p>
        </p:txBody>
      </p:sp>
      <p:sp>
        <p:nvSpPr>
          <p:cNvPr id="4" name="Slide Number Placeholder 3">
            <a:extLst>
              <a:ext uri="{FF2B5EF4-FFF2-40B4-BE49-F238E27FC236}">
                <a16:creationId xmlns:a16="http://schemas.microsoft.com/office/drawing/2014/main" id="{F5587D67-633F-DB42-BE60-59EA89058CBF}"/>
              </a:ext>
            </a:extLst>
          </p:cNvPr>
          <p:cNvSpPr>
            <a:spLocks noGrp="1"/>
          </p:cNvSpPr>
          <p:nvPr>
            <p:ph type="sldNum" sz="quarter" idx="14"/>
          </p:nvPr>
        </p:nvSpPr>
        <p:spPr/>
        <p:txBody>
          <a:bodyPr/>
          <a:lstStyle/>
          <a:p>
            <a:fld id="{8FE7B0E4-D789-4813-8945-16C1EEF153F7}" type="slidenum">
              <a:rPr lang="en-US" smtClean="0"/>
              <a:pPr/>
              <a:t>‹#›</a:t>
            </a:fld>
            <a:endParaRPr lang="en-US" dirty="0"/>
          </a:p>
        </p:txBody>
      </p:sp>
    </p:spTree>
    <p:extLst>
      <p:ext uri="{BB962C8B-B14F-4D97-AF65-F5344CB8AC3E}">
        <p14:creationId xmlns:p14="http://schemas.microsoft.com/office/powerpoint/2010/main" val="23249756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8245098" cy="6858000"/>
          </a:xfrm>
          <a:custGeom>
            <a:avLst/>
            <a:gdLst>
              <a:gd name="connsiteX0" fmla="*/ 4913295 w 8245098"/>
              <a:gd name="connsiteY0" fmla="*/ 0 h 6858000"/>
              <a:gd name="connsiteX1" fmla="*/ 8245098 w 8245098"/>
              <a:gd name="connsiteY1" fmla="*/ 0 h 6858000"/>
              <a:gd name="connsiteX2" fmla="*/ 2748754 w 8245098"/>
              <a:gd name="connsiteY2" fmla="*/ 6858000 h 6858000"/>
              <a:gd name="connsiteX3" fmla="*/ 0 w 8245098"/>
              <a:gd name="connsiteY3" fmla="*/ 6858000 h 6858000"/>
              <a:gd name="connsiteX4" fmla="*/ 0 w 8245098"/>
              <a:gd name="connsiteY4" fmla="*/ 5843209 h 6858000"/>
              <a:gd name="connsiteX5" fmla="*/ 2778220 w 8245098"/>
              <a:gd name="connsiteY5" fmla="*/ 2545172 h 6858000"/>
              <a:gd name="connsiteX6" fmla="*/ 2772674 w 8245098"/>
              <a:gd name="connsiteY6" fmla="*/ 2541142 h 6858000"/>
              <a:gd name="connsiteX7" fmla="*/ 2314327 w 8245098"/>
              <a:gd name="connsiteY7" fmla="*/ 0 h 6858000"/>
              <a:gd name="connsiteX8" fmla="*/ 4726881 w 8245098"/>
              <a:gd name="connsiteY8" fmla="*/ 0 h 6858000"/>
              <a:gd name="connsiteX9" fmla="*/ 2242026 w 8245098"/>
              <a:gd name="connsiteY9" fmla="*/ 2949782 h 6858000"/>
              <a:gd name="connsiteX10" fmla="*/ 2247573 w 8245098"/>
              <a:gd name="connsiteY10" fmla="*/ 2953813 h 6858000"/>
              <a:gd name="connsiteX11" fmla="*/ 0 w 8245098"/>
              <a:gd name="connsiteY11" fmla="*/ 5621916 h 6858000"/>
              <a:gd name="connsiteX12" fmla="*/ 0 w 8245098"/>
              <a:gd name="connsiteY12" fmla="*/ 2747348 h 6858000"/>
              <a:gd name="connsiteX13" fmla="*/ 0 w 8245098"/>
              <a:gd name="connsiteY13" fmla="*/ 0 h 6858000"/>
              <a:gd name="connsiteX14" fmla="*/ 2127913 w 8245098"/>
              <a:gd name="connsiteY14" fmla="*/ 0 h 6858000"/>
              <a:gd name="connsiteX15" fmla="*/ 0 w 8245098"/>
              <a:gd name="connsiteY15" fmla="*/ 25260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45098" h="6858000">
                <a:moveTo>
                  <a:pt x="4913295" y="0"/>
                </a:moveTo>
                <a:lnTo>
                  <a:pt x="8245098" y="0"/>
                </a:lnTo>
                <a:lnTo>
                  <a:pt x="2748754" y="6858000"/>
                </a:lnTo>
                <a:lnTo>
                  <a:pt x="0" y="6858000"/>
                </a:lnTo>
                <a:lnTo>
                  <a:pt x="0" y="5843209"/>
                </a:lnTo>
                <a:lnTo>
                  <a:pt x="2778220" y="2545172"/>
                </a:lnTo>
                <a:lnTo>
                  <a:pt x="2772674" y="2541142"/>
                </a:lnTo>
                <a:close/>
                <a:moveTo>
                  <a:pt x="2314327" y="0"/>
                </a:moveTo>
                <a:lnTo>
                  <a:pt x="4726881" y="0"/>
                </a:lnTo>
                <a:lnTo>
                  <a:pt x="2242026" y="2949782"/>
                </a:lnTo>
                <a:lnTo>
                  <a:pt x="2247573" y="2953813"/>
                </a:lnTo>
                <a:lnTo>
                  <a:pt x="0" y="5621916"/>
                </a:lnTo>
                <a:lnTo>
                  <a:pt x="0" y="2747348"/>
                </a:lnTo>
                <a:close/>
                <a:moveTo>
                  <a:pt x="0" y="0"/>
                </a:moveTo>
                <a:lnTo>
                  <a:pt x="2127913" y="0"/>
                </a:lnTo>
                <a:lnTo>
                  <a:pt x="0" y="2526055"/>
                </a:ln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0650FBC9-45B8-D94E-A0EA-89515B3A7EB3}"/>
              </a:ext>
            </a:extLst>
          </p:cNvPr>
          <p:cNvSpPr>
            <a:spLocks noGrp="1"/>
          </p:cNvSpPr>
          <p:nvPr>
            <p:ph type="dt" sz="half" idx="11"/>
          </p:nvPr>
        </p:nvSpPr>
        <p:spPr/>
        <p:txBody>
          <a:bodyPr/>
          <a:lstStyle/>
          <a:p>
            <a:fld id="{67251F7B-EFA7-D84F-BA05-EE75B9A68EE5}" type="datetime1">
              <a:rPr lang="en-US" smtClean="0"/>
              <a:t>8/23/2023</a:t>
            </a:fld>
            <a:endParaRPr lang="en-US" dirty="0"/>
          </a:p>
        </p:txBody>
      </p:sp>
      <p:sp>
        <p:nvSpPr>
          <p:cNvPr id="3" name="Footer Placeholder 2">
            <a:extLst>
              <a:ext uri="{FF2B5EF4-FFF2-40B4-BE49-F238E27FC236}">
                <a16:creationId xmlns:a16="http://schemas.microsoft.com/office/drawing/2014/main" id="{FA9819AB-21CB-B546-BBB2-F91C1A3E71D3}"/>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a16="http://schemas.microsoft.com/office/drawing/2014/main" id="{C922D0A3-EA02-2C4F-BFF0-3115F7D5E00A}"/>
              </a:ext>
            </a:extLst>
          </p:cNvPr>
          <p:cNvSpPr>
            <a:spLocks noGrp="1"/>
          </p:cNvSpPr>
          <p:nvPr>
            <p:ph type="sldNum" sz="quarter" idx="13"/>
          </p:nvPr>
        </p:nvSpPr>
        <p:spPr/>
        <p:txBody>
          <a:bodyPr/>
          <a:lstStyle/>
          <a:p>
            <a:fld id="{8FE7B0E4-D789-4813-8945-16C1EEF153F7}" type="slidenum">
              <a:rPr lang="en-US" smtClean="0"/>
              <a:pPr/>
              <a:t>‹#›</a:t>
            </a:fld>
            <a:endParaRPr lang="en-US" dirty="0"/>
          </a:p>
        </p:txBody>
      </p:sp>
    </p:spTree>
    <p:extLst>
      <p:ext uri="{BB962C8B-B14F-4D97-AF65-F5344CB8AC3E}">
        <p14:creationId xmlns:p14="http://schemas.microsoft.com/office/powerpoint/2010/main" val="41018709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oAutofit/>
          </a:bodyPr>
          <a:lstStyle/>
          <a:p>
            <a:endParaRPr lang="en-US" dirty="0"/>
          </a:p>
        </p:txBody>
      </p:sp>
    </p:spTree>
    <p:extLst>
      <p:ext uri="{BB962C8B-B14F-4D97-AF65-F5344CB8AC3E}">
        <p14:creationId xmlns:p14="http://schemas.microsoft.com/office/powerpoint/2010/main" val="3749080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64306-9503-D640-975F-ED1C8FB54F58}"/>
              </a:ext>
            </a:extLst>
          </p:cNvPr>
          <p:cNvSpPr>
            <a:spLocks noGrp="1"/>
          </p:cNvSpPr>
          <p:nvPr>
            <p:ph type="title"/>
          </p:nvPr>
        </p:nvSpPr>
        <p:spPr>
          <a:xfrm>
            <a:off x="381001" y="470647"/>
            <a:ext cx="11430000" cy="52443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AF8C669-1416-B548-98A0-A2270519BC61}"/>
              </a:ext>
            </a:extLst>
          </p:cNvPr>
          <p:cNvSpPr>
            <a:spLocks noGrp="1"/>
          </p:cNvSpPr>
          <p:nvPr>
            <p:ph type="body" idx="1"/>
          </p:nvPr>
        </p:nvSpPr>
        <p:spPr>
          <a:xfrm>
            <a:off x="381001" y="1189038"/>
            <a:ext cx="11430000" cy="365125"/>
          </a:xfrm>
        </p:spPr>
        <p:txBody>
          <a:bodyPr anchor="b"/>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83DEBF-38A5-3D48-BB10-8BF044F2F4B4}"/>
              </a:ext>
            </a:extLst>
          </p:cNvPr>
          <p:cNvSpPr>
            <a:spLocks noGrp="1"/>
          </p:cNvSpPr>
          <p:nvPr>
            <p:ph sz="half" idx="2"/>
          </p:nvPr>
        </p:nvSpPr>
        <p:spPr>
          <a:xfrm>
            <a:off x="381001" y="1907429"/>
            <a:ext cx="11430000" cy="3684588"/>
          </a:xfrm>
        </p:spPr>
        <p:txBody>
          <a:bodyPr/>
          <a:lstStyle>
            <a:lvl1pPr>
              <a:defRPr>
                <a:solidFill>
                  <a:schemeClr val="accent1"/>
                </a:solidFill>
              </a:defRPr>
            </a:lvl1pPr>
            <a:lvl2pPr marL="0">
              <a:defRPr/>
            </a:lvl2pPr>
            <a:lvl3pPr marL="457200">
              <a:buClr>
                <a:schemeClr val="accent1"/>
              </a:buClr>
              <a:buSzPct val="120000"/>
              <a:defRPr/>
            </a:lvl3pPr>
            <a:lvl4pPr marL="1051560" indent="-228600">
              <a:buClr>
                <a:schemeClr val="accent1"/>
              </a:buClr>
              <a:buSzPct val="90000"/>
              <a:buFont typeface="Wingdings" pitchFamily="2" charset="2"/>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8">
            <a:extLst>
              <a:ext uri="{FF2B5EF4-FFF2-40B4-BE49-F238E27FC236}">
                <a16:creationId xmlns:a16="http://schemas.microsoft.com/office/drawing/2014/main" id="{95826EF3-96B5-0641-A9E9-91727A4551A4}"/>
              </a:ext>
            </a:extLst>
          </p:cNvPr>
          <p:cNvSpPr>
            <a:spLocks noGrp="1"/>
          </p:cNvSpPr>
          <p:nvPr>
            <p:ph type="sldNum" sz="quarter" idx="12"/>
          </p:nvPr>
        </p:nvSpPr>
        <p:spPr/>
        <p:txBody>
          <a:bodyPr/>
          <a:lstStyle/>
          <a:p>
            <a:fld id="{C537B411-5128-634D-B217-C21D22B0CDA7}" type="slidenum">
              <a:rPr lang="en-US" smtClean="0"/>
              <a:t>‹#›</a:t>
            </a:fld>
            <a:endParaRPr lang="en-US"/>
          </a:p>
        </p:txBody>
      </p:sp>
      <p:pic>
        <p:nvPicPr>
          <p:cNvPr id="10" name="Picture 9">
            <a:extLst>
              <a:ext uri="{FF2B5EF4-FFF2-40B4-BE49-F238E27FC236}">
                <a16:creationId xmlns:a16="http://schemas.microsoft.com/office/drawing/2014/main" id="{7A801A43-F1A1-4845-9765-D4EFBBFE3C7F}"/>
              </a:ext>
            </a:extLst>
          </p:cNvPr>
          <p:cNvPicPr>
            <a:picLocks noChangeAspect="1"/>
          </p:cNvPicPr>
          <p:nvPr userDrawn="1"/>
        </p:nvPicPr>
        <p:blipFill>
          <a:blip r:embed="rId2"/>
          <a:stretch>
            <a:fillRect/>
          </a:stretch>
        </p:blipFill>
        <p:spPr>
          <a:xfrm>
            <a:off x="419100" y="5943599"/>
            <a:ext cx="1784668" cy="733425"/>
          </a:xfrm>
          <a:prstGeom prst="rect">
            <a:avLst/>
          </a:prstGeom>
        </p:spPr>
      </p:pic>
    </p:spTree>
    <p:extLst>
      <p:ext uri="{BB962C8B-B14F-4D97-AF65-F5344CB8AC3E}">
        <p14:creationId xmlns:p14="http://schemas.microsoft.com/office/powerpoint/2010/main" val="32088741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4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985164" y="0"/>
            <a:ext cx="6206836" cy="6858000"/>
          </a:xfrm>
          <a:custGeom>
            <a:avLst/>
            <a:gdLst>
              <a:gd name="connsiteX0" fmla="*/ 1909747 w 6206836"/>
              <a:gd name="connsiteY0" fmla="*/ 0 h 6858000"/>
              <a:gd name="connsiteX1" fmla="*/ 6206836 w 6206836"/>
              <a:gd name="connsiteY1" fmla="*/ 0 h 6858000"/>
              <a:gd name="connsiteX2" fmla="*/ 6206836 w 6206836"/>
              <a:gd name="connsiteY2" fmla="*/ 6858000 h 6858000"/>
              <a:gd name="connsiteX3" fmla="*/ 0 w 62068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6836" h="6858000">
                <a:moveTo>
                  <a:pt x="1909747" y="0"/>
                </a:moveTo>
                <a:lnTo>
                  <a:pt x="6206836" y="0"/>
                </a:lnTo>
                <a:lnTo>
                  <a:pt x="6206836" y="6858000"/>
                </a:lnTo>
                <a:lnTo>
                  <a:pt x="0" y="6858000"/>
                </a:lnTo>
                <a:close/>
              </a:path>
            </a:pathLst>
          </a:custGeom>
        </p:spPr>
        <p:txBody>
          <a:bodyPr wrap="square">
            <a:noAutofit/>
          </a:bodyPr>
          <a:lstStyle/>
          <a:p>
            <a:endParaRPr lang="en-US" dirty="0"/>
          </a:p>
        </p:txBody>
      </p:sp>
    </p:spTree>
    <p:extLst>
      <p:ext uri="{BB962C8B-B14F-4D97-AF65-F5344CB8AC3E}">
        <p14:creationId xmlns:p14="http://schemas.microsoft.com/office/powerpoint/2010/main" val="21847455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DF5F12-B158-EA49-8A42-BCD07A242486}" type="datetime1">
              <a:rPr lang="en-US" smtClean="0"/>
              <a:t>8/23/2023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E7B0E4-D789-4813-8945-16C1EEF153F7}" type="slidenum">
              <a:rPr lang="en-US" smtClean="0"/>
              <a:t>‹#›</a:t>
            </a:fld>
            <a:endParaRPr lang="en-US" dirty="0"/>
          </a:p>
        </p:txBody>
      </p:sp>
    </p:spTree>
    <p:extLst>
      <p:ext uri="{BB962C8B-B14F-4D97-AF65-F5344CB8AC3E}">
        <p14:creationId xmlns:p14="http://schemas.microsoft.com/office/powerpoint/2010/main" val="3566518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181CE8-4BEB-FF4F-B4E0-0A3A5997527E}" type="datetime1">
              <a:rPr lang="en-US" smtClean="0"/>
              <a:t>8/23/2023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E7B0E4-D789-4813-8945-16C1EEF153F7}" type="slidenum">
              <a:rPr lang="en-US" smtClean="0"/>
              <a:t>‹#›</a:t>
            </a:fld>
            <a:endParaRPr lang="en-US" dirty="0"/>
          </a:p>
        </p:txBody>
      </p:sp>
    </p:spTree>
    <p:extLst>
      <p:ext uri="{BB962C8B-B14F-4D97-AF65-F5344CB8AC3E}">
        <p14:creationId xmlns:p14="http://schemas.microsoft.com/office/powerpoint/2010/main" val="1361004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ED4D61-E6A2-A24E-999F-B8AFEEC1641E}" type="datetime1">
              <a:rPr lang="en-US" smtClean="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7B0E4-D789-4813-8945-16C1EEF153F7}" type="slidenum">
              <a:rPr lang="en-US" smtClean="0"/>
              <a:t>‹#›</a:t>
            </a:fld>
            <a:endParaRPr lang="en-US" dirty="0"/>
          </a:p>
        </p:txBody>
      </p:sp>
    </p:spTree>
    <p:extLst>
      <p:ext uri="{BB962C8B-B14F-4D97-AF65-F5344CB8AC3E}">
        <p14:creationId xmlns:p14="http://schemas.microsoft.com/office/powerpoint/2010/main" val="1126099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F62E31-09F7-7B49-A507-3B410631379D}" type="datetime1">
              <a:rPr lang="en-US" smtClean="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E7B0E4-D789-4813-8945-16C1EEF153F7}" type="slidenum">
              <a:rPr lang="en-US" smtClean="0"/>
              <a:t>‹#›</a:t>
            </a:fld>
            <a:endParaRPr lang="en-US" dirty="0"/>
          </a:p>
        </p:txBody>
      </p:sp>
    </p:spTree>
    <p:extLst>
      <p:ext uri="{BB962C8B-B14F-4D97-AF65-F5344CB8AC3E}">
        <p14:creationId xmlns:p14="http://schemas.microsoft.com/office/powerpoint/2010/main" val="14135298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p:spPr>
        <p:txBody>
          <a:bodyPr wrap="square">
            <a:noAutofit/>
          </a:bodyPr>
          <a:lstStyle/>
          <a:p>
            <a:endParaRPr lang="en-US" dirty="0"/>
          </a:p>
        </p:txBody>
      </p:sp>
      <p:sp>
        <p:nvSpPr>
          <p:cNvPr id="14" name="Picture Placeholder 13"/>
          <p:cNvSpPr>
            <a:spLocks noGrp="1"/>
          </p:cNvSpPr>
          <p:nvPr>
            <p:ph type="pic" sz="quarter" idx="11"/>
          </p:nvPr>
        </p:nvSpPr>
        <p:spPr>
          <a:xfrm>
            <a:off x="1656080" y="2494280"/>
            <a:ext cx="1869440" cy="1869440"/>
          </a:xfrm>
          <a:custGeom>
            <a:avLst/>
            <a:gdLst>
              <a:gd name="connsiteX0" fmla="*/ 934720 w 1869440"/>
              <a:gd name="connsiteY0" fmla="*/ 0 h 1869440"/>
              <a:gd name="connsiteX1" fmla="*/ 1869440 w 1869440"/>
              <a:gd name="connsiteY1" fmla="*/ 934720 h 1869440"/>
              <a:gd name="connsiteX2" fmla="*/ 934720 w 1869440"/>
              <a:gd name="connsiteY2" fmla="*/ 1869440 h 1869440"/>
              <a:gd name="connsiteX3" fmla="*/ 0 w 1869440"/>
              <a:gd name="connsiteY3" fmla="*/ 934720 h 1869440"/>
              <a:gd name="connsiteX4" fmla="*/ 934720 w 1869440"/>
              <a:gd name="connsiteY4" fmla="*/ 0 h 1869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440" h="1869440">
                <a:moveTo>
                  <a:pt x="934720" y="0"/>
                </a:moveTo>
                <a:cubicBezTo>
                  <a:pt x="1450952" y="0"/>
                  <a:pt x="1869440" y="418488"/>
                  <a:pt x="1869440" y="934720"/>
                </a:cubicBezTo>
                <a:cubicBezTo>
                  <a:pt x="1869440" y="1450952"/>
                  <a:pt x="1450952" y="1869440"/>
                  <a:pt x="934720" y="1869440"/>
                </a:cubicBezTo>
                <a:cubicBezTo>
                  <a:pt x="418488" y="1869440"/>
                  <a:pt x="0" y="1450952"/>
                  <a:pt x="0" y="934720"/>
                </a:cubicBezTo>
                <a:cubicBezTo>
                  <a:pt x="0" y="418488"/>
                  <a:pt x="418488" y="0"/>
                  <a:pt x="934720"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1064744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9506246" y="2383647"/>
            <a:ext cx="1828800" cy="1828800"/>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p:spPr>
        <p:txBody>
          <a:bodyPr wrap="square">
            <a:noAutofit/>
          </a:bodyPr>
          <a:lstStyle/>
          <a:p>
            <a:endParaRPr lang="en-US" dirty="0"/>
          </a:p>
        </p:txBody>
      </p:sp>
      <p:sp>
        <p:nvSpPr>
          <p:cNvPr id="17" name="Picture Placeholder 16"/>
          <p:cNvSpPr>
            <a:spLocks noGrp="1"/>
          </p:cNvSpPr>
          <p:nvPr>
            <p:ph type="pic" sz="quarter" idx="11"/>
          </p:nvPr>
        </p:nvSpPr>
        <p:spPr>
          <a:xfrm>
            <a:off x="7357773" y="1840722"/>
            <a:ext cx="1828800" cy="1828800"/>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p:spPr>
        <p:txBody>
          <a:bodyPr wrap="square">
            <a:noAutofit/>
          </a:bodyPr>
          <a:lstStyle/>
          <a:p>
            <a:endParaRPr lang="en-US" dirty="0"/>
          </a:p>
        </p:txBody>
      </p:sp>
      <p:sp>
        <p:nvSpPr>
          <p:cNvPr id="21" name="Picture Placeholder 20"/>
          <p:cNvSpPr>
            <a:spLocks noGrp="1"/>
          </p:cNvSpPr>
          <p:nvPr>
            <p:ph type="pic" sz="quarter" idx="12"/>
          </p:nvPr>
        </p:nvSpPr>
        <p:spPr>
          <a:xfrm>
            <a:off x="5209300" y="2383647"/>
            <a:ext cx="1828800" cy="1828800"/>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p:spPr>
        <p:txBody>
          <a:bodyPr wrap="square">
            <a:noAutofit/>
          </a:bodyPr>
          <a:lstStyle/>
          <a:p>
            <a:endParaRPr lang="en-US" dirty="0"/>
          </a:p>
        </p:txBody>
      </p:sp>
      <p:sp>
        <p:nvSpPr>
          <p:cNvPr id="25" name="Picture Placeholder 24"/>
          <p:cNvSpPr>
            <a:spLocks noGrp="1"/>
          </p:cNvSpPr>
          <p:nvPr>
            <p:ph type="pic" sz="quarter" idx="13"/>
          </p:nvPr>
        </p:nvSpPr>
        <p:spPr>
          <a:xfrm>
            <a:off x="3060827" y="1840722"/>
            <a:ext cx="1828800" cy="1828800"/>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p:spPr>
        <p:txBody>
          <a:bodyPr wrap="square">
            <a:noAutofit/>
          </a:bodyPr>
          <a:lstStyle/>
          <a:p>
            <a:endParaRPr lang="en-US" dirty="0"/>
          </a:p>
        </p:txBody>
      </p:sp>
      <p:sp>
        <p:nvSpPr>
          <p:cNvPr id="29" name="Picture Placeholder 28"/>
          <p:cNvSpPr>
            <a:spLocks noGrp="1"/>
          </p:cNvSpPr>
          <p:nvPr>
            <p:ph type="pic" sz="quarter" idx="14"/>
          </p:nvPr>
        </p:nvSpPr>
        <p:spPr>
          <a:xfrm>
            <a:off x="907964" y="2383647"/>
            <a:ext cx="1828800" cy="1828800"/>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p:spPr>
        <p:txBody>
          <a:bodyPr wrap="square">
            <a:noAutofit/>
          </a:bodyPr>
          <a:lstStyle/>
          <a:p>
            <a:endParaRPr lang="en-US" dirty="0"/>
          </a:p>
        </p:txBody>
      </p:sp>
      <p:sp>
        <p:nvSpPr>
          <p:cNvPr id="8" name="Round Same Side Corner Rectangle 7"/>
          <p:cNvSpPr/>
          <p:nvPr userDrawn="1"/>
        </p:nvSpPr>
        <p:spPr>
          <a:xfrm flipV="1">
            <a:off x="3331863" y="0"/>
            <a:ext cx="5528274" cy="1571032"/>
          </a:xfrm>
          <a:prstGeom prst="round2SameRect">
            <a:avLst/>
          </a:prstGeom>
          <a:solidFill>
            <a:schemeClr val="accent3">
              <a:lumMod val="50000"/>
            </a:schemeClr>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675363F7-744E-0546-A1EF-D4ADB39EDB7A}"/>
              </a:ext>
            </a:extLst>
          </p:cNvPr>
          <p:cNvSpPr>
            <a:spLocks noGrp="1"/>
          </p:cNvSpPr>
          <p:nvPr>
            <p:ph type="dt" sz="half" idx="15"/>
          </p:nvPr>
        </p:nvSpPr>
        <p:spPr/>
        <p:txBody>
          <a:bodyPr/>
          <a:lstStyle/>
          <a:p>
            <a:fld id="{B4F48B9E-558D-CE4C-A389-B36C9D7B71EB}" type="datetime1">
              <a:rPr lang="en-US" smtClean="0"/>
              <a:t>8/23/2023</a:t>
            </a:fld>
            <a:endParaRPr lang="en-US" dirty="0"/>
          </a:p>
        </p:txBody>
      </p:sp>
      <p:sp>
        <p:nvSpPr>
          <p:cNvPr id="3" name="Footer Placeholder 2">
            <a:extLst>
              <a:ext uri="{FF2B5EF4-FFF2-40B4-BE49-F238E27FC236}">
                <a16:creationId xmlns:a16="http://schemas.microsoft.com/office/drawing/2014/main" id="{FAC6251F-4AD6-B94C-A0A8-55F8EF455E98}"/>
              </a:ext>
            </a:extLst>
          </p:cNvPr>
          <p:cNvSpPr>
            <a:spLocks noGrp="1"/>
          </p:cNvSpPr>
          <p:nvPr>
            <p:ph type="ftr" sz="quarter" idx="16"/>
          </p:nvPr>
        </p:nvSpPr>
        <p:spPr/>
        <p:txBody>
          <a:bodyPr/>
          <a:lstStyle/>
          <a:p>
            <a:endParaRPr lang="en-US" dirty="0"/>
          </a:p>
        </p:txBody>
      </p:sp>
      <p:sp>
        <p:nvSpPr>
          <p:cNvPr id="4" name="Slide Number Placeholder 3">
            <a:extLst>
              <a:ext uri="{FF2B5EF4-FFF2-40B4-BE49-F238E27FC236}">
                <a16:creationId xmlns:a16="http://schemas.microsoft.com/office/drawing/2014/main" id="{5FCE0B50-35E4-314A-BA41-E59FCB1715FC}"/>
              </a:ext>
            </a:extLst>
          </p:cNvPr>
          <p:cNvSpPr>
            <a:spLocks noGrp="1"/>
          </p:cNvSpPr>
          <p:nvPr>
            <p:ph type="sldNum" sz="quarter" idx="17"/>
          </p:nvPr>
        </p:nvSpPr>
        <p:spPr/>
        <p:txBody>
          <a:bodyPr/>
          <a:lstStyle/>
          <a:p>
            <a:fld id="{8FE7B0E4-D789-4813-8945-16C1EEF153F7}" type="slidenum">
              <a:rPr lang="en-US" smtClean="0"/>
              <a:pPr/>
              <a:t>‹#›</a:t>
            </a:fld>
            <a:endParaRPr lang="en-US" dirty="0"/>
          </a:p>
        </p:txBody>
      </p:sp>
    </p:spTree>
    <p:extLst>
      <p:ext uri="{BB962C8B-B14F-4D97-AF65-F5344CB8AC3E}">
        <p14:creationId xmlns:p14="http://schemas.microsoft.com/office/powerpoint/2010/main" val="32243004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4495800"/>
          </a:xfrm>
          <a:custGeom>
            <a:avLst/>
            <a:gdLst>
              <a:gd name="connsiteX0" fmla="*/ 0 w 12192000"/>
              <a:gd name="connsiteY0" fmla="*/ 0 h 3581400"/>
              <a:gd name="connsiteX1" fmla="*/ 12192000 w 12192000"/>
              <a:gd name="connsiteY1" fmla="*/ 0 h 3581400"/>
              <a:gd name="connsiteX2" fmla="*/ 12192000 w 12192000"/>
              <a:gd name="connsiteY2" fmla="*/ 3581400 h 3581400"/>
              <a:gd name="connsiteX3" fmla="*/ 0 w 12192000"/>
              <a:gd name="connsiteY3" fmla="*/ 3581400 h 3581400"/>
            </a:gdLst>
            <a:ahLst/>
            <a:cxnLst>
              <a:cxn ang="0">
                <a:pos x="connsiteX0" y="connsiteY0"/>
              </a:cxn>
              <a:cxn ang="0">
                <a:pos x="connsiteX1" y="connsiteY1"/>
              </a:cxn>
              <a:cxn ang="0">
                <a:pos x="connsiteX2" y="connsiteY2"/>
              </a:cxn>
              <a:cxn ang="0">
                <a:pos x="connsiteX3" y="connsiteY3"/>
              </a:cxn>
            </a:cxnLst>
            <a:rect l="l" t="t" r="r" b="b"/>
            <a:pathLst>
              <a:path w="12192000" h="3581400">
                <a:moveTo>
                  <a:pt x="0" y="0"/>
                </a:moveTo>
                <a:lnTo>
                  <a:pt x="12192000" y="0"/>
                </a:lnTo>
                <a:lnTo>
                  <a:pt x="12192000" y="3581400"/>
                </a:lnTo>
                <a:lnTo>
                  <a:pt x="0" y="3581400"/>
                </a:lnTo>
                <a:close/>
              </a:path>
            </a:pathLst>
          </a:custGeom>
        </p:spPr>
        <p:txBody>
          <a:bodyPr wrap="square">
            <a:noAutofit/>
          </a:bodyPr>
          <a:lstStyle/>
          <a:p>
            <a:endParaRPr lang="en-US" dirty="0"/>
          </a:p>
        </p:txBody>
      </p:sp>
    </p:spTree>
    <p:extLst>
      <p:ext uri="{BB962C8B-B14F-4D97-AF65-F5344CB8AC3E}">
        <p14:creationId xmlns:p14="http://schemas.microsoft.com/office/powerpoint/2010/main" val="15850767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0" y="0"/>
            <a:ext cx="12192000" cy="6858000"/>
          </a:xfrm>
          <a:prstGeom prst="rect">
            <a:avLst/>
          </a:prstGeom>
        </p:spPr>
        <p:txBody>
          <a:bodyPr/>
          <a:lstStyle/>
          <a:p>
            <a:endParaRPr lang="en-US" dirty="0"/>
          </a:p>
        </p:txBody>
      </p:sp>
      <p:sp>
        <p:nvSpPr>
          <p:cNvPr id="9" name="Picture Placeholder 8"/>
          <p:cNvSpPr>
            <a:spLocks noGrp="1"/>
          </p:cNvSpPr>
          <p:nvPr>
            <p:ph type="pic" sz="quarter" idx="10"/>
          </p:nvPr>
        </p:nvSpPr>
        <p:spPr>
          <a:xfrm>
            <a:off x="586195" y="304801"/>
            <a:ext cx="4554765" cy="6553199"/>
          </a:xfrm>
          <a:custGeom>
            <a:avLst/>
            <a:gdLst>
              <a:gd name="connsiteX0" fmla="*/ 0 w 3559185"/>
              <a:gd name="connsiteY0" fmla="*/ 0 h 5895975"/>
              <a:gd name="connsiteX1" fmla="*/ 3559185 w 3559185"/>
              <a:gd name="connsiteY1" fmla="*/ 0 h 5895975"/>
              <a:gd name="connsiteX2" fmla="*/ 3559185 w 3559185"/>
              <a:gd name="connsiteY2" fmla="*/ 5895975 h 5895975"/>
              <a:gd name="connsiteX3" fmla="*/ 0 w 3559185"/>
              <a:gd name="connsiteY3" fmla="*/ 5895975 h 5895975"/>
            </a:gdLst>
            <a:ahLst/>
            <a:cxnLst>
              <a:cxn ang="0">
                <a:pos x="connsiteX0" y="connsiteY0"/>
              </a:cxn>
              <a:cxn ang="0">
                <a:pos x="connsiteX1" y="connsiteY1"/>
              </a:cxn>
              <a:cxn ang="0">
                <a:pos x="connsiteX2" y="connsiteY2"/>
              </a:cxn>
              <a:cxn ang="0">
                <a:pos x="connsiteX3" y="connsiteY3"/>
              </a:cxn>
            </a:cxnLst>
            <a:rect l="l" t="t" r="r" b="b"/>
            <a:pathLst>
              <a:path w="3559185" h="5895975">
                <a:moveTo>
                  <a:pt x="0" y="0"/>
                </a:moveTo>
                <a:lnTo>
                  <a:pt x="3559185" y="0"/>
                </a:lnTo>
                <a:lnTo>
                  <a:pt x="3559185" y="5895975"/>
                </a:lnTo>
                <a:lnTo>
                  <a:pt x="0" y="5895975"/>
                </a:lnTo>
                <a:close/>
              </a:path>
            </a:pathLst>
          </a:custGeom>
        </p:spPr>
        <p:txBody>
          <a:bodyPr wrap="square">
            <a:noAutofit/>
          </a:bodyPr>
          <a:lstStyle/>
          <a:p>
            <a:endParaRPr lang="en-US" dirty="0"/>
          </a:p>
        </p:txBody>
      </p:sp>
    </p:spTree>
    <p:extLst>
      <p:ext uri="{BB962C8B-B14F-4D97-AF65-F5344CB8AC3E}">
        <p14:creationId xmlns:p14="http://schemas.microsoft.com/office/powerpoint/2010/main" val="8478269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162800" y="304800"/>
            <a:ext cx="3559185" cy="5895975"/>
          </a:xfrm>
          <a:custGeom>
            <a:avLst/>
            <a:gdLst>
              <a:gd name="connsiteX0" fmla="*/ 0 w 3559185"/>
              <a:gd name="connsiteY0" fmla="*/ 0 h 5895975"/>
              <a:gd name="connsiteX1" fmla="*/ 3559185 w 3559185"/>
              <a:gd name="connsiteY1" fmla="*/ 0 h 5895975"/>
              <a:gd name="connsiteX2" fmla="*/ 3559185 w 3559185"/>
              <a:gd name="connsiteY2" fmla="*/ 5895975 h 5895975"/>
              <a:gd name="connsiteX3" fmla="*/ 0 w 3559185"/>
              <a:gd name="connsiteY3" fmla="*/ 5895975 h 5895975"/>
            </a:gdLst>
            <a:ahLst/>
            <a:cxnLst>
              <a:cxn ang="0">
                <a:pos x="connsiteX0" y="connsiteY0"/>
              </a:cxn>
              <a:cxn ang="0">
                <a:pos x="connsiteX1" y="connsiteY1"/>
              </a:cxn>
              <a:cxn ang="0">
                <a:pos x="connsiteX2" y="connsiteY2"/>
              </a:cxn>
              <a:cxn ang="0">
                <a:pos x="connsiteX3" y="connsiteY3"/>
              </a:cxn>
            </a:cxnLst>
            <a:rect l="l" t="t" r="r" b="b"/>
            <a:pathLst>
              <a:path w="3559185" h="5895975">
                <a:moveTo>
                  <a:pt x="0" y="0"/>
                </a:moveTo>
                <a:lnTo>
                  <a:pt x="3559185" y="0"/>
                </a:lnTo>
                <a:lnTo>
                  <a:pt x="3559185" y="5895975"/>
                </a:lnTo>
                <a:lnTo>
                  <a:pt x="0" y="5895975"/>
                </a:ln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4ECCC5BF-6788-6B44-B621-B337210140F3}"/>
              </a:ext>
            </a:extLst>
          </p:cNvPr>
          <p:cNvSpPr>
            <a:spLocks noGrp="1"/>
          </p:cNvSpPr>
          <p:nvPr>
            <p:ph type="dt" sz="half" idx="11"/>
          </p:nvPr>
        </p:nvSpPr>
        <p:spPr/>
        <p:txBody>
          <a:bodyPr/>
          <a:lstStyle/>
          <a:p>
            <a:fld id="{32E9C2B0-9DD4-CE44-A57D-A531405B7B47}" type="datetime1">
              <a:rPr lang="en-US" smtClean="0"/>
              <a:t>8/23/2023</a:t>
            </a:fld>
            <a:endParaRPr lang="en-US" dirty="0"/>
          </a:p>
        </p:txBody>
      </p:sp>
      <p:sp>
        <p:nvSpPr>
          <p:cNvPr id="3" name="Footer Placeholder 2">
            <a:extLst>
              <a:ext uri="{FF2B5EF4-FFF2-40B4-BE49-F238E27FC236}">
                <a16:creationId xmlns:a16="http://schemas.microsoft.com/office/drawing/2014/main" id="{811488F0-AA99-5047-B026-62F76AB6229F}"/>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a16="http://schemas.microsoft.com/office/drawing/2014/main" id="{FC0CFA50-9299-7E4D-8547-195805AA718C}"/>
              </a:ext>
            </a:extLst>
          </p:cNvPr>
          <p:cNvSpPr>
            <a:spLocks noGrp="1"/>
          </p:cNvSpPr>
          <p:nvPr>
            <p:ph type="sldNum" sz="quarter" idx="13"/>
          </p:nvPr>
        </p:nvSpPr>
        <p:spPr/>
        <p:txBody>
          <a:bodyPr/>
          <a:lstStyle/>
          <a:p>
            <a:fld id="{8FE7B0E4-D789-4813-8945-16C1EEF153F7}" type="slidenum">
              <a:rPr lang="en-US" smtClean="0"/>
              <a:pPr/>
              <a:t>‹#›</a:t>
            </a:fld>
            <a:endParaRPr lang="en-US" dirty="0"/>
          </a:p>
        </p:txBody>
      </p:sp>
    </p:spTree>
    <p:extLst>
      <p:ext uri="{BB962C8B-B14F-4D97-AF65-F5344CB8AC3E}">
        <p14:creationId xmlns:p14="http://schemas.microsoft.com/office/powerpoint/2010/main" val="2616775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_L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00AA00-10C8-3B44-8E22-9C2370FAF35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525B97-247F-FE44-86B1-B2C7542A5F84}"/>
              </a:ext>
            </a:extLst>
          </p:cNvPr>
          <p:cNvSpPr>
            <a:spLocks noGrp="1"/>
          </p:cNvSpPr>
          <p:nvPr>
            <p:ph type="title"/>
          </p:nvPr>
        </p:nvSpPr>
        <p:spPr>
          <a:xfrm>
            <a:off x="381000" y="2595220"/>
            <a:ext cx="11430000" cy="1371506"/>
          </a:xfrm>
        </p:spPr>
        <p:txBody>
          <a:bodyPr anchor="b">
            <a:normAutofit/>
          </a:bodyPr>
          <a:lstStyle>
            <a:lvl1pPr algn="ctr">
              <a:defRPr sz="4000">
                <a:solidFill>
                  <a:schemeClr val="accent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49BB19D-E524-CE4C-B9E6-F1F4F4E4BDCE}"/>
              </a:ext>
            </a:extLst>
          </p:cNvPr>
          <p:cNvSpPr>
            <a:spLocks noGrp="1"/>
          </p:cNvSpPr>
          <p:nvPr>
            <p:ph type="body" idx="1"/>
          </p:nvPr>
        </p:nvSpPr>
        <p:spPr>
          <a:xfrm>
            <a:off x="381000" y="3993714"/>
            <a:ext cx="11430000" cy="870043"/>
          </a:xfrm>
        </p:spPr>
        <p:txBody>
          <a:bodyPr/>
          <a:lstStyle>
            <a:lvl1pPr marL="0" indent="0" algn="ctr">
              <a:buNone/>
              <a:defRPr sz="2400" b="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8">
            <a:extLst>
              <a:ext uri="{FF2B5EF4-FFF2-40B4-BE49-F238E27FC236}">
                <a16:creationId xmlns:a16="http://schemas.microsoft.com/office/drawing/2014/main" id="{0B371B3D-CC15-7042-8A80-3FC88E4A397C}"/>
              </a:ext>
            </a:extLst>
          </p:cNvPr>
          <p:cNvSpPr>
            <a:spLocks noGrp="1"/>
          </p:cNvSpPr>
          <p:nvPr>
            <p:ph type="sldNum" sz="quarter" idx="12"/>
          </p:nvPr>
        </p:nvSpPr>
        <p:spPr>
          <a:xfrm>
            <a:off x="9067800" y="6311900"/>
            <a:ext cx="2743200" cy="365125"/>
          </a:xfrm>
        </p:spPr>
        <p:txBody>
          <a:bodyPr/>
          <a:lstStyle/>
          <a:p>
            <a:fld id="{C537B411-5128-634D-B217-C21D22B0CDA7}" type="slidenum">
              <a:rPr lang="en-US" smtClean="0"/>
              <a:t>‹#›</a:t>
            </a:fld>
            <a:endParaRPr lang="en-US"/>
          </a:p>
        </p:txBody>
      </p:sp>
      <p:pic>
        <p:nvPicPr>
          <p:cNvPr id="10" name="Picture 9">
            <a:extLst>
              <a:ext uri="{FF2B5EF4-FFF2-40B4-BE49-F238E27FC236}">
                <a16:creationId xmlns:a16="http://schemas.microsoft.com/office/drawing/2014/main" id="{08E09CE9-E68A-974E-ABBE-B319CB3088AD}"/>
              </a:ext>
            </a:extLst>
          </p:cNvPr>
          <p:cNvPicPr>
            <a:picLocks noChangeAspect="1"/>
          </p:cNvPicPr>
          <p:nvPr userDrawn="1"/>
        </p:nvPicPr>
        <p:blipFill>
          <a:blip r:embed="rId3"/>
          <a:stretch>
            <a:fillRect/>
          </a:stretch>
        </p:blipFill>
        <p:spPr>
          <a:xfrm>
            <a:off x="419100" y="5943599"/>
            <a:ext cx="1784668" cy="733425"/>
          </a:xfrm>
          <a:prstGeom prst="rect">
            <a:avLst/>
          </a:prstGeom>
        </p:spPr>
      </p:pic>
    </p:spTree>
    <p:extLst>
      <p:ext uri="{BB962C8B-B14F-4D97-AF65-F5344CB8AC3E}">
        <p14:creationId xmlns:p14="http://schemas.microsoft.com/office/powerpoint/2010/main" val="4351378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671332" y="551068"/>
            <a:ext cx="10849336" cy="5755864"/>
          </a:xfrm>
          <a:custGeom>
            <a:avLst/>
            <a:gdLst>
              <a:gd name="connsiteX0" fmla="*/ 0 w 10849336"/>
              <a:gd name="connsiteY0" fmla="*/ 2900316 h 5755864"/>
              <a:gd name="connsiteX1" fmla="*/ 10849336 w 10849336"/>
              <a:gd name="connsiteY1" fmla="*/ 2900316 h 5755864"/>
              <a:gd name="connsiteX2" fmla="*/ 10849336 w 10849336"/>
              <a:gd name="connsiteY2" fmla="*/ 5755864 h 5755864"/>
              <a:gd name="connsiteX3" fmla="*/ 0 w 10849336"/>
              <a:gd name="connsiteY3" fmla="*/ 5755864 h 5755864"/>
              <a:gd name="connsiteX4" fmla="*/ 0 w 10849336"/>
              <a:gd name="connsiteY4" fmla="*/ 0 h 5755864"/>
              <a:gd name="connsiteX5" fmla="*/ 10849336 w 10849336"/>
              <a:gd name="connsiteY5" fmla="*/ 0 h 5755864"/>
              <a:gd name="connsiteX6" fmla="*/ 10849336 w 10849336"/>
              <a:gd name="connsiteY6" fmla="*/ 2900315 h 5755864"/>
              <a:gd name="connsiteX7" fmla="*/ 0 w 10849336"/>
              <a:gd name="connsiteY7" fmla="*/ 2900315 h 57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49336" h="5755864">
                <a:moveTo>
                  <a:pt x="0" y="2900316"/>
                </a:moveTo>
                <a:lnTo>
                  <a:pt x="10849336" y="2900316"/>
                </a:lnTo>
                <a:lnTo>
                  <a:pt x="10849336" y="5755864"/>
                </a:lnTo>
                <a:lnTo>
                  <a:pt x="0" y="5755864"/>
                </a:lnTo>
                <a:close/>
                <a:moveTo>
                  <a:pt x="0" y="0"/>
                </a:moveTo>
                <a:lnTo>
                  <a:pt x="10849336" y="0"/>
                </a:lnTo>
                <a:lnTo>
                  <a:pt x="10849336" y="2900315"/>
                </a:lnTo>
                <a:lnTo>
                  <a:pt x="0" y="2900315"/>
                </a:lnTo>
                <a:close/>
              </a:path>
            </a:pathLst>
          </a:custGeom>
        </p:spPr>
        <p:txBody>
          <a:bodyPr wrap="square">
            <a:noAutofit/>
          </a:bodyPr>
          <a:lstStyle>
            <a:lvl1pPr>
              <a:defRPr b="1"/>
            </a:lvl1pPr>
          </a:lstStyle>
          <a:p>
            <a:endParaRPr lang="en-US" dirty="0"/>
          </a:p>
        </p:txBody>
      </p:sp>
    </p:spTree>
    <p:extLst>
      <p:ext uri="{BB962C8B-B14F-4D97-AF65-F5344CB8AC3E}">
        <p14:creationId xmlns:p14="http://schemas.microsoft.com/office/powerpoint/2010/main" val="16191441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ส่วนหัวของส่วน">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372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1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D9234E6-2A54-4A7A-8381-8385DE4B04BE}"/>
              </a:ext>
            </a:extLst>
          </p:cNvPr>
          <p:cNvSpPr>
            <a:spLocks noGrp="1"/>
          </p:cNvSpPr>
          <p:nvPr>
            <p:ph type="pic" sz="quarter" idx="10"/>
          </p:nvPr>
        </p:nvSpPr>
        <p:spPr>
          <a:xfrm>
            <a:off x="934510" y="891863"/>
            <a:ext cx="5049636" cy="5049636"/>
          </a:xfrm>
          <a:custGeom>
            <a:avLst/>
            <a:gdLst>
              <a:gd name="connsiteX0" fmla="*/ 0 w 5049636"/>
              <a:gd name="connsiteY0" fmla="*/ 0 h 5049636"/>
              <a:gd name="connsiteX1" fmla="*/ 5049636 w 5049636"/>
              <a:gd name="connsiteY1" fmla="*/ 0 h 5049636"/>
              <a:gd name="connsiteX2" fmla="*/ 5049636 w 5049636"/>
              <a:gd name="connsiteY2" fmla="*/ 5049636 h 5049636"/>
              <a:gd name="connsiteX3" fmla="*/ 0 w 5049636"/>
              <a:gd name="connsiteY3" fmla="*/ 5049636 h 5049636"/>
            </a:gdLst>
            <a:ahLst/>
            <a:cxnLst>
              <a:cxn ang="0">
                <a:pos x="connsiteX0" y="connsiteY0"/>
              </a:cxn>
              <a:cxn ang="0">
                <a:pos x="connsiteX1" y="connsiteY1"/>
              </a:cxn>
              <a:cxn ang="0">
                <a:pos x="connsiteX2" y="connsiteY2"/>
              </a:cxn>
              <a:cxn ang="0">
                <a:pos x="connsiteX3" y="connsiteY3"/>
              </a:cxn>
            </a:cxnLst>
            <a:rect l="l" t="t" r="r" b="b"/>
            <a:pathLst>
              <a:path w="5049636" h="5049636">
                <a:moveTo>
                  <a:pt x="0" y="0"/>
                </a:moveTo>
                <a:lnTo>
                  <a:pt x="5049636" y="0"/>
                </a:lnTo>
                <a:lnTo>
                  <a:pt x="5049636" y="5049636"/>
                </a:lnTo>
                <a:lnTo>
                  <a:pt x="0" y="5049636"/>
                </a:lnTo>
                <a:close/>
              </a:path>
            </a:pathLst>
          </a:custGeom>
        </p:spPr>
        <p:txBody>
          <a:bodyPr wrap="square">
            <a:noAutofit/>
          </a:bodyPr>
          <a:lstStyle/>
          <a:p>
            <a:endParaRPr lang="en-US"/>
          </a:p>
        </p:txBody>
      </p:sp>
      <p:sp>
        <p:nvSpPr>
          <p:cNvPr id="11" name="Picture Placeholder 10">
            <a:extLst>
              <a:ext uri="{FF2B5EF4-FFF2-40B4-BE49-F238E27FC236}">
                <a16:creationId xmlns:a16="http://schemas.microsoft.com/office/drawing/2014/main" id="{C12BE7DB-7E45-4F37-AA0B-C5989B260E10}"/>
              </a:ext>
            </a:extLst>
          </p:cNvPr>
          <p:cNvSpPr>
            <a:spLocks noGrp="1"/>
          </p:cNvSpPr>
          <p:nvPr>
            <p:ph type="pic" sz="quarter" idx="11"/>
          </p:nvPr>
        </p:nvSpPr>
        <p:spPr>
          <a:xfrm>
            <a:off x="6205279" y="891864"/>
            <a:ext cx="2415539" cy="2415539"/>
          </a:xfrm>
          <a:custGeom>
            <a:avLst/>
            <a:gdLst>
              <a:gd name="connsiteX0" fmla="*/ 0 w 2415539"/>
              <a:gd name="connsiteY0" fmla="*/ 0 h 2415539"/>
              <a:gd name="connsiteX1" fmla="*/ 2415539 w 2415539"/>
              <a:gd name="connsiteY1" fmla="*/ 0 h 2415539"/>
              <a:gd name="connsiteX2" fmla="*/ 2415539 w 2415539"/>
              <a:gd name="connsiteY2" fmla="*/ 2415539 h 2415539"/>
              <a:gd name="connsiteX3" fmla="*/ 0 w 2415539"/>
              <a:gd name="connsiteY3" fmla="*/ 2415539 h 2415539"/>
            </a:gdLst>
            <a:ahLst/>
            <a:cxnLst>
              <a:cxn ang="0">
                <a:pos x="connsiteX0" y="connsiteY0"/>
              </a:cxn>
              <a:cxn ang="0">
                <a:pos x="connsiteX1" y="connsiteY1"/>
              </a:cxn>
              <a:cxn ang="0">
                <a:pos x="connsiteX2" y="connsiteY2"/>
              </a:cxn>
              <a:cxn ang="0">
                <a:pos x="connsiteX3" y="connsiteY3"/>
              </a:cxn>
            </a:cxnLst>
            <a:rect l="l" t="t" r="r" b="b"/>
            <a:pathLst>
              <a:path w="2415539" h="2415539">
                <a:moveTo>
                  <a:pt x="0" y="0"/>
                </a:moveTo>
                <a:lnTo>
                  <a:pt x="2415539" y="0"/>
                </a:lnTo>
                <a:lnTo>
                  <a:pt x="2415539" y="2415539"/>
                </a:lnTo>
                <a:lnTo>
                  <a:pt x="0" y="2415539"/>
                </a:lnTo>
                <a:close/>
              </a:path>
            </a:pathLst>
          </a:custGeom>
        </p:spPr>
        <p:txBody>
          <a:bodyPr wrap="square">
            <a:noAutofit/>
          </a:bodyPr>
          <a:lstStyle/>
          <a:p>
            <a:endParaRPr lang="en-US" dirty="0"/>
          </a:p>
        </p:txBody>
      </p:sp>
      <p:sp>
        <p:nvSpPr>
          <p:cNvPr id="12" name="Picture Placeholder 11">
            <a:extLst>
              <a:ext uri="{FF2B5EF4-FFF2-40B4-BE49-F238E27FC236}">
                <a16:creationId xmlns:a16="http://schemas.microsoft.com/office/drawing/2014/main" id="{F24634DD-E32D-4554-8A2D-0BF587438C19}"/>
              </a:ext>
            </a:extLst>
          </p:cNvPr>
          <p:cNvSpPr>
            <a:spLocks noGrp="1"/>
          </p:cNvSpPr>
          <p:nvPr>
            <p:ph type="pic" sz="quarter" idx="12"/>
          </p:nvPr>
        </p:nvSpPr>
        <p:spPr>
          <a:xfrm>
            <a:off x="8841951" y="3550600"/>
            <a:ext cx="2415539" cy="2390900"/>
          </a:xfrm>
          <a:custGeom>
            <a:avLst/>
            <a:gdLst>
              <a:gd name="connsiteX0" fmla="*/ 0 w 2415539"/>
              <a:gd name="connsiteY0" fmla="*/ 0 h 2415539"/>
              <a:gd name="connsiteX1" fmla="*/ 2415539 w 2415539"/>
              <a:gd name="connsiteY1" fmla="*/ 0 h 2415539"/>
              <a:gd name="connsiteX2" fmla="*/ 2415539 w 2415539"/>
              <a:gd name="connsiteY2" fmla="*/ 2415539 h 2415539"/>
              <a:gd name="connsiteX3" fmla="*/ 0 w 2415539"/>
              <a:gd name="connsiteY3" fmla="*/ 2415539 h 2415539"/>
            </a:gdLst>
            <a:ahLst/>
            <a:cxnLst>
              <a:cxn ang="0">
                <a:pos x="connsiteX0" y="connsiteY0"/>
              </a:cxn>
              <a:cxn ang="0">
                <a:pos x="connsiteX1" y="connsiteY1"/>
              </a:cxn>
              <a:cxn ang="0">
                <a:pos x="connsiteX2" y="connsiteY2"/>
              </a:cxn>
              <a:cxn ang="0">
                <a:pos x="connsiteX3" y="connsiteY3"/>
              </a:cxn>
            </a:cxnLst>
            <a:rect l="l" t="t" r="r" b="b"/>
            <a:pathLst>
              <a:path w="2415539" h="2415539">
                <a:moveTo>
                  <a:pt x="0" y="0"/>
                </a:moveTo>
                <a:lnTo>
                  <a:pt x="2415539" y="0"/>
                </a:lnTo>
                <a:lnTo>
                  <a:pt x="2415539" y="2415539"/>
                </a:lnTo>
                <a:lnTo>
                  <a:pt x="0" y="2415539"/>
                </a:lnTo>
                <a:close/>
              </a:path>
            </a:pathLst>
          </a:custGeom>
        </p:spPr>
        <p:txBody>
          <a:bodyPr wrap="square">
            <a:noAutofit/>
          </a:bodyPr>
          <a:lstStyle/>
          <a:p>
            <a:endParaRPr lang="en-US"/>
          </a:p>
        </p:txBody>
      </p:sp>
    </p:spTree>
    <p:extLst>
      <p:ext uri="{BB962C8B-B14F-4D97-AF65-F5344CB8AC3E}">
        <p14:creationId xmlns:p14="http://schemas.microsoft.com/office/powerpoint/2010/main" val="425435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nodePh="1">
                                  <p:stCondLst>
                                    <p:cond delay="225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ppt_x"/>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2" decel="100000" fill="hold" grpId="0" nodeType="withEffect" nodePh="1">
                                  <p:stCondLst>
                                    <p:cond delay="4500"/>
                                  </p:stCondLst>
                                  <p:endCondLst>
                                    <p:cond evt="begin" delay="0">
                                      <p:tn val="13"/>
                                    </p:cond>
                                  </p:end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1+#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_D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00AA00-10C8-3B44-8E22-9C2370FAF35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525B97-247F-FE44-86B1-B2C7542A5F84}"/>
              </a:ext>
            </a:extLst>
          </p:cNvPr>
          <p:cNvSpPr>
            <a:spLocks noGrp="1"/>
          </p:cNvSpPr>
          <p:nvPr>
            <p:ph type="title"/>
          </p:nvPr>
        </p:nvSpPr>
        <p:spPr>
          <a:xfrm>
            <a:off x="381000" y="2595220"/>
            <a:ext cx="11430000" cy="1371506"/>
          </a:xfrm>
        </p:spPr>
        <p:txBody>
          <a:bodyPr anchor="b">
            <a:normAutofit/>
          </a:bodyPr>
          <a:lstStyle>
            <a:lvl1pPr algn="ctr">
              <a:defRPr sz="4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49BB19D-E524-CE4C-B9E6-F1F4F4E4BDCE}"/>
              </a:ext>
            </a:extLst>
          </p:cNvPr>
          <p:cNvSpPr>
            <a:spLocks noGrp="1"/>
          </p:cNvSpPr>
          <p:nvPr>
            <p:ph type="body" idx="1"/>
          </p:nvPr>
        </p:nvSpPr>
        <p:spPr>
          <a:xfrm>
            <a:off x="381000" y="3993714"/>
            <a:ext cx="11430000" cy="870043"/>
          </a:xfrm>
        </p:spPr>
        <p:txBody>
          <a:bodyPr/>
          <a:lstStyle>
            <a:lvl1pPr marL="0" indent="0" algn="ctr">
              <a:buNone/>
              <a:defRPr sz="24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8">
            <a:extLst>
              <a:ext uri="{FF2B5EF4-FFF2-40B4-BE49-F238E27FC236}">
                <a16:creationId xmlns:a16="http://schemas.microsoft.com/office/drawing/2014/main" id="{0B371B3D-CC15-7042-8A80-3FC88E4A397C}"/>
              </a:ext>
            </a:extLst>
          </p:cNvPr>
          <p:cNvSpPr>
            <a:spLocks noGrp="1"/>
          </p:cNvSpPr>
          <p:nvPr>
            <p:ph type="sldNum" sz="quarter" idx="12"/>
          </p:nvPr>
        </p:nvSpPr>
        <p:spPr>
          <a:xfrm>
            <a:off x="9067800" y="6311900"/>
            <a:ext cx="2743200" cy="365125"/>
          </a:xfrm>
        </p:spPr>
        <p:txBody>
          <a:bodyPr/>
          <a:lstStyle>
            <a:lvl1pPr>
              <a:defRPr>
                <a:solidFill>
                  <a:schemeClr val="bg1"/>
                </a:solidFill>
              </a:defRPr>
            </a:lvl1pPr>
          </a:lstStyle>
          <a:p>
            <a:fld id="{C537B411-5128-634D-B217-C21D22B0CDA7}" type="slidenum">
              <a:rPr lang="en-US" smtClean="0"/>
              <a:pPr/>
              <a:t>‹#›</a:t>
            </a:fld>
            <a:endParaRPr lang="en-US"/>
          </a:p>
        </p:txBody>
      </p:sp>
      <p:pic>
        <p:nvPicPr>
          <p:cNvPr id="10" name="Picture 9">
            <a:extLst>
              <a:ext uri="{FF2B5EF4-FFF2-40B4-BE49-F238E27FC236}">
                <a16:creationId xmlns:a16="http://schemas.microsoft.com/office/drawing/2014/main" id="{08E09CE9-E68A-974E-ABBE-B319CB3088AD}"/>
              </a:ext>
            </a:extLst>
          </p:cNvPr>
          <p:cNvPicPr>
            <a:picLocks noChangeAspect="1"/>
          </p:cNvPicPr>
          <p:nvPr userDrawn="1"/>
        </p:nvPicPr>
        <p:blipFill>
          <a:blip r:embed="rId3"/>
          <a:srcRect/>
          <a:stretch/>
        </p:blipFill>
        <p:spPr>
          <a:xfrm>
            <a:off x="419100" y="5946010"/>
            <a:ext cx="1784668" cy="728602"/>
          </a:xfrm>
          <a:prstGeom prst="rect">
            <a:avLst/>
          </a:prstGeom>
        </p:spPr>
      </p:pic>
    </p:spTree>
    <p:extLst>
      <p:ext uri="{BB962C8B-B14F-4D97-AF65-F5344CB8AC3E}">
        <p14:creationId xmlns:p14="http://schemas.microsoft.com/office/powerpoint/2010/main" val="447969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_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85EBDB-FC3B-7945-9B90-BE3AB65B8279}"/>
              </a:ext>
            </a:extLst>
          </p:cNvPr>
          <p:cNvSpPr/>
          <p:nvPr userDrawn="1"/>
        </p:nvSpPr>
        <p:spPr>
          <a:xfrm>
            <a:off x="4921624" y="0"/>
            <a:ext cx="72703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7B2328-AB09-9247-A34E-31FD3C8272B7}"/>
              </a:ext>
            </a:extLst>
          </p:cNvPr>
          <p:cNvSpPr>
            <a:spLocks noGrp="1"/>
          </p:cNvSpPr>
          <p:nvPr>
            <p:ph type="title"/>
          </p:nvPr>
        </p:nvSpPr>
        <p:spPr>
          <a:xfrm>
            <a:off x="401780" y="510709"/>
            <a:ext cx="4314825" cy="1331538"/>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349C8F4-7684-7744-8686-2400255C77BB}"/>
              </a:ext>
            </a:extLst>
          </p:cNvPr>
          <p:cNvSpPr>
            <a:spLocks noGrp="1"/>
          </p:cNvSpPr>
          <p:nvPr>
            <p:ph type="pic" idx="1"/>
          </p:nvPr>
        </p:nvSpPr>
        <p:spPr>
          <a:xfrm>
            <a:off x="5470712" y="510710"/>
            <a:ext cx="6172200" cy="5088778"/>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94598C73-E09B-E541-956A-744BC3BC2978}"/>
              </a:ext>
            </a:extLst>
          </p:cNvPr>
          <p:cNvSpPr>
            <a:spLocks noGrp="1"/>
          </p:cNvSpPr>
          <p:nvPr>
            <p:ph type="sldNum" sz="quarter" idx="12"/>
          </p:nvPr>
        </p:nvSpPr>
        <p:spPr/>
        <p:txBody>
          <a:bodyPr/>
          <a:lstStyle>
            <a:lvl1pPr>
              <a:defRPr>
                <a:solidFill>
                  <a:schemeClr val="bg1"/>
                </a:solidFill>
              </a:defRPr>
            </a:lvl1pPr>
          </a:lstStyle>
          <a:p>
            <a:fld id="{C537B411-5128-634D-B217-C21D22B0CDA7}" type="slidenum">
              <a:rPr lang="en-US" smtClean="0"/>
              <a:pPr/>
              <a:t>‹#›</a:t>
            </a:fld>
            <a:endParaRPr lang="en-US"/>
          </a:p>
        </p:txBody>
      </p:sp>
      <p:pic>
        <p:nvPicPr>
          <p:cNvPr id="9" name="Picture 8">
            <a:extLst>
              <a:ext uri="{FF2B5EF4-FFF2-40B4-BE49-F238E27FC236}">
                <a16:creationId xmlns:a16="http://schemas.microsoft.com/office/drawing/2014/main" id="{833B9C24-57CC-E744-BFF8-0DC05C436315}"/>
              </a:ext>
            </a:extLst>
          </p:cNvPr>
          <p:cNvPicPr>
            <a:picLocks noChangeAspect="1"/>
          </p:cNvPicPr>
          <p:nvPr userDrawn="1"/>
        </p:nvPicPr>
        <p:blipFill>
          <a:blip r:embed="rId2"/>
          <a:stretch>
            <a:fillRect/>
          </a:stretch>
        </p:blipFill>
        <p:spPr>
          <a:xfrm>
            <a:off x="419100" y="5943599"/>
            <a:ext cx="1784668" cy="733425"/>
          </a:xfrm>
          <a:prstGeom prst="rect">
            <a:avLst/>
          </a:prstGeom>
        </p:spPr>
      </p:pic>
      <p:sp>
        <p:nvSpPr>
          <p:cNvPr id="11" name="Text Placeholder 10">
            <a:extLst>
              <a:ext uri="{FF2B5EF4-FFF2-40B4-BE49-F238E27FC236}">
                <a16:creationId xmlns:a16="http://schemas.microsoft.com/office/drawing/2014/main" id="{BB670C2C-FE49-E141-94B1-C5729BD9CE4A}"/>
              </a:ext>
            </a:extLst>
          </p:cNvPr>
          <p:cNvSpPr>
            <a:spLocks noGrp="1"/>
          </p:cNvSpPr>
          <p:nvPr>
            <p:ph type="body" sz="quarter" idx="13"/>
          </p:nvPr>
        </p:nvSpPr>
        <p:spPr>
          <a:xfrm>
            <a:off x="401779" y="2122066"/>
            <a:ext cx="4314825" cy="354171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90035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_Nav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85EBDB-FC3B-7945-9B90-BE3AB65B8279}"/>
              </a:ext>
            </a:extLst>
          </p:cNvPr>
          <p:cNvSpPr/>
          <p:nvPr userDrawn="1"/>
        </p:nvSpPr>
        <p:spPr>
          <a:xfrm>
            <a:off x="4921624" y="0"/>
            <a:ext cx="727037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7B2328-AB09-9247-A34E-31FD3C8272B7}"/>
              </a:ext>
            </a:extLst>
          </p:cNvPr>
          <p:cNvSpPr>
            <a:spLocks noGrp="1"/>
          </p:cNvSpPr>
          <p:nvPr>
            <p:ph type="title"/>
          </p:nvPr>
        </p:nvSpPr>
        <p:spPr>
          <a:xfrm>
            <a:off x="401780" y="510709"/>
            <a:ext cx="4314825" cy="1331538"/>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349C8F4-7684-7744-8686-2400255C77BB}"/>
              </a:ext>
            </a:extLst>
          </p:cNvPr>
          <p:cNvSpPr>
            <a:spLocks noGrp="1"/>
          </p:cNvSpPr>
          <p:nvPr>
            <p:ph type="pic" idx="1"/>
          </p:nvPr>
        </p:nvSpPr>
        <p:spPr>
          <a:xfrm>
            <a:off x="5470712" y="510710"/>
            <a:ext cx="6172200" cy="5088778"/>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94598C73-E09B-E541-956A-744BC3BC2978}"/>
              </a:ext>
            </a:extLst>
          </p:cNvPr>
          <p:cNvSpPr>
            <a:spLocks noGrp="1"/>
          </p:cNvSpPr>
          <p:nvPr>
            <p:ph type="sldNum" sz="quarter" idx="12"/>
          </p:nvPr>
        </p:nvSpPr>
        <p:spPr/>
        <p:txBody>
          <a:bodyPr/>
          <a:lstStyle>
            <a:lvl1pPr>
              <a:defRPr>
                <a:solidFill>
                  <a:schemeClr val="bg1"/>
                </a:solidFill>
              </a:defRPr>
            </a:lvl1pPr>
          </a:lstStyle>
          <a:p>
            <a:fld id="{C537B411-5128-634D-B217-C21D22B0CDA7}" type="slidenum">
              <a:rPr lang="en-US" smtClean="0"/>
              <a:pPr/>
              <a:t>‹#›</a:t>
            </a:fld>
            <a:endParaRPr lang="en-US"/>
          </a:p>
        </p:txBody>
      </p:sp>
      <p:pic>
        <p:nvPicPr>
          <p:cNvPr id="9" name="Picture 8">
            <a:extLst>
              <a:ext uri="{FF2B5EF4-FFF2-40B4-BE49-F238E27FC236}">
                <a16:creationId xmlns:a16="http://schemas.microsoft.com/office/drawing/2014/main" id="{833B9C24-57CC-E744-BFF8-0DC05C436315}"/>
              </a:ext>
            </a:extLst>
          </p:cNvPr>
          <p:cNvPicPr>
            <a:picLocks noChangeAspect="1"/>
          </p:cNvPicPr>
          <p:nvPr userDrawn="1"/>
        </p:nvPicPr>
        <p:blipFill>
          <a:blip r:embed="rId2"/>
          <a:stretch>
            <a:fillRect/>
          </a:stretch>
        </p:blipFill>
        <p:spPr>
          <a:xfrm>
            <a:off x="419100" y="5943599"/>
            <a:ext cx="1784668" cy="733425"/>
          </a:xfrm>
          <a:prstGeom prst="rect">
            <a:avLst/>
          </a:prstGeom>
        </p:spPr>
      </p:pic>
      <p:sp>
        <p:nvSpPr>
          <p:cNvPr id="11" name="Text Placeholder 10">
            <a:extLst>
              <a:ext uri="{FF2B5EF4-FFF2-40B4-BE49-F238E27FC236}">
                <a16:creationId xmlns:a16="http://schemas.microsoft.com/office/drawing/2014/main" id="{483EBCBF-DDFC-374E-B585-1B6FE1C62245}"/>
              </a:ext>
            </a:extLst>
          </p:cNvPr>
          <p:cNvSpPr>
            <a:spLocks noGrp="1"/>
          </p:cNvSpPr>
          <p:nvPr>
            <p:ph type="body" sz="quarter" idx="13"/>
          </p:nvPr>
        </p:nvSpPr>
        <p:spPr>
          <a:xfrm>
            <a:off x="401638" y="2122066"/>
            <a:ext cx="4314825" cy="3541713"/>
          </a:xfrm>
        </p:spPr>
        <p:txBody>
          <a:bodyPr/>
          <a:lstStyle>
            <a:lvl1pPr marL="0" indent="0">
              <a:buFont typeface="Arial" panose="020B0604020202020204" pitchFamily="34" charset="0"/>
              <a:buNone/>
              <a:defRPr>
                <a:solidFill>
                  <a:schemeClr val="accent1"/>
                </a:solidFill>
              </a:defRPr>
            </a:lvl1pPr>
            <a:lvl2pPr marL="0">
              <a:defRPr/>
            </a:lvl2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64557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9" Type="http://schemas.openxmlformats.org/officeDocument/2006/relationships/slideLayout" Target="../slideLayouts/slideLayout56.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42" Type="http://schemas.openxmlformats.org/officeDocument/2006/relationships/slideLayout" Target="../slideLayouts/slideLayout59.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40" Type="http://schemas.openxmlformats.org/officeDocument/2006/relationships/slideLayout" Target="../slideLayouts/slideLayout57.xml"/><Relationship Id="rId45" Type="http://schemas.openxmlformats.org/officeDocument/2006/relationships/slideLayout" Target="../slideLayouts/slideLayout62.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4" Type="http://schemas.openxmlformats.org/officeDocument/2006/relationships/slideLayout" Target="../slideLayouts/slideLayout61.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 Id="rId43" Type="http://schemas.openxmlformats.org/officeDocument/2006/relationships/slideLayout" Target="../slideLayouts/slideLayout60.xml"/><Relationship Id="rId8" Type="http://schemas.openxmlformats.org/officeDocument/2006/relationships/slideLayout" Target="../slideLayouts/slideLayout25.xml"/><Relationship Id="rId3" Type="http://schemas.openxmlformats.org/officeDocument/2006/relationships/slideLayout" Target="../slideLayouts/slideLayout20.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slideLayout" Target="../slideLayouts/slideLayout55.xml"/><Relationship Id="rId46" Type="http://schemas.openxmlformats.org/officeDocument/2006/relationships/theme" Target="../theme/theme2.xml"/><Relationship Id="rId20" Type="http://schemas.openxmlformats.org/officeDocument/2006/relationships/slideLayout" Target="../slideLayouts/slideLayout37.xml"/><Relationship Id="rId41"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815455-67D0-8B4B-8781-5662EEB44A2C}"/>
              </a:ext>
            </a:extLst>
          </p:cNvPr>
          <p:cNvSpPr>
            <a:spLocks noGrp="1"/>
          </p:cNvSpPr>
          <p:nvPr>
            <p:ph type="title"/>
          </p:nvPr>
        </p:nvSpPr>
        <p:spPr>
          <a:xfrm>
            <a:off x="419100" y="538162"/>
            <a:ext cx="11391900" cy="576263"/>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1BA1921-0ED0-3E4C-BCE9-7F4BD0AEDBA2}"/>
              </a:ext>
            </a:extLst>
          </p:cNvPr>
          <p:cNvSpPr>
            <a:spLocks noGrp="1"/>
          </p:cNvSpPr>
          <p:nvPr>
            <p:ph type="body" idx="1"/>
          </p:nvPr>
        </p:nvSpPr>
        <p:spPr>
          <a:xfrm>
            <a:off x="419099" y="1825625"/>
            <a:ext cx="11391899" cy="391795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a:extLst>
              <a:ext uri="{FF2B5EF4-FFF2-40B4-BE49-F238E27FC236}">
                <a16:creationId xmlns:a16="http://schemas.microsoft.com/office/drawing/2014/main" id="{0DB25D3A-CCD7-6A4E-8BBA-43E4D7CE78B8}"/>
              </a:ext>
            </a:extLst>
          </p:cNvPr>
          <p:cNvSpPr>
            <a:spLocks noGrp="1"/>
          </p:cNvSpPr>
          <p:nvPr>
            <p:ph type="sldNum" sz="quarter" idx="4"/>
          </p:nvPr>
        </p:nvSpPr>
        <p:spPr>
          <a:xfrm>
            <a:off x="9067800" y="6311900"/>
            <a:ext cx="2743200" cy="365125"/>
          </a:xfrm>
          <a:prstGeom prst="rect">
            <a:avLst/>
          </a:prstGeom>
        </p:spPr>
        <p:txBody>
          <a:bodyPr vert="horz" lIns="91440" tIns="45720" rIns="91440" bIns="45720" rtlCol="0" anchor="ctr"/>
          <a:lstStyle>
            <a:lvl1pPr algn="r">
              <a:defRPr sz="1200" b="1" i="0">
                <a:solidFill>
                  <a:schemeClr val="accent1"/>
                </a:solidFill>
                <a:latin typeface="Arial" panose="020B0604020202020204" pitchFamily="34" charset="0"/>
                <a:cs typeface="Arial" panose="020B0604020202020204" pitchFamily="34" charset="0"/>
              </a:defRPr>
            </a:lvl1pPr>
          </a:lstStyle>
          <a:p>
            <a:fld id="{C537B411-5128-634D-B217-C21D22B0CDA7}" type="slidenum">
              <a:rPr lang="en-US" smtClean="0"/>
              <a:pPr/>
              <a:t>‹#›</a:t>
            </a:fld>
            <a:endParaRPr lang="en-US" dirty="0"/>
          </a:p>
        </p:txBody>
      </p:sp>
    </p:spTree>
    <p:extLst>
      <p:ext uri="{BB962C8B-B14F-4D97-AF65-F5344CB8AC3E}">
        <p14:creationId xmlns:p14="http://schemas.microsoft.com/office/powerpoint/2010/main" val="110345874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6" r:id="rId3"/>
    <p:sldLayoutId id="2147483650" r:id="rId4"/>
    <p:sldLayoutId id="2147483653" r:id="rId5"/>
    <p:sldLayoutId id="2147483651" r:id="rId6"/>
    <p:sldLayoutId id="2147483663" r:id="rId7"/>
    <p:sldLayoutId id="2147483657" r:id="rId8"/>
    <p:sldLayoutId id="2147483661" r:id="rId9"/>
    <p:sldLayoutId id="2147483652" r:id="rId10"/>
    <p:sldLayoutId id="2147483655" r:id="rId11"/>
    <p:sldLayoutId id="2147483658" r:id="rId12"/>
    <p:sldLayoutId id="2147483660" r:id="rId13"/>
    <p:sldLayoutId id="2147483659" r:id="rId14"/>
    <p:sldLayoutId id="2147483664" r:id="rId15"/>
    <p:sldLayoutId id="2147483666" r:id="rId16"/>
    <p:sldLayoutId id="2147483667" r:id="rId17"/>
  </p:sldLayoutIdLst>
  <p:hf hdr="0" ftr="0" dt="0"/>
  <p:txStyles>
    <p:titleStyle>
      <a:lvl1pPr algn="l" defTabSz="914400" rtl="0" eaLnBrk="1" latinLnBrk="0" hangingPunct="1">
        <a:lnSpc>
          <a:spcPct val="90000"/>
        </a:lnSpc>
        <a:spcBef>
          <a:spcPct val="0"/>
        </a:spcBef>
        <a:buNone/>
        <a:defRPr sz="4000" b="1" i="0"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457200" indent="-228600" algn="l" defTabSz="914400" rtl="0" eaLnBrk="1" latinLnBrk="0" hangingPunct="1">
        <a:lnSpc>
          <a:spcPct val="90000"/>
        </a:lnSpc>
        <a:spcBef>
          <a:spcPts val="500"/>
        </a:spcBef>
        <a:buClr>
          <a:schemeClr val="accent1"/>
        </a:buClr>
        <a:buSzPct val="110000"/>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051560" indent="-228600" algn="l" defTabSz="914400" rtl="0" eaLnBrk="1" latinLnBrk="0" hangingPunct="1">
        <a:lnSpc>
          <a:spcPct val="90000"/>
        </a:lnSpc>
        <a:spcBef>
          <a:spcPts val="500"/>
        </a:spcBef>
        <a:buClr>
          <a:schemeClr val="accent1"/>
        </a:buClr>
        <a:buSzPct val="90000"/>
        <a:buFont typeface="Wingdings" pitchFamily="2" charset="2"/>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9000">
              <a:schemeClr val="accent1">
                <a:alpha val="15000"/>
              </a:schemeClr>
            </a:gs>
            <a:gs pos="0">
              <a:schemeClr val="accent3">
                <a:alpha val="15000"/>
              </a:schemeClr>
            </a:gs>
          </a:gsLst>
          <a:lin ang="10800000" scaled="1"/>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52F72-5AA1-9442-B4D3-36DE1D70D5DE}" type="datetime1">
              <a:rPr lang="en-US" smtClean="0"/>
              <a:t>8/23/2023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613750" y="134416"/>
            <a:ext cx="477523" cy="365125"/>
          </a:xfrm>
          <a:prstGeom prst="rect">
            <a:avLst/>
          </a:prstGeom>
        </p:spPr>
        <p:txBody>
          <a:bodyPr vert="horz" lIns="91440" tIns="45720" rIns="91440" bIns="45720" rtlCol="0" anchor="ctr"/>
          <a:lstStyle>
            <a:lvl1pPr algn="ctr">
              <a:defRPr sz="1400" b="1" i="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8FE7B0E4-D789-4813-8945-16C1EEF153F7}" type="slidenum">
              <a:rPr lang="en-US" smtClean="0"/>
              <a:pPr/>
              <a:t>‹#›</a:t>
            </a:fld>
            <a:endParaRPr lang="en-US" dirty="0"/>
          </a:p>
        </p:txBody>
      </p:sp>
      <p:sp>
        <p:nvSpPr>
          <p:cNvPr id="7" name="Freeform 5">
            <a:extLst>
              <a:ext uri="{FF2B5EF4-FFF2-40B4-BE49-F238E27FC236}">
                <a16:creationId xmlns:a16="http://schemas.microsoft.com/office/drawing/2014/main" id="{18D06847-458D-034B-9265-7D8ECB93F1D1}"/>
              </a:ext>
            </a:extLst>
          </p:cNvPr>
          <p:cNvSpPr>
            <a:spLocks/>
          </p:cNvSpPr>
          <p:nvPr userDrawn="1"/>
        </p:nvSpPr>
        <p:spPr bwMode="auto">
          <a:xfrm>
            <a:off x="11355590" y="221443"/>
            <a:ext cx="988810" cy="626211"/>
          </a:xfrm>
          <a:custGeom>
            <a:avLst/>
            <a:gdLst>
              <a:gd name="T0" fmla="*/ 2363 w 2408"/>
              <a:gd name="T1" fmla="*/ 743 h 1523"/>
              <a:gd name="T2" fmla="*/ 1853 w 2408"/>
              <a:gd name="T3" fmla="*/ 757 h 1523"/>
              <a:gd name="T4" fmla="*/ 1669 w 2408"/>
              <a:gd name="T5" fmla="*/ 35 h 1523"/>
              <a:gd name="T6" fmla="*/ 1602 w 2408"/>
              <a:gd name="T7" fmla="*/ 35 h 1523"/>
              <a:gd name="T8" fmla="*/ 1208 w 2408"/>
              <a:gd name="T9" fmla="*/ 1292 h 1523"/>
              <a:gd name="T10" fmla="*/ 1185 w 2408"/>
              <a:gd name="T11" fmla="*/ 1365 h 1523"/>
              <a:gd name="T12" fmla="*/ 916 w 2408"/>
              <a:gd name="T13" fmla="*/ 538 h 1523"/>
              <a:gd name="T14" fmla="*/ 873 w 2408"/>
              <a:gd name="T15" fmla="*/ 405 h 1523"/>
              <a:gd name="T16" fmla="*/ 810 w 2408"/>
              <a:gd name="T17" fmla="*/ 396 h 1523"/>
              <a:gd name="T18" fmla="*/ 615 w 2408"/>
              <a:gd name="T19" fmla="*/ 799 h 1523"/>
              <a:gd name="T20" fmla="*/ 45 w 2408"/>
              <a:gd name="T21" fmla="*/ 799 h 1523"/>
              <a:gd name="T22" fmla="*/ 45 w 2408"/>
              <a:gd name="T23" fmla="*/ 869 h 1523"/>
              <a:gd name="T24" fmla="*/ 636 w 2408"/>
              <a:gd name="T25" fmla="*/ 869 h 1523"/>
              <a:gd name="T26" fmla="*/ 666 w 2408"/>
              <a:gd name="T27" fmla="*/ 852 h 1523"/>
              <a:gd name="T28" fmla="*/ 834 w 2408"/>
              <a:gd name="T29" fmla="*/ 507 h 1523"/>
              <a:gd name="T30" fmla="*/ 1109 w 2408"/>
              <a:gd name="T31" fmla="*/ 1356 h 1523"/>
              <a:gd name="T32" fmla="*/ 1152 w 2408"/>
              <a:gd name="T33" fmla="*/ 1489 h 1523"/>
              <a:gd name="T34" fmla="*/ 1219 w 2408"/>
              <a:gd name="T35" fmla="*/ 1489 h 1523"/>
              <a:gd name="T36" fmla="*/ 1613 w 2408"/>
              <a:gd name="T37" fmla="*/ 231 h 1523"/>
              <a:gd name="T38" fmla="*/ 1632 w 2408"/>
              <a:gd name="T39" fmla="*/ 171 h 1523"/>
              <a:gd name="T40" fmla="*/ 1793 w 2408"/>
              <a:gd name="T41" fmla="*/ 803 h 1523"/>
              <a:gd name="T42" fmla="*/ 1827 w 2408"/>
              <a:gd name="T43" fmla="*/ 829 h 1523"/>
              <a:gd name="T44" fmla="*/ 2363 w 2408"/>
              <a:gd name="T45" fmla="*/ 814 h 1523"/>
              <a:gd name="T46" fmla="*/ 2363 w 2408"/>
              <a:gd name="T47" fmla="*/ 74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08" h="1523">
                <a:moveTo>
                  <a:pt x="2363" y="743"/>
                </a:moveTo>
                <a:cubicBezTo>
                  <a:pt x="2193" y="748"/>
                  <a:pt x="2023" y="753"/>
                  <a:pt x="1853" y="757"/>
                </a:cubicBezTo>
                <a:cubicBezTo>
                  <a:pt x="1792" y="517"/>
                  <a:pt x="1730" y="276"/>
                  <a:pt x="1669" y="35"/>
                </a:cubicBezTo>
                <a:cubicBezTo>
                  <a:pt x="1660" y="0"/>
                  <a:pt x="1612" y="3"/>
                  <a:pt x="1602" y="35"/>
                </a:cubicBezTo>
                <a:cubicBezTo>
                  <a:pt x="1471" y="454"/>
                  <a:pt x="1339" y="873"/>
                  <a:pt x="1208" y="1292"/>
                </a:cubicBezTo>
                <a:cubicBezTo>
                  <a:pt x="1200" y="1317"/>
                  <a:pt x="1192" y="1341"/>
                  <a:pt x="1185" y="1365"/>
                </a:cubicBezTo>
                <a:cubicBezTo>
                  <a:pt x="1095" y="1089"/>
                  <a:pt x="1006" y="813"/>
                  <a:pt x="916" y="538"/>
                </a:cubicBezTo>
                <a:cubicBezTo>
                  <a:pt x="902" y="493"/>
                  <a:pt x="888" y="449"/>
                  <a:pt x="873" y="405"/>
                </a:cubicBezTo>
                <a:cubicBezTo>
                  <a:pt x="865" y="378"/>
                  <a:pt x="824" y="368"/>
                  <a:pt x="810" y="396"/>
                </a:cubicBezTo>
                <a:cubicBezTo>
                  <a:pt x="745" y="530"/>
                  <a:pt x="680" y="664"/>
                  <a:pt x="615" y="799"/>
                </a:cubicBezTo>
                <a:cubicBezTo>
                  <a:pt x="425" y="799"/>
                  <a:pt x="235" y="799"/>
                  <a:pt x="45" y="799"/>
                </a:cubicBezTo>
                <a:cubicBezTo>
                  <a:pt x="0" y="799"/>
                  <a:pt x="0" y="869"/>
                  <a:pt x="45" y="869"/>
                </a:cubicBezTo>
                <a:cubicBezTo>
                  <a:pt x="242" y="869"/>
                  <a:pt x="439" y="869"/>
                  <a:pt x="636" y="869"/>
                </a:cubicBezTo>
                <a:cubicBezTo>
                  <a:pt x="648" y="869"/>
                  <a:pt x="661" y="862"/>
                  <a:pt x="666" y="852"/>
                </a:cubicBezTo>
                <a:cubicBezTo>
                  <a:pt x="722" y="737"/>
                  <a:pt x="778" y="622"/>
                  <a:pt x="834" y="507"/>
                </a:cubicBezTo>
                <a:cubicBezTo>
                  <a:pt x="925" y="790"/>
                  <a:pt x="1017" y="1073"/>
                  <a:pt x="1109" y="1356"/>
                </a:cubicBezTo>
                <a:cubicBezTo>
                  <a:pt x="1123" y="1400"/>
                  <a:pt x="1137" y="1445"/>
                  <a:pt x="1152" y="1489"/>
                </a:cubicBezTo>
                <a:cubicBezTo>
                  <a:pt x="1163" y="1522"/>
                  <a:pt x="1208" y="1523"/>
                  <a:pt x="1219" y="1489"/>
                </a:cubicBezTo>
                <a:cubicBezTo>
                  <a:pt x="1350" y="1070"/>
                  <a:pt x="1482" y="651"/>
                  <a:pt x="1613" y="231"/>
                </a:cubicBezTo>
                <a:cubicBezTo>
                  <a:pt x="1619" y="211"/>
                  <a:pt x="1626" y="191"/>
                  <a:pt x="1632" y="171"/>
                </a:cubicBezTo>
                <a:cubicBezTo>
                  <a:pt x="1686" y="382"/>
                  <a:pt x="1740" y="592"/>
                  <a:pt x="1793" y="803"/>
                </a:cubicBezTo>
                <a:cubicBezTo>
                  <a:pt x="1797" y="817"/>
                  <a:pt x="1812" y="829"/>
                  <a:pt x="1827" y="829"/>
                </a:cubicBezTo>
                <a:cubicBezTo>
                  <a:pt x="2005" y="824"/>
                  <a:pt x="2184" y="819"/>
                  <a:pt x="2363" y="814"/>
                </a:cubicBezTo>
                <a:cubicBezTo>
                  <a:pt x="2407" y="813"/>
                  <a:pt x="2408" y="742"/>
                  <a:pt x="2363" y="74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17426500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 id="2147483698" r:id="rId30"/>
    <p:sldLayoutId id="2147483699" r:id="rId31"/>
    <p:sldLayoutId id="2147483700" r:id="rId32"/>
    <p:sldLayoutId id="2147483701" r:id="rId33"/>
    <p:sldLayoutId id="2147483702" r:id="rId34"/>
    <p:sldLayoutId id="2147483703" r:id="rId35"/>
    <p:sldLayoutId id="2147483704" r:id="rId36"/>
    <p:sldLayoutId id="2147483705" r:id="rId37"/>
    <p:sldLayoutId id="2147483706" r:id="rId38"/>
    <p:sldLayoutId id="2147483707" r:id="rId39"/>
    <p:sldLayoutId id="2147483708" r:id="rId40"/>
    <p:sldLayoutId id="2147483709" r:id="rId41"/>
    <p:sldLayoutId id="2147483710" r:id="rId42"/>
    <p:sldLayoutId id="2147483711" r:id="rId43"/>
    <p:sldLayoutId id="2147483712" r:id="rId44"/>
    <p:sldLayoutId id="2147483713" r:id="rId4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6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9.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1.png"/><Relationship Id="rId7" Type="http://schemas.openxmlformats.org/officeDocument/2006/relationships/image" Target="../media/image40.png"/><Relationship Id="rId2" Type="http://schemas.openxmlformats.org/officeDocument/2006/relationships/image" Target="../media/image20.png"/><Relationship Id="rId1" Type="http://schemas.openxmlformats.org/officeDocument/2006/relationships/slideLayout" Target="../slideLayouts/slideLayout1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1.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7.png"/><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6.xml"/><Relationship Id="rId5" Type="http://schemas.openxmlformats.org/officeDocument/2006/relationships/image" Target="../media/image61.jpeg"/><Relationship Id="rId4" Type="http://schemas.openxmlformats.org/officeDocument/2006/relationships/image" Target="../media/image6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7EA70-2544-46FE-B05E-3118B6112137}"/>
              </a:ext>
            </a:extLst>
          </p:cNvPr>
          <p:cNvSpPr>
            <a:spLocks noGrp="1"/>
          </p:cNvSpPr>
          <p:nvPr>
            <p:ph type="ctrTitle"/>
          </p:nvPr>
        </p:nvSpPr>
        <p:spPr>
          <a:xfrm>
            <a:off x="-309282" y="4474251"/>
            <a:ext cx="12354560" cy="1120491"/>
          </a:xfrm>
        </p:spPr>
        <p:txBody>
          <a:bodyPr>
            <a:normAutofit/>
          </a:bodyPr>
          <a:lstStyle/>
          <a:p>
            <a:r>
              <a:rPr lang="en-US" dirty="0"/>
              <a:t>Inpatient Management of Cirrhosis</a:t>
            </a:r>
          </a:p>
        </p:txBody>
      </p:sp>
      <p:sp>
        <p:nvSpPr>
          <p:cNvPr id="3" name="TextBox 2">
            <a:extLst>
              <a:ext uri="{FF2B5EF4-FFF2-40B4-BE49-F238E27FC236}">
                <a16:creationId xmlns:a16="http://schemas.microsoft.com/office/drawing/2014/main" id="{76AFFDB1-7E5F-1909-833C-A0F28E8F4FE2}"/>
              </a:ext>
            </a:extLst>
          </p:cNvPr>
          <p:cNvSpPr txBox="1"/>
          <p:nvPr/>
        </p:nvSpPr>
        <p:spPr>
          <a:xfrm>
            <a:off x="2249926" y="5634384"/>
            <a:ext cx="3714277" cy="646331"/>
          </a:xfrm>
          <a:prstGeom prst="rect">
            <a:avLst/>
          </a:prstGeom>
          <a:noFill/>
        </p:spPr>
        <p:txBody>
          <a:bodyPr wrap="square" rtlCol="0">
            <a:spAutoFit/>
          </a:bodyPr>
          <a:lstStyle/>
          <a:p>
            <a:pPr algn="ctr"/>
            <a:r>
              <a:rPr lang="en-US" dirty="0"/>
              <a:t>Suchita Shah </a:t>
            </a:r>
            <a:r>
              <a:rPr lang="en-US" b="1" dirty="0"/>
              <a:t>Sata</a:t>
            </a:r>
            <a:r>
              <a:rPr lang="en-US" dirty="0"/>
              <a:t>, MD, FACP, SFHM</a:t>
            </a:r>
          </a:p>
          <a:p>
            <a:pPr algn="ctr"/>
            <a:r>
              <a:rPr lang="en-US" dirty="0"/>
              <a:t>Hospitalist, Duke University</a:t>
            </a:r>
          </a:p>
        </p:txBody>
      </p:sp>
      <p:sp>
        <p:nvSpPr>
          <p:cNvPr id="5" name="TextBox 4">
            <a:extLst>
              <a:ext uri="{FF2B5EF4-FFF2-40B4-BE49-F238E27FC236}">
                <a16:creationId xmlns:a16="http://schemas.microsoft.com/office/drawing/2014/main" id="{7A9744FA-A5C3-851D-EA1D-B3EBE61CEC94}"/>
              </a:ext>
            </a:extLst>
          </p:cNvPr>
          <p:cNvSpPr txBox="1"/>
          <p:nvPr/>
        </p:nvSpPr>
        <p:spPr>
          <a:xfrm>
            <a:off x="6227798" y="5634383"/>
            <a:ext cx="3714276" cy="646331"/>
          </a:xfrm>
          <a:prstGeom prst="rect">
            <a:avLst/>
          </a:prstGeom>
          <a:noFill/>
        </p:spPr>
        <p:txBody>
          <a:bodyPr wrap="square">
            <a:spAutoFit/>
          </a:bodyPr>
          <a:lstStyle/>
          <a:p>
            <a:pPr algn="ctr"/>
            <a:r>
              <a:rPr lang="en-US" dirty="0"/>
              <a:t>Elliot </a:t>
            </a:r>
            <a:r>
              <a:rPr lang="en-US" b="1" dirty="0"/>
              <a:t>Tapper</a:t>
            </a:r>
            <a:r>
              <a:rPr lang="en-US" dirty="0"/>
              <a:t>, MD</a:t>
            </a:r>
            <a:br>
              <a:rPr lang="en-US" dirty="0"/>
            </a:br>
            <a:r>
              <a:rPr lang="en-US" dirty="0"/>
              <a:t>Hepatologist, University of Michigan</a:t>
            </a:r>
          </a:p>
        </p:txBody>
      </p:sp>
    </p:spTree>
    <p:extLst>
      <p:ext uri="{BB962C8B-B14F-4D97-AF65-F5344CB8AC3E}">
        <p14:creationId xmlns:p14="http://schemas.microsoft.com/office/powerpoint/2010/main" val="1861126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0BFCBC-3188-9B67-31FA-7D11C97A22D1}"/>
              </a:ext>
            </a:extLst>
          </p:cNvPr>
          <p:cNvSpPr>
            <a:spLocks noGrp="1"/>
          </p:cNvSpPr>
          <p:nvPr>
            <p:ph type="title"/>
          </p:nvPr>
        </p:nvSpPr>
        <p:spPr/>
        <p:txBody>
          <a:bodyPr/>
          <a:lstStyle/>
          <a:p>
            <a:r>
              <a:rPr lang="en-US" dirty="0"/>
              <a:t>Initial Ascites Evaluation</a:t>
            </a:r>
          </a:p>
        </p:txBody>
      </p:sp>
    </p:spTree>
    <p:extLst>
      <p:ext uri="{BB962C8B-B14F-4D97-AF65-F5344CB8AC3E}">
        <p14:creationId xmlns:p14="http://schemas.microsoft.com/office/powerpoint/2010/main" val="1600372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Box 279"/>
          <p:cNvSpPr txBox="1"/>
          <p:nvPr/>
        </p:nvSpPr>
        <p:spPr>
          <a:xfrm>
            <a:off x="2581804" y="242110"/>
            <a:ext cx="7155180" cy="507823"/>
          </a:xfrm>
          <a:prstGeom prst="rect">
            <a:avLst/>
          </a:prstGeom>
          <a:noFill/>
        </p:spPr>
        <p:txBody>
          <a:bodyPr wrap="square" lIns="45711" tIns="22856" rIns="45711" bIns="2285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81717"/>
                </a:solidFill>
                <a:effectLst/>
                <a:uLnTx/>
                <a:uFillTx/>
                <a:latin typeface="Open Sans" panose="020B0604020202020204" charset="0"/>
                <a:ea typeface="Open Sans" panose="020B0604020202020204" charset="0"/>
                <a:cs typeface="Open Sans" panose="020B0604020202020204" charset="0"/>
              </a:rPr>
              <a:t>Diagnostic paracentesis</a:t>
            </a:r>
            <a:endParaRPr kumimoji="0" lang="id-ID" sz="3000" b="1" i="0" u="none" strike="noStrike" kern="1200" cap="none" spc="0" normalizeH="0" baseline="0" noProof="0" dirty="0">
              <a:ln>
                <a:noFill/>
              </a:ln>
              <a:solidFill>
                <a:srgbClr val="181717"/>
              </a:solidFill>
              <a:effectLst/>
              <a:uLnTx/>
              <a:uFillTx/>
              <a:latin typeface="Open Sans" panose="020B0604020202020204" charset="0"/>
              <a:ea typeface="Open Sans" panose="020B0604020202020204" charset="0"/>
              <a:cs typeface="Open Sans" panose="020B0604020202020204" charset="0"/>
            </a:endParaRPr>
          </a:p>
        </p:txBody>
      </p:sp>
      <p:grpSp>
        <p:nvGrpSpPr>
          <p:cNvPr id="282" name="Group 1"/>
          <p:cNvGrpSpPr/>
          <p:nvPr/>
        </p:nvGrpSpPr>
        <p:grpSpPr>
          <a:xfrm>
            <a:off x="5219700" y="793915"/>
            <a:ext cx="1828801" cy="120485"/>
            <a:chOff x="10866255" y="8448874"/>
            <a:chExt cx="2738812" cy="73150"/>
          </a:xfrm>
        </p:grpSpPr>
        <p:sp>
          <p:nvSpPr>
            <p:cNvPr id="283"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endParaRPr>
            </a:p>
          </p:txBody>
        </p:sp>
        <p:sp>
          <p:nvSpPr>
            <p:cNvPr id="284"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endParaRPr>
            </a:p>
          </p:txBody>
        </p:sp>
        <p:sp>
          <p:nvSpPr>
            <p:cNvPr id="285"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endParaRPr>
            </a:p>
          </p:txBody>
        </p:sp>
        <p:sp>
          <p:nvSpPr>
            <p:cNvPr id="286"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endParaRPr>
            </a:p>
          </p:txBody>
        </p:sp>
        <p:sp>
          <p:nvSpPr>
            <p:cNvPr id="287"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endParaRPr>
            </a:p>
          </p:txBody>
        </p:sp>
        <p:sp>
          <p:nvSpPr>
            <p:cNvPr id="288"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endParaRPr>
            </a:p>
          </p:txBody>
        </p:sp>
      </p:grpSp>
      <p:sp>
        <p:nvSpPr>
          <p:cNvPr id="21" name="Medical Resale International ltd">
            <a:extLst>
              <a:ext uri="{FF2B5EF4-FFF2-40B4-BE49-F238E27FC236}">
                <a16:creationId xmlns:a16="http://schemas.microsoft.com/office/drawing/2014/main" id="{54F55E06-99BF-4695-96BB-F242469922FF}"/>
              </a:ext>
            </a:extLst>
          </p:cNvPr>
          <p:cNvSpPr txBox="1"/>
          <p:nvPr/>
        </p:nvSpPr>
        <p:spPr>
          <a:xfrm>
            <a:off x="9085943" y="6447084"/>
            <a:ext cx="2999153" cy="287258"/>
          </a:xfrm>
          <a:prstGeom prst="rect">
            <a:avLst/>
          </a:prstGeom>
          <a:noFill/>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lnSpc>
                <a:spcPct val="80000"/>
              </a:lnSpc>
              <a:spcBef>
                <a:spcPts val="0"/>
              </a:spcBef>
              <a:defRPr b="1" cap="all">
                <a:solidFill>
                  <a:schemeClr val="accent1">
                    <a:hueOff val="262910"/>
                    <a:satOff val="3867"/>
                    <a:lumOff val="-18039"/>
                  </a:schemeClr>
                </a:solidFill>
                <a:latin typeface="Arial Narrow"/>
                <a:ea typeface="Arial Narrow"/>
                <a:cs typeface="Arial Narrow"/>
                <a:sym typeface="Arial Narrow"/>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rPr>
              <a:t>@</a:t>
            </a:r>
            <a:r>
              <a:rPr kumimoji="0" lang="en-US" sz="1200" b="1" i="1" u="none" strike="noStrike" kern="1200" cap="none" spc="0" normalizeH="0" baseline="0" noProof="0" dirty="0" err="1">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rPr>
              <a:t>SuchitaSata</a:t>
            </a:r>
            <a:endParaRPr kumimoji="0" lang="en-US" sz="1200" b="1" i="1" u="none" strike="noStrike" kern="1200" cap="none" spc="0" normalizeH="0" baseline="0" noProof="0" dirty="0">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endParaRPr>
          </a:p>
        </p:txBody>
      </p:sp>
      <p:graphicFrame>
        <p:nvGraphicFramePr>
          <p:cNvPr id="2" name="Diagram 1">
            <a:extLst>
              <a:ext uri="{FF2B5EF4-FFF2-40B4-BE49-F238E27FC236}">
                <a16:creationId xmlns:a16="http://schemas.microsoft.com/office/drawing/2014/main" id="{3C49B21E-1FC4-DF5B-6F4F-89A226A9EAB1}"/>
              </a:ext>
            </a:extLst>
          </p:cNvPr>
          <p:cNvGraphicFramePr/>
          <p:nvPr/>
        </p:nvGraphicFramePr>
        <p:xfrm>
          <a:off x="350520" y="1623060"/>
          <a:ext cx="5498818" cy="4827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8683F076-0855-322D-A161-620CB892EEE9}"/>
              </a:ext>
            </a:extLst>
          </p:cNvPr>
          <p:cNvGraphicFramePr/>
          <p:nvPr/>
        </p:nvGraphicFramePr>
        <p:xfrm>
          <a:off x="6522835" y="2324100"/>
          <a:ext cx="5516650" cy="37399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a:extLst>
              <a:ext uri="{FF2B5EF4-FFF2-40B4-BE49-F238E27FC236}">
                <a16:creationId xmlns:a16="http://schemas.microsoft.com/office/drawing/2014/main" id="{58B277D9-4C49-B624-4E70-37D9BAA440C7}"/>
              </a:ext>
            </a:extLst>
          </p:cNvPr>
          <p:cNvSpPr txBox="1"/>
          <p:nvPr/>
        </p:nvSpPr>
        <p:spPr>
          <a:xfrm>
            <a:off x="1333500" y="1203246"/>
            <a:ext cx="388620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rPr>
              <a:t>Who should undergo a diagnostic paracentesis?</a:t>
            </a:r>
          </a:p>
        </p:txBody>
      </p:sp>
      <p:sp>
        <p:nvSpPr>
          <p:cNvPr id="6" name="TextBox 5">
            <a:extLst>
              <a:ext uri="{FF2B5EF4-FFF2-40B4-BE49-F238E27FC236}">
                <a16:creationId xmlns:a16="http://schemas.microsoft.com/office/drawing/2014/main" id="{C769A730-74CB-EA22-646F-3A5A217C2436}"/>
              </a:ext>
            </a:extLst>
          </p:cNvPr>
          <p:cNvSpPr txBox="1"/>
          <p:nvPr/>
        </p:nvSpPr>
        <p:spPr>
          <a:xfrm>
            <a:off x="7338060" y="1203246"/>
            <a:ext cx="388620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rPr>
              <a:t>What studies should be sent from the ascitic fluid?</a:t>
            </a:r>
          </a:p>
        </p:txBody>
      </p:sp>
      <p:sp>
        <p:nvSpPr>
          <p:cNvPr id="5" name="TextBox 4">
            <a:extLst>
              <a:ext uri="{FF2B5EF4-FFF2-40B4-BE49-F238E27FC236}">
                <a16:creationId xmlns:a16="http://schemas.microsoft.com/office/drawing/2014/main" id="{72D64636-0A88-E327-853B-75B721FD21F4}"/>
              </a:ext>
            </a:extLst>
          </p:cNvPr>
          <p:cNvSpPr txBox="1"/>
          <p:nvPr/>
        </p:nvSpPr>
        <p:spPr>
          <a:xfrm>
            <a:off x="6522835" y="6093141"/>
            <a:ext cx="364986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181717"/>
                </a:solidFill>
                <a:effectLst/>
                <a:uLnTx/>
                <a:uFillTx/>
                <a:latin typeface="Calibri" panose="020F0502020204030204"/>
                <a:ea typeface="+mn-ea"/>
                <a:cs typeface="+mn-cs"/>
              </a:rPr>
              <a:t>*Don’t have to repeat these studies each time</a:t>
            </a:r>
          </a:p>
        </p:txBody>
      </p:sp>
    </p:spTree>
    <p:extLst>
      <p:ext uri="{BB962C8B-B14F-4D97-AF65-F5344CB8AC3E}">
        <p14:creationId xmlns:p14="http://schemas.microsoft.com/office/powerpoint/2010/main" val="1742537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Box 279"/>
          <p:cNvSpPr txBox="1"/>
          <p:nvPr/>
        </p:nvSpPr>
        <p:spPr>
          <a:xfrm>
            <a:off x="2581804" y="242110"/>
            <a:ext cx="7155180" cy="507823"/>
          </a:xfrm>
          <a:prstGeom prst="rect">
            <a:avLst/>
          </a:prstGeom>
          <a:noFill/>
        </p:spPr>
        <p:txBody>
          <a:bodyPr wrap="square" lIns="45711" tIns="22856" rIns="45711" bIns="2285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81717"/>
                </a:solidFill>
                <a:effectLst/>
                <a:uLnTx/>
                <a:uFillTx/>
                <a:latin typeface="Open Sans" panose="020B0604020202020204" charset="0"/>
                <a:ea typeface="Open Sans" panose="020B0604020202020204" charset="0"/>
                <a:cs typeface="Open Sans" panose="020B0604020202020204" charset="0"/>
              </a:rPr>
              <a:t>Fluid study interpretation</a:t>
            </a:r>
            <a:endParaRPr kumimoji="0" lang="id-ID" sz="3000" b="1" i="0" u="none" strike="noStrike" kern="1200" cap="none" spc="0" normalizeH="0" baseline="0" noProof="0" dirty="0">
              <a:ln>
                <a:noFill/>
              </a:ln>
              <a:solidFill>
                <a:srgbClr val="181717"/>
              </a:solidFill>
              <a:effectLst/>
              <a:uLnTx/>
              <a:uFillTx/>
              <a:latin typeface="Open Sans" panose="020B0604020202020204" charset="0"/>
              <a:ea typeface="Open Sans" panose="020B0604020202020204" charset="0"/>
              <a:cs typeface="Open Sans" panose="020B0604020202020204" charset="0"/>
            </a:endParaRPr>
          </a:p>
        </p:txBody>
      </p:sp>
      <p:grpSp>
        <p:nvGrpSpPr>
          <p:cNvPr id="282" name="Group 1"/>
          <p:cNvGrpSpPr/>
          <p:nvPr/>
        </p:nvGrpSpPr>
        <p:grpSpPr>
          <a:xfrm>
            <a:off x="5219700" y="793915"/>
            <a:ext cx="1828801" cy="120485"/>
            <a:chOff x="10866255" y="8448874"/>
            <a:chExt cx="2738812" cy="73150"/>
          </a:xfrm>
        </p:grpSpPr>
        <p:sp>
          <p:nvSpPr>
            <p:cNvPr id="283"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endParaRPr>
            </a:p>
          </p:txBody>
        </p:sp>
        <p:sp>
          <p:nvSpPr>
            <p:cNvPr id="284"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endParaRPr>
            </a:p>
          </p:txBody>
        </p:sp>
        <p:sp>
          <p:nvSpPr>
            <p:cNvPr id="285"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endParaRPr>
            </a:p>
          </p:txBody>
        </p:sp>
        <p:sp>
          <p:nvSpPr>
            <p:cNvPr id="286"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endParaRPr>
            </a:p>
          </p:txBody>
        </p:sp>
        <p:sp>
          <p:nvSpPr>
            <p:cNvPr id="287"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endParaRPr>
            </a:p>
          </p:txBody>
        </p:sp>
        <p:sp>
          <p:nvSpPr>
            <p:cNvPr id="288"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endParaRPr>
            </a:p>
          </p:txBody>
        </p:sp>
      </p:grpSp>
      <p:sp>
        <p:nvSpPr>
          <p:cNvPr id="21" name="Medical Resale International ltd">
            <a:extLst>
              <a:ext uri="{FF2B5EF4-FFF2-40B4-BE49-F238E27FC236}">
                <a16:creationId xmlns:a16="http://schemas.microsoft.com/office/drawing/2014/main" id="{54F55E06-99BF-4695-96BB-F242469922FF}"/>
              </a:ext>
            </a:extLst>
          </p:cNvPr>
          <p:cNvSpPr txBox="1"/>
          <p:nvPr/>
        </p:nvSpPr>
        <p:spPr>
          <a:xfrm>
            <a:off x="9085943" y="6447084"/>
            <a:ext cx="2999153" cy="287258"/>
          </a:xfrm>
          <a:prstGeom prst="rect">
            <a:avLst/>
          </a:prstGeom>
          <a:noFill/>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r">
              <a:lnSpc>
                <a:spcPct val="80000"/>
              </a:lnSpc>
              <a:spcBef>
                <a:spcPts val="0"/>
              </a:spcBef>
              <a:defRPr b="1" cap="all">
                <a:solidFill>
                  <a:schemeClr val="accent1">
                    <a:hueOff val="262910"/>
                    <a:satOff val="3867"/>
                    <a:lumOff val="-18039"/>
                  </a:schemeClr>
                </a:solidFill>
                <a:latin typeface="Arial Narrow"/>
                <a:ea typeface="Arial Narrow"/>
                <a:cs typeface="Arial Narrow"/>
                <a:sym typeface="Arial Narrow"/>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rPr>
              <a:t>@</a:t>
            </a:r>
            <a:r>
              <a:rPr kumimoji="0" lang="en-US" sz="1200" b="1" i="1" u="none" strike="noStrike" kern="1200" cap="none" spc="0" normalizeH="0" baseline="0" noProof="0" dirty="0" err="1">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rPr>
              <a:t>SuchitaSata</a:t>
            </a:r>
            <a:endParaRPr kumimoji="0" lang="en-US" sz="1200" b="1" i="1" u="none" strike="noStrike" kern="1200" cap="none" spc="0" normalizeH="0" baseline="0" noProof="0" dirty="0">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endParaRPr>
          </a:p>
        </p:txBody>
      </p:sp>
      <p:sp>
        <p:nvSpPr>
          <p:cNvPr id="5" name="TextBox 4">
            <a:extLst>
              <a:ext uri="{FF2B5EF4-FFF2-40B4-BE49-F238E27FC236}">
                <a16:creationId xmlns:a16="http://schemas.microsoft.com/office/drawing/2014/main" id="{2F7EA08F-4F93-9D39-2D98-29DC67AA1B4D}"/>
              </a:ext>
            </a:extLst>
          </p:cNvPr>
          <p:cNvSpPr txBox="1"/>
          <p:nvPr/>
        </p:nvSpPr>
        <p:spPr>
          <a:xfrm>
            <a:off x="396354" y="1628738"/>
            <a:ext cx="5725099" cy="470898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rPr>
              <a:t>SAAG &gt; 1.1 g/dL = portal HTN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rPr>
              <a:t>Fluid protein &gt; 2.5 g/dL = </a:t>
            </a:r>
            <a:b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rPr>
            </a:b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rPr>
              <a:t>likely cardiac etiology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rPr>
              <a:t>PMN &gt;250/mm3 = SBP (Spontaneous Bacterial Peritonitis) </a:t>
            </a:r>
            <a:r>
              <a:rPr kumimoji="0" lang="en-US" sz="2500" b="0" i="1" u="none" strike="noStrike" kern="1200" cap="none" spc="0" normalizeH="0" baseline="0" noProof="0" dirty="0">
                <a:ln>
                  <a:noFill/>
                </a:ln>
                <a:solidFill>
                  <a:srgbClr val="181717"/>
                </a:solidFill>
                <a:effectLst/>
                <a:uLnTx/>
                <a:uFillTx/>
                <a:latin typeface="Calibri" panose="020F0502020204030204"/>
                <a:ea typeface="+mn-ea"/>
                <a:cs typeface="+mn-cs"/>
              </a:rPr>
              <a:t>with or without </a:t>
            </a:r>
            <a:r>
              <a:rPr kumimoji="0" lang="en-US" sz="2500" b="0" i="1" u="none" strike="noStrike" kern="1200" cap="none" spc="0" normalizeH="0" baseline="0" noProof="0" dirty="0" err="1">
                <a:ln>
                  <a:noFill/>
                </a:ln>
                <a:solidFill>
                  <a:srgbClr val="181717"/>
                </a:solidFill>
                <a:effectLst/>
                <a:uLnTx/>
                <a:uFillTx/>
                <a:latin typeface="Calibri" panose="020F0502020204030204"/>
                <a:ea typeface="+mn-ea"/>
                <a:cs typeface="+mn-cs"/>
              </a:rPr>
              <a:t>bacterascites</a:t>
            </a:r>
            <a:endPar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rPr>
              <a:t>Apply similar rules to hydrothorax and Spontaneous Bacterial Empyema (SBE)</a:t>
            </a:r>
          </a:p>
        </p:txBody>
      </p:sp>
      <p:graphicFrame>
        <p:nvGraphicFramePr>
          <p:cNvPr id="7" name="Diagram 6">
            <a:extLst>
              <a:ext uri="{FF2B5EF4-FFF2-40B4-BE49-F238E27FC236}">
                <a16:creationId xmlns:a16="http://schemas.microsoft.com/office/drawing/2014/main" id="{0F345524-FDE3-C7E9-56FB-07FB84BBD2C7}"/>
              </a:ext>
            </a:extLst>
          </p:cNvPr>
          <p:cNvGraphicFramePr/>
          <p:nvPr/>
        </p:nvGraphicFramePr>
        <p:xfrm>
          <a:off x="6431510" y="1678905"/>
          <a:ext cx="5516650" cy="3739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7461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72EDF-23D3-DE5E-EE42-7D5D50B6183C}"/>
              </a:ext>
            </a:extLst>
          </p:cNvPr>
          <p:cNvSpPr>
            <a:spLocks noGrp="1"/>
          </p:cNvSpPr>
          <p:nvPr>
            <p:ph type="title"/>
          </p:nvPr>
        </p:nvSpPr>
        <p:spPr/>
        <p:txBody>
          <a:bodyPr/>
          <a:lstStyle/>
          <a:p>
            <a:r>
              <a:rPr lang="en-US" dirty="0"/>
              <a:t>Diuretic Strategies</a:t>
            </a:r>
          </a:p>
        </p:txBody>
      </p:sp>
      <p:sp>
        <p:nvSpPr>
          <p:cNvPr id="4" name="Slide Number Placeholder 3">
            <a:extLst>
              <a:ext uri="{FF2B5EF4-FFF2-40B4-BE49-F238E27FC236}">
                <a16:creationId xmlns:a16="http://schemas.microsoft.com/office/drawing/2014/main" id="{964239BC-1A8C-23F7-A404-CF005227150E}"/>
              </a:ext>
            </a:extLst>
          </p:cNvPr>
          <p:cNvSpPr>
            <a:spLocks noGrp="1"/>
          </p:cNvSpPr>
          <p:nvPr>
            <p:ph type="sldNum" sz="quarter" idx="12"/>
          </p:nvPr>
        </p:nvSpPr>
        <p:spPr/>
        <p:txBody>
          <a:bodyPr/>
          <a:lstStyle/>
          <a:p>
            <a:fld id="{C537B411-5128-634D-B217-C21D22B0CDA7}" type="slidenum">
              <a:rPr lang="en-US" smtClean="0"/>
              <a:pPr/>
              <a:t>13</a:t>
            </a:fld>
            <a:endParaRPr lang="en-US"/>
          </a:p>
        </p:txBody>
      </p:sp>
    </p:spTree>
    <p:extLst>
      <p:ext uri="{BB962C8B-B14F-4D97-AF65-F5344CB8AC3E}">
        <p14:creationId xmlns:p14="http://schemas.microsoft.com/office/powerpoint/2010/main" val="835449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a:extLst>
              <a:ext uri="{FF2B5EF4-FFF2-40B4-BE49-F238E27FC236}">
                <a16:creationId xmlns:a16="http://schemas.microsoft.com/office/drawing/2014/main" id="{74FD7A9B-5CF0-D065-4953-D18CA19598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0070" y="555811"/>
            <a:ext cx="5351300" cy="508373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FC5A44FB-5216-C84C-EFB9-EB53B7DB5C42}"/>
              </a:ext>
            </a:extLst>
          </p:cNvPr>
          <p:cNvSpPr>
            <a:spLocks noGrp="1"/>
          </p:cNvSpPr>
          <p:nvPr>
            <p:ph idx="1"/>
          </p:nvPr>
        </p:nvSpPr>
        <p:spPr>
          <a:xfrm>
            <a:off x="381001" y="1425388"/>
            <a:ext cx="11429998" cy="4318187"/>
          </a:xfrm>
        </p:spPr>
        <p:txBody>
          <a:bodyPr/>
          <a:lstStyle/>
          <a:p>
            <a:r>
              <a:rPr lang="en-US" dirty="0"/>
              <a:t>Key point:</a:t>
            </a:r>
          </a:p>
          <a:p>
            <a:endParaRPr lang="en-US" dirty="0"/>
          </a:p>
          <a:p>
            <a:endParaRPr lang="en-US" dirty="0"/>
          </a:p>
          <a:p>
            <a:r>
              <a:rPr lang="en-US" dirty="0"/>
              <a:t>Ascites is caused by the renal response</a:t>
            </a:r>
            <a:br>
              <a:rPr lang="en-US" dirty="0"/>
            </a:br>
            <a:r>
              <a:rPr lang="en-US" dirty="0"/>
              <a:t>to decreased effective arterial volume</a:t>
            </a:r>
            <a:br>
              <a:rPr lang="en-US" dirty="0"/>
            </a:br>
            <a:endParaRPr lang="en-US" dirty="0"/>
          </a:p>
          <a:p>
            <a:r>
              <a:rPr lang="en-US" dirty="0"/>
              <a:t>(Very high RAAS activity)</a:t>
            </a:r>
          </a:p>
        </p:txBody>
      </p:sp>
    </p:spTree>
    <p:extLst>
      <p:ext uri="{BB962C8B-B14F-4D97-AF65-F5344CB8AC3E}">
        <p14:creationId xmlns:p14="http://schemas.microsoft.com/office/powerpoint/2010/main" val="285612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F62D7F-9FDC-2C55-5226-80CB34510E6F}"/>
              </a:ext>
            </a:extLst>
          </p:cNvPr>
          <p:cNvSpPr>
            <a:spLocks noGrp="1"/>
          </p:cNvSpPr>
          <p:nvPr>
            <p:ph idx="1"/>
          </p:nvPr>
        </p:nvSpPr>
        <p:spPr/>
        <p:txBody>
          <a:bodyPr/>
          <a:lstStyle/>
          <a:p>
            <a:r>
              <a:rPr lang="en-US" dirty="0"/>
              <a:t>Key point:</a:t>
            </a:r>
          </a:p>
          <a:p>
            <a:endParaRPr lang="en-US" dirty="0"/>
          </a:p>
          <a:p>
            <a:endParaRPr lang="en-US" dirty="0"/>
          </a:p>
          <a:p>
            <a:r>
              <a:rPr lang="en-US" dirty="0"/>
              <a:t>The speed limit for ascites </a:t>
            </a:r>
            <a:br>
              <a:rPr lang="en-US" dirty="0"/>
            </a:br>
            <a:r>
              <a:rPr lang="en-US" dirty="0"/>
              <a:t>clearance is 1L / day</a:t>
            </a:r>
          </a:p>
        </p:txBody>
      </p:sp>
      <p:pic>
        <p:nvPicPr>
          <p:cNvPr id="4098" name="Picture 2" descr="Image">
            <a:extLst>
              <a:ext uri="{FF2B5EF4-FFF2-40B4-BE49-F238E27FC236}">
                <a16:creationId xmlns:a16="http://schemas.microsoft.com/office/drawing/2014/main" id="{9AFFDA84-31CB-CA4A-A5FA-545011EF8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931" y="1326292"/>
            <a:ext cx="6934069" cy="4205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510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EBEB24-CEDC-A3CB-9B60-5052361BD119}"/>
              </a:ext>
            </a:extLst>
          </p:cNvPr>
          <p:cNvSpPr>
            <a:spLocks noGrp="1"/>
          </p:cNvSpPr>
          <p:nvPr>
            <p:ph idx="1"/>
          </p:nvPr>
        </p:nvSpPr>
        <p:spPr/>
        <p:txBody>
          <a:bodyPr>
            <a:normAutofit/>
          </a:bodyPr>
          <a:lstStyle/>
          <a:p>
            <a:r>
              <a:rPr lang="en-US" dirty="0"/>
              <a:t>Key points:</a:t>
            </a:r>
          </a:p>
          <a:p>
            <a:endParaRPr lang="en-US" dirty="0"/>
          </a:p>
          <a:p>
            <a:pPr marL="457200" indent="-457200">
              <a:buAutoNum type="arabicPeriod"/>
            </a:pPr>
            <a:r>
              <a:rPr lang="en-US" dirty="0"/>
              <a:t>Don’t add salt</a:t>
            </a:r>
          </a:p>
          <a:p>
            <a:pPr marL="457200" indent="-457200">
              <a:buAutoNum type="arabicPeriod"/>
            </a:pPr>
            <a:r>
              <a:rPr lang="en-US" dirty="0"/>
              <a:t>Max the spiro</a:t>
            </a:r>
          </a:p>
          <a:p>
            <a:pPr marL="457200" indent="-457200">
              <a:buAutoNum type="arabicPeriod"/>
            </a:pPr>
            <a:r>
              <a:rPr lang="en-US" dirty="0"/>
              <a:t>Furosemide clears K</a:t>
            </a:r>
          </a:p>
          <a:p>
            <a:pPr marL="457200" indent="-457200">
              <a:buAutoNum type="arabicPeriod"/>
            </a:pPr>
            <a:r>
              <a:rPr lang="en-US" dirty="0"/>
              <a:t>25% Albumin if large</a:t>
            </a:r>
            <a:br>
              <a:rPr lang="en-US" dirty="0"/>
            </a:br>
            <a:r>
              <a:rPr lang="en-US" dirty="0"/>
              <a:t>volume paracentesis</a:t>
            </a:r>
          </a:p>
          <a:p>
            <a:r>
              <a:rPr lang="en-US" dirty="0"/>
              <a:t>Bonus:</a:t>
            </a:r>
          </a:p>
          <a:p>
            <a:r>
              <a:rPr lang="en-US" dirty="0"/>
              <a:t>Eplerenone is ½ strength,</a:t>
            </a:r>
            <a:br>
              <a:rPr lang="en-US" dirty="0"/>
            </a:br>
            <a:r>
              <a:rPr lang="en-US" dirty="0"/>
              <a:t>½ half-life of Spiro</a:t>
            </a:r>
          </a:p>
        </p:txBody>
      </p:sp>
      <p:pic>
        <p:nvPicPr>
          <p:cNvPr id="5122" name="Picture 2" descr="Image">
            <a:extLst>
              <a:ext uri="{FF2B5EF4-FFF2-40B4-BE49-F238E27FC236}">
                <a16:creationId xmlns:a16="http://schemas.microsoft.com/office/drawing/2014/main" id="{E889B57A-B061-943E-DDA5-D20029D1E0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600" y="0"/>
            <a:ext cx="5283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38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72EDF-23D3-DE5E-EE42-7D5D50B6183C}"/>
              </a:ext>
            </a:extLst>
          </p:cNvPr>
          <p:cNvSpPr>
            <a:spLocks noGrp="1"/>
          </p:cNvSpPr>
          <p:nvPr>
            <p:ph type="title"/>
          </p:nvPr>
        </p:nvSpPr>
        <p:spPr/>
        <p:txBody>
          <a:bodyPr/>
          <a:lstStyle/>
          <a:p>
            <a:r>
              <a:rPr lang="en-US" dirty="0"/>
              <a:t>SBP management</a:t>
            </a:r>
          </a:p>
        </p:txBody>
      </p:sp>
      <p:sp>
        <p:nvSpPr>
          <p:cNvPr id="4" name="Slide Number Placeholder 3">
            <a:extLst>
              <a:ext uri="{FF2B5EF4-FFF2-40B4-BE49-F238E27FC236}">
                <a16:creationId xmlns:a16="http://schemas.microsoft.com/office/drawing/2014/main" id="{964239BC-1A8C-23F7-A404-CF005227150E}"/>
              </a:ext>
            </a:extLst>
          </p:cNvPr>
          <p:cNvSpPr>
            <a:spLocks noGrp="1"/>
          </p:cNvSpPr>
          <p:nvPr>
            <p:ph type="sldNum" sz="quarter" idx="12"/>
          </p:nvPr>
        </p:nvSpPr>
        <p:spPr/>
        <p:txBody>
          <a:bodyPr/>
          <a:lstStyle/>
          <a:p>
            <a:fld id="{C537B411-5128-634D-B217-C21D22B0CDA7}" type="slidenum">
              <a:rPr lang="en-US" smtClean="0"/>
              <a:pPr/>
              <a:t>17</a:t>
            </a:fld>
            <a:endParaRPr lang="en-US"/>
          </a:p>
        </p:txBody>
      </p:sp>
    </p:spTree>
    <p:extLst>
      <p:ext uri="{BB962C8B-B14F-4D97-AF65-F5344CB8AC3E}">
        <p14:creationId xmlns:p14="http://schemas.microsoft.com/office/powerpoint/2010/main" val="3537140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3">
            <a:extLst>
              <a:ext uri="{FF2B5EF4-FFF2-40B4-BE49-F238E27FC236}">
                <a16:creationId xmlns:a16="http://schemas.microsoft.com/office/drawing/2014/main" id="{1CF238DF-F2B1-6FC7-F72F-E5DF72F993E9}"/>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53746AC-3947-4CF8-A153-D8FE3321C497}" type="slidenum">
              <a:rPr kumimoji="0" lang="en-US" altLang="en-US" sz="1200" b="1"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n-US" sz="1200" b="1"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pic>
        <p:nvPicPr>
          <p:cNvPr id="23557" name="Picture 5">
            <a:extLst>
              <a:ext uri="{FF2B5EF4-FFF2-40B4-BE49-F238E27FC236}">
                <a16:creationId xmlns:a16="http://schemas.microsoft.com/office/drawing/2014/main" id="{DBE84032-D7EE-73FD-9A98-400F5D7D6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113" y="1006475"/>
            <a:ext cx="477202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a:extLst>
              <a:ext uri="{FF2B5EF4-FFF2-40B4-BE49-F238E27FC236}">
                <a16:creationId xmlns:a16="http://schemas.microsoft.com/office/drawing/2014/main" id="{BE1E53C4-A530-8F7B-C9B2-95E38EE10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0013"/>
            <a:ext cx="53133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9">
            <a:extLst>
              <a:ext uri="{FF2B5EF4-FFF2-40B4-BE49-F238E27FC236}">
                <a16:creationId xmlns:a16="http://schemas.microsoft.com/office/drawing/2014/main" id="{1C6547CA-F3DD-F615-2DD7-7CF012B5D6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5863" y="1785938"/>
            <a:ext cx="505777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1">
            <a:extLst>
              <a:ext uri="{FF2B5EF4-FFF2-40B4-BE49-F238E27FC236}">
                <a16:creationId xmlns:a16="http://schemas.microsoft.com/office/drawing/2014/main" id="{683C05DA-5E67-633E-7B93-EB3FD9860E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4963" y="577850"/>
            <a:ext cx="39147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Rectangle 5">
            <a:extLst>
              <a:ext uri="{FF2B5EF4-FFF2-40B4-BE49-F238E27FC236}">
                <a16:creationId xmlns:a16="http://schemas.microsoft.com/office/drawing/2014/main" id="{1A0A1245-4FCE-8967-9FA0-10A0484BF2DF}"/>
              </a:ext>
            </a:extLst>
          </p:cNvPr>
          <p:cNvSpPr>
            <a:spLocks noChangeArrowheads="1"/>
          </p:cNvSpPr>
          <p:nvPr/>
        </p:nvSpPr>
        <p:spPr bwMode="auto">
          <a:xfrm>
            <a:off x="0" y="0"/>
            <a:ext cx="6096000" cy="9239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en-US" sz="5400" b="1"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TWO taps &gt; ONE</a:t>
            </a:r>
            <a:endParaRPr kumimoji="0" lang="en-US" altLang="en-US" sz="5400" b="1"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6">
            <a:extLst>
              <a:ext uri="{FF2B5EF4-FFF2-40B4-BE49-F238E27FC236}">
                <a16:creationId xmlns:a16="http://schemas.microsoft.com/office/drawing/2014/main" id="{8763BB35-9A8D-7AEE-55CD-C15FC58DD1F7}"/>
              </a:ext>
            </a:extLst>
          </p:cNvPr>
          <p:cNvPicPr>
            <a:picLocks noChangeAspect="1"/>
          </p:cNvPicPr>
          <p:nvPr/>
        </p:nvPicPr>
        <p:blipFill>
          <a:blip r:embed="rId2">
            <a:extLst>
              <a:ext uri="{28A0092B-C50C-407E-A947-70E740481C1C}">
                <a14:useLocalDpi xmlns:a14="http://schemas.microsoft.com/office/drawing/2010/main" val="0"/>
              </a:ext>
            </a:extLst>
          </a:blip>
          <a:srcRect l="50209" t="37856" r="21802"/>
          <a:stretch>
            <a:fillRect/>
          </a:stretch>
        </p:blipFill>
        <p:spPr bwMode="auto">
          <a:xfrm>
            <a:off x="955675" y="1506538"/>
            <a:ext cx="4094163"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ontent Placeholder 4">
            <a:extLst>
              <a:ext uri="{FF2B5EF4-FFF2-40B4-BE49-F238E27FC236}">
                <a16:creationId xmlns:a16="http://schemas.microsoft.com/office/drawing/2014/main" id="{59949103-1AA1-54F9-ECAB-F3FB0413A9E4}"/>
              </a:ext>
            </a:extLst>
          </p:cNvPr>
          <p:cNvGraphicFramePr>
            <a:graphicFrameLocks/>
          </p:cNvGraphicFramePr>
          <p:nvPr/>
        </p:nvGraphicFramePr>
        <p:xfrm>
          <a:off x="5268913" y="1066800"/>
          <a:ext cx="4686300" cy="546100"/>
        </p:xfrm>
        <a:graphic>
          <a:graphicData uri="http://schemas.openxmlformats.org/drawingml/2006/table">
            <a:tbl>
              <a:tblPr firstRow="1" bandRow="1">
                <a:tableStyleId>{5C22544A-7EE6-4342-B048-85BDC9FD1C3A}</a:tableStyleId>
              </a:tblPr>
              <a:tblGrid>
                <a:gridCol w="4686300">
                  <a:extLst>
                    <a:ext uri="{9D8B030D-6E8A-4147-A177-3AD203B41FA5}">
                      <a16:colId xmlns:a16="http://schemas.microsoft.com/office/drawing/2014/main" val="20000"/>
                    </a:ext>
                  </a:extLst>
                </a:gridCol>
              </a:tblGrid>
              <a:tr h="5461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2800" b="1" i="0" kern="1200" dirty="0">
                          <a:solidFill>
                            <a:schemeClr val="bg1"/>
                          </a:solidFill>
                          <a:effectLst/>
                          <a:latin typeface="Times New Roman" panose="02020603050405020304" pitchFamily="18" charset="0"/>
                          <a:ea typeface="+mn-ea"/>
                          <a:cs typeface="Times New Roman" panose="02020603050405020304" pitchFamily="18" charset="0"/>
                        </a:rPr>
                        <a:t>SBP</a:t>
                      </a:r>
                      <a:endParaRPr lang="en-US" sz="2800" b="1" dirty="0">
                        <a:solidFill>
                          <a:schemeClr val="bg1"/>
                        </a:solidFill>
                        <a:latin typeface="Times New Roman" panose="02020603050405020304" pitchFamily="18" charset="0"/>
                        <a:cs typeface="Times New Roman" panose="02020603050405020304" pitchFamily="18" charset="0"/>
                      </a:endParaRPr>
                    </a:p>
                  </a:txBody>
                  <a:tcPr marL="91414" marR="91414" marT="45385" marB="45385">
                    <a:solidFill>
                      <a:srgbClr val="FF0000"/>
                    </a:solidFill>
                  </a:tcPr>
                </a:tc>
                <a:extLst>
                  <a:ext uri="{0D108BD9-81ED-4DB2-BD59-A6C34878D82A}">
                    <a16:rowId xmlns:a16="http://schemas.microsoft.com/office/drawing/2014/main" val="10000"/>
                  </a:ext>
                </a:extLst>
              </a:tr>
            </a:tbl>
          </a:graphicData>
        </a:graphic>
      </p:graphicFrame>
      <p:graphicFrame>
        <p:nvGraphicFramePr>
          <p:cNvPr id="9" name="Content Placeholder 4">
            <a:extLst>
              <a:ext uri="{FF2B5EF4-FFF2-40B4-BE49-F238E27FC236}">
                <a16:creationId xmlns:a16="http://schemas.microsoft.com/office/drawing/2014/main" id="{B59FB248-2808-8722-0D32-31F4FCE8C226}"/>
              </a:ext>
            </a:extLst>
          </p:cNvPr>
          <p:cNvGraphicFramePr>
            <a:graphicFrameLocks/>
          </p:cNvGraphicFramePr>
          <p:nvPr/>
        </p:nvGraphicFramePr>
        <p:xfrm>
          <a:off x="5268913" y="1765300"/>
          <a:ext cx="4686300" cy="546100"/>
        </p:xfrm>
        <a:graphic>
          <a:graphicData uri="http://schemas.openxmlformats.org/drawingml/2006/table">
            <a:tbl>
              <a:tblPr firstRow="1" bandRow="1">
                <a:tableStyleId>{5C22544A-7EE6-4342-B048-85BDC9FD1C3A}</a:tableStyleId>
              </a:tblPr>
              <a:tblGrid>
                <a:gridCol w="4686300">
                  <a:extLst>
                    <a:ext uri="{9D8B030D-6E8A-4147-A177-3AD203B41FA5}">
                      <a16:colId xmlns:a16="http://schemas.microsoft.com/office/drawing/2014/main" val="20000"/>
                    </a:ext>
                  </a:extLst>
                </a:gridCol>
              </a:tblGrid>
              <a:tr h="5461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2800" b="1" i="0" kern="1200" dirty="0">
                          <a:solidFill>
                            <a:schemeClr val="bg1"/>
                          </a:solidFill>
                          <a:effectLst/>
                          <a:latin typeface="Times New Roman" panose="02020603050405020304" pitchFamily="18" charset="0"/>
                          <a:ea typeface="+mn-ea"/>
                          <a:cs typeface="Times New Roman" panose="02020603050405020304" pitchFamily="18" charset="0"/>
                        </a:rPr>
                        <a:t>&gt;250 neutophils</a:t>
                      </a:r>
                      <a:endParaRPr lang="en-US" sz="2800" b="1" dirty="0">
                        <a:solidFill>
                          <a:schemeClr val="bg1"/>
                        </a:solidFill>
                        <a:latin typeface="Times New Roman" panose="02020603050405020304" pitchFamily="18" charset="0"/>
                        <a:cs typeface="Times New Roman" panose="02020603050405020304" pitchFamily="18" charset="0"/>
                      </a:endParaRPr>
                    </a:p>
                  </a:txBody>
                  <a:tcPr marL="91414" marR="91414" marT="45385" marB="45385">
                    <a:solidFill>
                      <a:schemeClr val="tx1"/>
                    </a:solidFill>
                  </a:tcPr>
                </a:tc>
                <a:extLst>
                  <a:ext uri="{0D108BD9-81ED-4DB2-BD59-A6C34878D82A}">
                    <a16:rowId xmlns:a16="http://schemas.microsoft.com/office/drawing/2014/main" val="10000"/>
                  </a:ext>
                </a:extLst>
              </a:tr>
            </a:tbl>
          </a:graphicData>
        </a:graphic>
      </p:graphicFrame>
      <p:graphicFrame>
        <p:nvGraphicFramePr>
          <p:cNvPr id="10" name="Content Placeholder 4">
            <a:extLst>
              <a:ext uri="{FF2B5EF4-FFF2-40B4-BE49-F238E27FC236}">
                <a16:creationId xmlns:a16="http://schemas.microsoft.com/office/drawing/2014/main" id="{0F826E0F-CCDD-0923-B896-C2E362DA9011}"/>
              </a:ext>
            </a:extLst>
          </p:cNvPr>
          <p:cNvGraphicFramePr>
            <a:graphicFrameLocks/>
          </p:cNvGraphicFramePr>
          <p:nvPr/>
        </p:nvGraphicFramePr>
        <p:xfrm>
          <a:off x="5268913" y="2506663"/>
          <a:ext cx="4686300" cy="546100"/>
        </p:xfrm>
        <a:graphic>
          <a:graphicData uri="http://schemas.openxmlformats.org/drawingml/2006/table">
            <a:tbl>
              <a:tblPr firstRow="1" bandRow="1">
                <a:tableStyleId>{5C22544A-7EE6-4342-B048-85BDC9FD1C3A}</a:tableStyleId>
              </a:tblPr>
              <a:tblGrid>
                <a:gridCol w="4686300">
                  <a:extLst>
                    <a:ext uri="{9D8B030D-6E8A-4147-A177-3AD203B41FA5}">
                      <a16:colId xmlns:a16="http://schemas.microsoft.com/office/drawing/2014/main" val="20000"/>
                    </a:ext>
                  </a:extLst>
                </a:gridCol>
              </a:tblGrid>
              <a:tr h="5461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2800" b="1" i="0" kern="1200" dirty="0">
                          <a:solidFill>
                            <a:schemeClr val="bg1"/>
                          </a:solidFill>
                          <a:effectLst/>
                          <a:latin typeface="Times New Roman" panose="02020603050405020304" pitchFamily="18" charset="0"/>
                          <a:ea typeface="+mn-ea"/>
                          <a:cs typeface="Times New Roman" panose="02020603050405020304" pitchFamily="18" charset="0"/>
                        </a:rPr>
                        <a:t>+/- Positive culture</a:t>
                      </a:r>
                      <a:endParaRPr lang="en-US" sz="2800" b="1" dirty="0">
                        <a:solidFill>
                          <a:schemeClr val="bg1"/>
                        </a:solidFill>
                        <a:latin typeface="Times New Roman" panose="02020603050405020304" pitchFamily="18" charset="0"/>
                        <a:cs typeface="Times New Roman" panose="02020603050405020304" pitchFamily="18" charset="0"/>
                      </a:endParaRPr>
                    </a:p>
                  </a:txBody>
                  <a:tcPr marL="91414" marR="91414" marT="45385" marB="45385">
                    <a:solidFill>
                      <a:schemeClr val="tx1"/>
                    </a:solidFill>
                  </a:tcPr>
                </a:tc>
                <a:extLst>
                  <a:ext uri="{0D108BD9-81ED-4DB2-BD59-A6C34878D82A}">
                    <a16:rowId xmlns:a16="http://schemas.microsoft.com/office/drawing/2014/main" val="10000"/>
                  </a:ext>
                </a:extLst>
              </a:tr>
            </a:tbl>
          </a:graphicData>
        </a:graphic>
      </p:graphicFrame>
      <p:graphicFrame>
        <p:nvGraphicFramePr>
          <p:cNvPr id="11" name="Content Placeholder 4">
            <a:extLst>
              <a:ext uri="{FF2B5EF4-FFF2-40B4-BE49-F238E27FC236}">
                <a16:creationId xmlns:a16="http://schemas.microsoft.com/office/drawing/2014/main" id="{632847E8-F75E-6288-C51C-0E9557B4B018}"/>
              </a:ext>
            </a:extLst>
          </p:cNvPr>
          <p:cNvGraphicFramePr>
            <a:graphicFrameLocks/>
          </p:cNvGraphicFramePr>
          <p:nvPr/>
        </p:nvGraphicFramePr>
        <p:xfrm>
          <a:off x="5268913" y="3209925"/>
          <a:ext cx="4686300" cy="944563"/>
        </p:xfrm>
        <a:graphic>
          <a:graphicData uri="http://schemas.openxmlformats.org/drawingml/2006/table">
            <a:tbl>
              <a:tblPr firstRow="1" bandRow="1">
                <a:tableStyleId>{5C22544A-7EE6-4342-B048-85BDC9FD1C3A}</a:tableStyleId>
              </a:tblPr>
              <a:tblGrid>
                <a:gridCol w="4686300">
                  <a:extLst>
                    <a:ext uri="{9D8B030D-6E8A-4147-A177-3AD203B41FA5}">
                      <a16:colId xmlns:a16="http://schemas.microsoft.com/office/drawing/2014/main" val="20000"/>
                    </a:ext>
                  </a:extLst>
                </a:gridCol>
              </a:tblGrid>
              <a:tr h="94456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2800" b="1" i="0" kern="1200" dirty="0">
                          <a:solidFill>
                            <a:schemeClr val="bg1"/>
                          </a:solidFill>
                          <a:effectLst/>
                          <a:latin typeface="Times New Roman" panose="02020603050405020304" pitchFamily="18" charset="0"/>
                          <a:ea typeface="+mn-ea"/>
                          <a:cs typeface="Times New Roman" panose="02020603050405020304" pitchFamily="18" charset="0"/>
                        </a:rPr>
                        <a:t>2 grams ceftriaxone or broader (</a:t>
                      </a:r>
                      <a:r>
                        <a:rPr lang="it-IT" sz="2800" b="1" i="1" kern="1200" dirty="0">
                          <a:solidFill>
                            <a:schemeClr val="bg1"/>
                          </a:solidFill>
                          <a:effectLst/>
                          <a:latin typeface="Times New Roman" panose="02020603050405020304" pitchFamily="18" charset="0"/>
                          <a:ea typeface="+mn-ea"/>
                          <a:cs typeface="Times New Roman" panose="02020603050405020304" pitchFamily="18" charset="0"/>
                        </a:rPr>
                        <a:t>think ‘HCAP’)</a:t>
                      </a:r>
                      <a:endParaRPr lang="en-US" sz="2800" b="1" i="1" dirty="0">
                        <a:solidFill>
                          <a:schemeClr val="bg1"/>
                        </a:solidFill>
                        <a:latin typeface="Times New Roman" panose="02020603050405020304" pitchFamily="18" charset="0"/>
                        <a:cs typeface="Times New Roman" panose="02020603050405020304" pitchFamily="18" charset="0"/>
                      </a:endParaRPr>
                    </a:p>
                  </a:txBody>
                  <a:tcPr marL="91414" marR="91414" marT="45384" marB="45384">
                    <a:solidFill>
                      <a:schemeClr val="tx1"/>
                    </a:solidFill>
                  </a:tcPr>
                </a:tc>
                <a:extLst>
                  <a:ext uri="{0D108BD9-81ED-4DB2-BD59-A6C34878D82A}">
                    <a16:rowId xmlns:a16="http://schemas.microsoft.com/office/drawing/2014/main" val="10000"/>
                  </a:ext>
                </a:extLst>
              </a:tr>
            </a:tbl>
          </a:graphicData>
        </a:graphic>
      </p:graphicFrame>
      <p:graphicFrame>
        <p:nvGraphicFramePr>
          <p:cNvPr id="13" name="Content Placeholder 4">
            <a:extLst>
              <a:ext uri="{FF2B5EF4-FFF2-40B4-BE49-F238E27FC236}">
                <a16:creationId xmlns:a16="http://schemas.microsoft.com/office/drawing/2014/main" id="{8ADD8515-31B1-981D-A3FB-4851484FB16F}"/>
              </a:ext>
            </a:extLst>
          </p:cNvPr>
          <p:cNvGraphicFramePr>
            <a:graphicFrameLocks/>
          </p:cNvGraphicFramePr>
          <p:nvPr/>
        </p:nvGraphicFramePr>
        <p:xfrm>
          <a:off x="5268913" y="4310063"/>
          <a:ext cx="4686300" cy="546100"/>
        </p:xfrm>
        <a:graphic>
          <a:graphicData uri="http://schemas.openxmlformats.org/drawingml/2006/table">
            <a:tbl>
              <a:tblPr firstRow="1" bandRow="1">
                <a:tableStyleId>{5C22544A-7EE6-4342-B048-85BDC9FD1C3A}</a:tableStyleId>
              </a:tblPr>
              <a:tblGrid>
                <a:gridCol w="4686300">
                  <a:extLst>
                    <a:ext uri="{9D8B030D-6E8A-4147-A177-3AD203B41FA5}">
                      <a16:colId xmlns:a16="http://schemas.microsoft.com/office/drawing/2014/main" val="20000"/>
                    </a:ext>
                  </a:extLst>
                </a:gridCol>
              </a:tblGrid>
              <a:tr h="5461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2800" b="1" i="0" kern="1200" dirty="0">
                          <a:solidFill>
                            <a:schemeClr val="bg1"/>
                          </a:solidFill>
                          <a:effectLst/>
                          <a:latin typeface="Times New Roman" panose="02020603050405020304" pitchFamily="18" charset="0"/>
                          <a:ea typeface="+mn-ea"/>
                          <a:cs typeface="Times New Roman" panose="02020603050405020304" pitchFamily="18" charset="0"/>
                        </a:rPr>
                        <a:t>1.5 g/kg</a:t>
                      </a:r>
                      <a:r>
                        <a:rPr lang="it-IT" sz="2800" b="1" i="0" kern="1200" baseline="0" dirty="0">
                          <a:solidFill>
                            <a:schemeClr val="bg1"/>
                          </a:solidFill>
                          <a:effectLst/>
                          <a:latin typeface="Times New Roman" panose="02020603050405020304" pitchFamily="18" charset="0"/>
                          <a:ea typeface="+mn-ea"/>
                          <a:cs typeface="Times New Roman" panose="02020603050405020304" pitchFamily="18" charset="0"/>
                        </a:rPr>
                        <a:t> </a:t>
                      </a:r>
                      <a:r>
                        <a:rPr lang="it-IT" sz="2800" b="1" i="0" kern="1200" dirty="0">
                          <a:solidFill>
                            <a:schemeClr val="bg1"/>
                          </a:solidFill>
                          <a:effectLst/>
                          <a:latin typeface="Times New Roman" panose="02020603050405020304" pitchFamily="18" charset="0"/>
                          <a:ea typeface="+mn-ea"/>
                          <a:cs typeface="Times New Roman" panose="02020603050405020304" pitchFamily="18" charset="0"/>
                        </a:rPr>
                        <a:t>25% albumin IV</a:t>
                      </a:r>
                      <a:endParaRPr lang="en-US" sz="2800" b="1" dirty="0">
                        <a:solidFill>
                          <a:schemeClr val="bg1"/>
                        </a:solidFill>
                        <a:latin typeface="Times New Roman" panose="02020603050405020304" pitchFamily="18" charset="0"/>
                        <a:cs typeface="Times New Roman" panose="02020603050405020304" pitchFamily="18" charset="0"/>
                      </a:endParaRPr>
                    </a:p>
                  </a:txBody>
                  <a:tcPr marL="91414" marR="91414" marT="45385" marB="45385">
                    <a:solidFill>
                      <a:schemeClr val="tx1"/>
                    </a:solidFill>
                  </a:tcPr>
                </a:tc>
                <a:extLst>
                  <a:ext uri="{0D108BD9-81ED-4DB2-BD59-A6C34878D82A}">
                    <a16:rowId xmlns:a16="http://schemas.microsoft.com/office/drawing/2014/main" val="10000"/>
                  </a:ext>
                </a:extLst>
              </a:tr>
            </a:tbl>
          </a:graphicData>
        </a:graphic>
      </p:graphicFrame>
      <p:graphicFrame>
        <p:nvGraphicFramePr>
          <p:cNvPr id="21" name="Content Placeholder 4">
            <a:extLst>
              <a:ext uri="{FF2B5EF4-FFF2-40B4-BE49-F238E27FC236}">
                <a16:creationId xmlns:a16="http://schemas.microsoft.com/office/drawing/2014/main" id="{0F45C0A3-4EBF-5AC0-C4B6-CCB950A3E4DE}"/>
              </a:ext>
            </a:extLst>
          </p:cNvPr>
          <p:cNvGraphicFramePr>
            <a:graphicFrameLocks/>
          </p:cNvGraphicFramePr>
          <p:nvPr/>
        </p:nvGraphicFramePr>
        <p:xfrm>
          <a:off x="5268913" y="5008563"/>
          <a:ext cx="4686300" cy="944562"/>
        </p:xfrm>
        <a:graphic>
          <a:graphicData uri="http://schemas.openxmlformats.org/drawingml/2006/table">
            <a:tbl>
              <a:tblPr firstRow="1" bandRow="1">
                <a:tableStyleId>{5C22544A-7EE6-4342-B048-85BDC9FD1C3A}</a:tableStyleId>
              </a:tblPr>
              <a:tblGrid>
                <a:gridCol w="4686300">
                  <a:extLst>
                    <a:ext uri="{9D8B030D-6E8A-4147-A177-3AD203B41FA5}">
                      <a16:colId xmlns:a16="http://schemas.microsoft.com/office/drawing/2014/main" val="20000"/>
                    </a:ext>
                  </a:extLst>
                </a:gridCol>
              </a:tblGrid>
              <a:tr h="94456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2800" b="1" i="0" kern="1200" dirty="0">
                          <a:solidFill>
                            <a:schemeClr val="bg1"/>
                          </a:solidFill>
                          <a:effectLst/>
                          <a:latin typeface="Times New Roman" panose="02020603050405020304" pitchFamily="18" charset="0"/>
                          <a:ea typeface="+mn-ea"/>
                          <a:cs typeface="Times New Roman" panose="02020603050405020304" pitchFamily="18" charset="0"/>
                        </a:rPr>
                        <a:t>48 hour diagnostic para!</a:t>
                      </a:r>
                      <a:br>
                        <a:rPr lang="it-IT" sz="2800" b="1" i="0" kern="1200" dirty="0">
                          <a:solidFill>
                            <a:schemeClr val="bg1"/>
                          </a:solidFill>
                          <a:effectLst/>
                          <a:latin typeface="Times New Roman" panose="02020603050405020304" pitchFamily="18" charset="0"/>
                          <a:ea typeface="+mn-ea"/>
                          <a:cs typeface="Times New Roman" panose="02020603050405020304" pitchFamily="18" charset="0"/>
                        </a:rPr>
                      </a:br>
                      <a:r>
                        <a:rPr lang="it-IT" sz="2800" b="1" i="0" kern="1200" dirty="0">
                          <a:solidFill>
                            <a:schemeClr val="bg1"/>
                          </a:solidFill>
                          <a:effectLst/>
                          <a:latin typeface="Times New Roman" panose="02020603050405020304" pitchFamily="18" charset="0"/>
                          <a:ea typeface="+mn-ea"/>
                          <a:cs typeface="Times New Roman" panose="02020603050405020304" pitchFamily="18" charset="0"/>
                        </a:rPr>
                        <a:t>(25% empiric</a:t>
                      </a:r>
                      <a:r>
                        <a:rPr lang="it-IT" sz="2800" b="1" i="0" kern="1200" baseline="0" dirty="0">
                          <a:solidFill>
                            <a:schemeClr val="bg1"/>
                          </a:solidFill>
                          <a:effectLst/>
                          <a:latin typeface="Times New Roman" panose="02020603050405020304" pitchFamily="18" charset="0"/>
                          <a:ea typeface="+mn-ea"/>
                          <a:cs typeface="Times New Roman" panose="02020603050405020304" pitchFamily="18" charset="0"/>
                        </a:rPr>
                        <a:t> tx</a:t>
                      </a:r>
                      <a:r>
                        <a:rPr lang="it-IT" sz="2800" b="1" i="0" kern="1200" dirty="0">
                          <a:solidFill>
                            <a:schemeClr val="bg1"/>
                          </a:solidFill>
                          <a:effectLst/>
                          <a:latin typeface="Times New Roman" panose="02020603050405020304" pitchFamily="18" charset="0"/>
                          <a:ea typeface="+mn-ea"/>
                          <a:cs typeface="Times New Roman" panose="02020603050405020304" pitchFamily="18" charset="0"/>
                        </a:rPr>
                        <a:t> failure rate)</a:t>
                      </a:r>
                      <a:endParaRPr lang="en-US" sz="2800" b="1" dirty="0">
                        <a:solidFill>
                          <a:schemeClr val="bg1"/>
                        </a:solidFill>
                        <a:latin typeface="Times New Roman" panose="02020603050405020304" pitchFamily="18" charset="0"/>
                        <a:cs typeface="Times New Roman" panose="02020603050405020304" pitchFamily="18" charset="0"/>
                      </a:endParaRPr>
                    </a:p>
                  </a:txBody>
                  <a:tcPr marL="91414" marR="91414" marT="45402" marB="45402">
                    <a:solidFill>
                      <a:schemeClr val="tx1"/>
                    </a:solidFill>
                  </a:tcPr>
                </a:tc>
                <a:extLst>
                  <a:ext uri="{0D108BD9-81ED-4DB2-BD59-A6C34878D82A}">
                    <a16:rowId xmlns:a16="http://schemas.microsoft.com/office/drawing/2014/main" val="10000"/>
                  </a:ext>
                </a:extLst>
              </a:tr>
            </a:tbl>
          </a:graphicData>
        </a:graphic>
      </p:graphicFrame>
      <p:graphicFrame>
        <p:nvGraphicFramePr>
          <p:cNvPr id="22" name="Content Placeholder 4">
            <a:extLst>
              <a:ext uri="{FF2B5EF4-FFF2-40B4-BE49-F238E27FC236}">
                <a16:creationId xmlns:a16="http://schemas.microsoft.com/office/drawing/2014/main" id="{3A31BED3-FC44-BDA5-5855-945D81CEA465}"/>
              </a:ext>
            </a:extLst>
          </p:cNvPr>
          <p:cNvGraphicFramePr>
            <a:graphicFrameLocks/>
          </p:cNvGraphicFramePr>
          <p:nvPr/>
        </p:nvGraphicFramePr>
        <p:xfrm>
          <a:off x="1576388" y="3249613"/>
          <a:ext cx="2773362" cy="1797446"/>
        </p:xfrm>
        <a:graphic>
          <a:graphicData uri="http://schemas.openxmlformats.org/drawingml/2006/table">
            <a:tbl>
              <a:tblPr firstRow="1" bandRow="1">
                <a:tableStyleId>{5C22544A-7EE6-4342-B048-85BDC9FD1C3A}</a:tableStyleId>
              </a:tblPr>
              <a:tblGrid>
                <a:gridCol w="2773362">
                  <a:extLst>
                    <a:ext uri="{9D8B030D-6E8A-4147-A177-3AD203B41FA5}">
                      <a16:colId xmlns:a16="http://schemas.microsoft.com/office/drawing/2014/main" val="20000"/>
                    </a:ext>
                  </a:extLst>
                </a:gridCol>
              </a:tblGrid>
              <a:tr h="179705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a:solidFill>
                            <a:schemeClr val="bg1"/>
                          </a:solidFill>
                          <a:latin typeface="Times New Roman" panose="02020603050405020304" pitchFamily="18" charset="0"/>
                          <a:cs typeface="Times New Roman" panose="02020603050405020304" pitchFamily="18" charset="0"/>
                        </a:rPr>
                        <a:t>Everything you need to know about SBP </a:t>
                      </a:r>
                      <a:br>
                        <a:rPr lang="en-US" sz="2800" b="1" dirty="0">
                          <a:solidFill>
                            <a:schemeClr val="bg1"/>
                          </a:solidFill>
                          <a:latin typeface="Times New Roman" panose="02020603050405020304" pitchFamily="18" charset="0"/>
                          <a:cs typeface="Times New Roman" panose="02020603050405020304" pitchFamily="18" charset="0"/>
                        </a:rPr>
                      </a:br>
                      <a:r>
                        <a:rPr lang="en-US" sz="2800" b="1" dirty="0">
                          <a:solidFill>
                            <a:schemeClr val="bg1"/>
                          </a:solidFill>
                          <a:latin typeface="Times New Roman" panose="02020603050405020304" pitchFamily="18" charset="0"/>
                          <a:cs typeface="Times New Roman" panose="02020603050405020304" pitchFamily="18" charset="0"/>
                        </a:rPr>
                        <a:t>in one slide</a:t>
                      </a:r>
                    </a:p>
                  </a:txBody>
                  <a:tcPr marL="91350" marR="91350" marT="45283" marB="45283">
                    <a:solidFill>
                      <a:schemeClr val="tx1"/>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E3184-21AA-411B-AB53-E9D5D2681FA0}"/>
              </a:ext>
            </a:extLst>
          </p:cNvPr>
          <p:cNvSpPr>
            <a:spLocks noGrp="1"/>
          </p:cNvSpPr>
          <p:nvPr>
            <p:ph type="title"/>
          </p:nvPr>
        </p:nvSpPr>
        <p:spPr/>
        <p:txBody>
          <a:bodyPr/>
          <a:lstStyle/>
          <a:p>
            <a:r>
              <a:rPr lang="en-US" dirty="0"/>
              <a:t>Dr. Jagriti Chadha, MD, FHM</a:t>
            </a:r>
          </a:p>
        </p:txBody>
      </p:sp>
      <p:sp>
        <p:nvSpPr>
          <p:cNvPr id="11" name="Content Placeholder 2">
            <a:extLst>
              <a:ext uri="{FF2B5EF4-FFF2-40B4-BE49-F238E27FC236}">
                <a16:creationId xmlns:a16="http://schemas.microsoft.com/office/drawing/2014/main" id="{0CBA4C40-782F-4BBB-81CD-6E6C41D9B1C5}"/>
              </a:ext>
            </a:extLst>
          </p:cNvPr>
          <p:cNvSpPr txBox="1">
            <a:spLocks/>
          </p:cNvSpPr>
          <p:nvPr/>
        </p:nvSpPr>
        <p:spPr>
          <a:xfrm>
            <a:off x="381000" y="1425387"/>
            <a:ext cx="6689271" cy="431818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4572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051560" indent="-228600" algn="l" defTabSz="914400" rtl="0" eaLnBrk="1" latinLnBrk="0" hangingPunct="1">
              <a:lnSpc>
                <a:spcPct val="90000"/>
              </a:lnSpc>
              <a:spcBef>
                <a:spcPts val="500"/>
              </a:spcBef>
              <a:buClr>
                <a:schemeClr val="accent1"/>
              </a:buClr>
              <a:buSzPct val="90000"/>
              <a:buFont typeface="Wingdings" pitchFamily="2" charset="2"/>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Associate </a:t>
            </a:r>
            <a:r>
              <a:rPr lang="en-US" dirty="0"/>
              <a:t>Professor at the University of Kentucky, Division of Hospital Medicine</a:t>
            </a:r>
          </a:p>
          <a:p>
            <a:pPr marL="342900" indent="-342900">
              <a:buFont typeface="Arial" panose="020B0604020202020204" pitchFamily="34" charset="0"/>
              <a:buChar char="•"/>
            </a:pPr>
            <a:r>
              <a:rPr lang="en-US" dirty="0"/>
              <a:t>Medical Director, Physician Development</a:t>
            </a:r>
          </a:p>
          <a:p>
            <a:pPr marL="342900" indent="-342900">
              <a:buFont typeface="Arial" panose="020B0604020202020204" pitchFamily="34" charset="0"/>
              <a:buChar char="•"/>
            </a:pPr>
            <a:r>
              <a:rPr lang="en-US" dirty="0"/>
              <a:t>SHM Education Committee member</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5254" y="1425387"/>
            <a:ext cx="2653570" cy="3317301"/>
          </a:xfrm>
          <a:prstGeom prst="rect">
            <a:avLst/>
          </a:prstGeom>
        </p:spPr>
      </p:pic>
    </p:spTree>
    <p:extLst>
      <p:ext uri="{BB962C8B-B14F-4D97-AF65-F5344CB8AC3E}">
        <p14:creationId xmlns:p14="http://schemas.microsoft.com/office/powerpoint/2010/main" val="2521513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72EDF-23D3-DE5E-EE42-7D5D50B6183C}"/>
              </a:ext>
            </a:extLst>
          </p:cNvPr>
          <p:cNvSpPr>
            <a:spLocks noGrp="1"/>
          </p:cNvSpPr>
          <p:nvPr>
            <p:ph type="title"/>
          </p:nvPr>
        </p:nvSpPr>
        <p:spPr/>
        <p:txBody>
          <a:bodyPr/>
          <a:lstStyle/>
          <a:p>
            <a:r>
              <a:rPr lang="en-US" dirty="0"/>
              <a:t>Hepatic Encephalopathy</a:t>
            </a:r>
          </a:p>
        </p:txBody>
      </p:sp>
      <p:sp>
        <p:nvSpPr>
          <p:cNvPr id="4" name="Slide Number Placeholder 3">
            <a:extLst>
              <a:ext uri="{FF2B5EF4-FFF2-40B4-BE49-F238E27FC236}">
                <a16:creationId xmlns:a16="http://schemas.microsoft.com/office/drawing/2014/main" id="{964239BC-1A8C-23F7-A404-CF005227150E}"/>
              </a:ext>
            </a:extLst>
          </p:cNvPr>
          <p:cNvSpPr>
            <a:spLocks noGrp="1"/>
          </p:cNvSpPr>
          <p:nvPr>
            <p:ph type="sldNum" sz="quarter" idx="12"/>
          </p:nvPr>
        </p:nvSpPr>
        <p:spPr/>
        <p:txBody>
          <a:bodyPr/>
          <a:lstStyle/>
          <a:p>
            <a:fld id="{C537B411-5128-634D-B217-C21D22B0CDA7}" type="slidenum">
              <a:rPr lang="en-US" smtClean="0"/>
              <a:pPr/>
              <a:t>20</a:t>
            </a:fld>
            <a:endParaRPr lang="en-US" dirty="0"/>
          </a:p>
        </p:txBody>
      </p:sp>
    </p:spTree>
    <p:extLst>
      <p:ext uri="{BB962C8B-B14F-4D97-AF65-F5344CB8AC3E}">
        <p14:creationId xmlns:p14="http://schemas.microsoft.com/office/powerpoint/2010/main" val="3232704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E4CF528-3092-FC36-D8E8-68691970BEBE}"/>
              </a:ext>
            </a:extLst>
          </p:cNvPr>
          <p:cNvGraphicFramePr>
            <a:graphicFrameLocks/>
          </p:cNvGraphicFramePr>
          <p:nvPr/>
        </p:nvGraphicFramePr>
        <p:xfrm>
          <a:off x="2667000" y="214313"/>
          <a:ext cx="7477125" cy="882650"/>
        </p:xfrm>
        <a:graphic>
          <a:graphicData uri="http://schemas.openxmlformats.org/drawingml/2006/table">
            <a:tbl>
              <a:tblPr firstRow="1" bandRow="1">
                <a:tableStyleId>{5C22544A-7EE6-4342-B048-85BDC9FD1C3A}</a:tableStyleId>
              </a:tblPr>
              <a:tblGrid>
                <a:gridCol w="7477125">
                  <a:extLst>
                    <a:ext uri="{9D8B030D-6E8A-4147-A177-3AD203B41FA5}">
                      <a16:colId xmlns:a16="http://schemas.microsoft.com/office/drawing/2014/main" val="20000"/>
                    </a:ext>
                  </a:extLst>
                </a:gridCol>
              </a:tblGrid>
              <a:tr h="88265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b="1" dirty="0">
                          <a:solidFill>
                            <a:schemeClr val="bg1"/>
                          </a:solidFill>
                          <a:latin typeface="Times New Roman" panose="02020603050405020304" pitchFamily="18" charset="0"/>
                          <a:cs typeface="Times New Roman" panose="02020603050405020304" pitchFamily="18" charset="0"/>
                        </a:rPr>
                        <a:t>Why ammonia doesn’t </a:t>
                      </a:r>
                      <a:r>
                        <a:rPr lang="en-US" sz="4400" b="1" i="1" dirty="0">
                          <a:solidFill>
                            <a:schemeClr val="bg1"/>
                          </a:solidFill>
                          <a:latin typeface="Times New Roman" panose="02020603050405020304" pitchFamily="18" charset="0"/>
                          <a:cs typeface="Times New Roman" panose="02020603050405020304" pitchFamily="18" charset="0"/>
                        </a:rPr>
                        <a:t>work</a:t>
                      </a:r>
                    </a:p>
                  </a:txBody>
                  <a:tcPr marL="91371" marR="91371" marT="45374" marB="45374">
                    <a:solidFill>
                      <a:schemeClr val="tx1"/>
                    </a:solidFill>
                  </a:tcPr>
                </a:tc>
                <a:extLst>
                  <a:ext uri="{0D108BD9-81ED-4DB2-BD59-A6C34878D82A}">
                    <a16:rowId xmlns:a16="http://schemas.microsoft.com/office/drawing/2014/main" val="10000"/>
                  </a:ext>
                </a:extLst>
              </a:tr>
            </a:tbl>
          </a:graphicData>
        </a:graphic>
      </p:graphicFrame>
      <p:pic>
        <p:nvPicPr>
          <p:cNvPr id="6" name="Content Placeholder 4">
            <a:extLst>
              <a:ext uri="{FF2B5EF4-FFF2-40B4-BE49-F238E27FC236}">
                <a16:creationId xmlns:a16="http://schemas.microsoft.com/office/drawing/2014/main" id="{CE0773CE-8F72-4481-6DC1-E441C6FB0CF4}"/>
              </a:ext>
            </a:extLst>
          </p:cNvPr>
          <p:cNvPicPr>
            <a:picLocks noChangeAspect="1"/>
          </p:cNvPicPr>
          <p:nvPr/>
        </p:nvPicPr>
        <p:blipFill rotWithShape="1">
          <a:blip r:embed="rId2"/>
          <a:srcRect l="25344" t="5354" r="24842" b="23082"/>
          <a:stretch/>
        </p:blipFill>
        <p:spPr>
          <a:xfrm>
            <a:off x="-2446338" y="2540000"/>
            <a:ext cx="1749425" cy="2514600"/>
          </a:xfrm>
        </p:spPr>
      </p:pic>
      <p:pic>
        <p:nvPicPr>
          <p:cNvPr id="31756" name="Picture 6">
            <a:extLst>
              <a:ext uri="{FF2B5EF4-FFF2-40B4-BE49-F238E27FC236}">
                <a16:creationId xmlns:a16="http://schemas.microsoft.com/office/drawing/2014/main" id="{09588959-9B52-EDF3-CF8E-1F8B177986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029" t="5785" r="26186" b="24780"/>
          <a:stretch>
            <a:fillRect/>
          </a:stretch>
        </p:blipFill>
        <p:spPr bwMode="auto">
          <a:xfrm>
            <a:off x="1635125" y="2881313"/>
            <a:ext cx="99536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7">
            <a:extLst>
              <a:ext uri="{FF2B5EF4-FFF2-40B4-BE49-F238E27FC236}">
                <a16:creationId xmlns:a16="http://schemas.microsoft.com/office/drawing/2014/main" id="{07943044-877C-9434-BFD8-CA67B6F6D7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525" t="6290" r="28448" b="24529"/>
          <a:stretch>
            <a:fillRect/>
          </a:stretch>
        </p:blipFill>
        <p:spPr bwMode="auto">
          <a:xfrm>
            <a:off x="1570038" y="4471988"/>
            <a:ext cx="1060450"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4">
            <a:extLst>
              <a:ext uri="{FF2B5EF4-FFF2-40B4-BE49-F238E27FC236}">
                <a16:creationId xmlns:a16="http://schemas.microsoft.com/office/drawing/2014/main" id="{B2B9FE31-7BAE-76D9-4840-FACADC9867F2}"/>
              </a:ext>
            </a:extLst>
          </p:cNvPr>
          <p:cNvPicPr>
            <a:picLocks noChangeAspect="1"/>
          </p:cNvPicPr>
          <p:nvPr/>
        </p:nvPicPr>
        <p:blipFill rotWithShape="1">
          <a:blip r:embed="rId2"/>
          <a:srcRect l="25344" t="5354" r="24842" b="23082"/>
          <a:stretch/>
        </p:blipFill>
        <p:spPr>
          <a:xfrm>
            <a:off x="-2293938" y="2692400"/>
            <a:ext cx="1749425" cy="2514600"/>
          </a:xfrm>
        </p:spPr>
      </p:pic>
      <p:pic>
        <p:nvPicPr>
          <p:cNvPr id="31759" name="Content Placeholder 4">
            <a:extLst>
              <a:ext uri="{FF2B5EF4-FFF2-40B4-BE49-F238E27FC236}">
                <a16:creationId xmlns:a16="http://schemas.microsoft.com/office/drawing/2014/main" id="{50D9B336-283A-DEAB-D54F-CEAB9E507B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343" t="5354" r="24841" b="23082"/>
          <a:stretch>
            <a:fillRect/>
          </a:stretch>
        </p:blipFill>
        <p:spPr bwMode="auto">
          <a:xfrm>
            <a:off x="1570038" y="1322388"/>
            <a:ext cx="1071562"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Content Placeholder 4">
            <a:extLst>
              <a:ext uri="{FF2B5EF4-FFF2-40B4-BE49-F238E27FC236}">
                <a16:creationId xmlns:a16="http://schemas.microsoft.com/office/drawing/2014/main" id="{E6212708-199D-9BD4-DEC0-786E5540D1A5}"/>
              </a:ext>
            </a:extLst>
          </p:cNvPr>
          <p:cNvGraphicFramePr>
            <a:graphicFrameLocks/>
          </p:cNvGraphicFramePr>
          <p:nvPr/>
        </p:nvGraphicFramePr>
        <p:xfrm>
          <a:off x="3132138" y="3459163"/>
          <a:ext cx="4686300" cy="546100"/>
        </p:xfrm>
        <a:graphic>
          <a:graphicData uri="http://schemas.openxmlformats.org/drawingml/2006/table">
            <a:tbl>
              <a:tblPr firstRow="1" bandRow="1">
                <a:tableStyleId>{5C22544A-7EE6-4342-B048-85BDC9FD1C3A}</a:tableStyleId>
              </a:tblPr>
              <a:tblGrid>
                <a:gridCol w="4686300">
                  <a:extLst>
                    <a:ext uri="{9D8B030D-6E8A-4147-A177-3AD203B41FA5}">
                      <a16:colId xmlns:a16="http://schemas.microsoft.com/office/drawing/2014/main" val="20000"/>
                    </a:ext>
                  </a:extLst>
                </a:gridCol>
              </a:tblGrid>
              <a:tr h="5461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2800" b="1" i="0" kern="1200" dirty="0">
                          <a:solidFill>
                            <a:schemeClr val="bg1"/>
                          </a:solidFill>
                          <a:effectLst/>
                          <a:latin typeface="Times New Roman" panose="02020603050405020304" pitchFamily="18" charset="0"/>
                          <a:ea typeface="+mn-ea"/>
                          <a:cs typeface="Times New Roman" panose="02020603050405020304" pitchFamily="18" charset="0"/>
                        </a:rPr>
                        <a:t>No upper limit of normal</a:t>
                      </a:r>
                      <a:endParaRPr lang="en-US" sz="2800" b="1" dirty="0">
                        <a:solidFill>
                          <a:schemeClr val="bg1"/>
                        </a:solidFill>
                        <a:latin typeface="Times New Roman" panose="02020603050405020304" pitchFamily="18" charset="0"/>
                        <a:cs typeface="Times New Roman" panose="02020603050405020304" pitchFamily="18" charset="0"/>
                      </a:endParaRPr>
                    </a:p>
                  </a:txBody>
                  <a:tcPr marL="91414" marR="91414" marT="45385" marB="45385">
                    <a:solidFill>
                      <a:schemeClr val="tx1"/>
                    </a:solidFill>
                  </a:tcPr>
                </a:tc>
                <a:extLst>
                  <a:ext uri="{0D108BD9-81ED-4DB2-BD59-A6C34878D82A}">
                    <a16:rowId xmlns:a16="http://schemas.microsoft.com/office/drawing/2014/main" val="10000"/>
                  </a:ext>
                </a:extLst>
              </a:tr>
            </a:tbl>
          </a:graphicData>
        </a:graphic>
      </p:graphicFrame>
      <p:graphicFrame>
        <p:nvGraphicFramePr>
          <p:cNvPr id="14" name="Content Placeholder 4">
            <a:extLst>
              <a:ext uri="{FF2B5EF4-FFF2-40B4-BE49-F238E27FC236}">
                <a16:creationId xmlns:a16="http://schemas.microsoft.com/office/drawing/2014/main" id="{DE9B53EB-C7A7-ACDD-6E6C-766B818D53DF}"/>
              </a:ext>
            </a:extLst>
          </p:cNvPr>
          <p:cNvGraphicFramePr>
            <a:graphicFrameLocks/>
          </p:cNvGraphicFramePr>
          <p:nvPr/>
        </p:nvGraphicFramePr>
        <p:xfrm>
          <a:off x="3132138" y="1820863"/>
          <a:ext cx="4686300" cy="546100"/>
        </p:xfrm>
        <a:graphic>
          <a:graphicData uri="http://schemas.openxmlformats.org/drawingml/2006/table">
            <a:tbl>
              <a:tblPr firstRow="1" bandRow="1">
                <a:tableStyleId>{5C22544A-7EE6-4342-B048-85BDC9FD1C3A}</a:tableStyleId>
              </a:tblPr>
              <a:tblGrid>
                <a:gridCol w="4686300">
                  <a:extLst>
                    <a:ext uri="{9D8B030D-6E8A-4147-A177-3AD203B41FA5}">
                      <a16:colId xmlns:a16="http://schemas.microsoft.com/office/drawing/2014/main" val="20000"/>
                    </a:ext>
                  </a:extLst>
                </a:gridCol>
              </a:tblGrid>
              <a:tr h="5461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2800" b="1" i="0" kern="1200" dirty="0">
                          <a:solidFill>
                            <a:schemeClr val="bg1"/>
                          </a:solidFill>
                          <a:effectLst/>
                          <a:latin typeface="Times New Roman" panose="02020603050405020304" pitchFamily="18" charset="0"/>
                          <a:ea typeface="+mn-ea"/>
                          <a:cs typeface="Times New Roman" panose="02020603050405020304" pitchFamily="18" charset="0"/>
                        </a:rPr>
                        <a:t>Handled incorrectly</a:t>
                      </a:r>
                      <a:endParaRPr lang="en-US" sz="2800" b="1" dirty="0">
                        <a:solidFill>
                          <a:schemeClr val="bg1"/>
                        </a:solidFill>
                        <a:latin typeface="Times New Roman" panose="02020603050405020304" pitchFamily="18" charset="0"/>
                        <a:cs typeface="Times New Roman" panose="02020603050405020304" pitchFamily="18" charset="0"/>
                      </a:endParaRPr>
                    </a:p>
                  </a:txBody>
                  <a:tcPr marL="91414" marR="91414" marT="45385" marB="45385">
                    <a:solidFill>
                      <a:schemeClr val="tx1"/>
                    </a:solidFill>
                  </a:tcPr>
                </a:tc>
                <a:extLst>
                  <a:ext uri="{0D108BD9-81ED-4DB2-BD59-A6C34878D82A}">
                    <a16:rowId xmlns:a16="http://schemas.microsoft.com/office/drawing/2014/main" val="10000"/>
                  </a:ext>
                </a:extLst>
              </a:tr>
            </a:tbl>
          </a:graphicData>
        </a:graphic>
      </p:graphicFrame>
      <p:graphicFrame>
        <p:nvGraphicFramePr>
          <p:cNvPr id="19" name="Content Placeholder 4">
            <a:extLst>
              <a:ext uri="{FF2B5EF4-FFF2-40B4-BE49-F238E27FC236}">
                <a16:creationId xmlns:a16="http://schemas.microsoft.com/office/drawing/2014/main" id="{91D4EFF2-F431-5E97-A749-21A48D75C6BA}"/>
              </a:ext>
            </a:extLst>
          </p:cNvPr>
          <p:cNvGraphicFramePr>
            <a:graphicFrameLocks/>
          </p:cNvGraphicFramePr>
          <p:nvPr/>
        </p:nvGraphicFramePr>
        <p:xfrm>
          <a:off x="3132138" y="5032375"/>
          <a:ext cx="4686300" cy="944563"/>
        </p:xfrm>
        <a:graphic>
          <a:graphicData uri="http://schemas.openxmlformats.org/drawingml/2006/table">
            <a:tbl>
              <a:tblPr firstRow="1" bandRow="1">
                <a:tableStyleId>{5C22544A-7EE6-4342-B048-85BDC9FD1C3A}</a:tableStyleId>
              </a:tblPr>
              <a:tblGrid>
                <a:gridCol w="4686300">
                  <a:extLst>
                    <a:ext uri="{9D8B030D-6E8A-4147-A177-3AD203B41FA5}">
                      <a16:colId xmlns:a16="http://schemas.microsoft.com/office/drawing/2014/main" val="20000"/>
                    </a:ext>
                  </a:extLst>
                </a:gridCol>
              </a:tblGrid>
              <a:tr h="94456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2800" b="1" i="0" kern="1200" dirty="0">
                          <a:solidFill>
                            <a:schemeClr val="bg1"/>
                          </a:solidFill>
                          <a:effectLst/>
                          <a:latin typeface="Times New Roman" panose="02020603050405020304" pitchFamily="18" charset="0"/>
                          <a:ea typeface="+mn-ea"/>
                          <a:cs typeface="Times New Roman" panose="02020603050405020304" pitchFamily="18" charset="0"/>
                        </a:rPr>
                        <a:t>No difference in outcomes, management</a:t>
                      </a:r>
                      <a:endParaRPr lang="en-US" sz="2800" b="1" dirty="0">
                        <a:solidFill>
                          <a:schemeClr val="bg1"/>
                        </a:solidFill>
                        <a:latin typeface="Times New Roman" panose="02020603050405020304" pitchFamily="18" charset="0"/>
                        <a:cs typeface="Times New Roman" panose="02020603050405020304" pitchFamily="18" charset="0"/>
                      </a:endParaRPr>
                    </a:p>
                  </a:txBody>
                  <a:tcPr marL="91414" marR="91414" marT="45349" marB="45349">
                    <a:solidFill>
                      <a:schemeClr val="tx1"/>
                    </a:solidFill>
                  </a:tcPr>
                </a:tc>
                <a:extLst>
                  <a:ext uri="{0D108BD9-81ED-4DB2-BD59-A6C34878D82A}">
                    <a16:rowId xmlns:a16="http://schemas.microsoft.com/office/drawing/2014/main" val="10000"/>
                  </a:ext>
                </a:extLst>
              </a:tr>
            </a:tbl>
          </a:graphicData>
        </a:graphic>
      </p:graphicFrame>
      <p:pic>
        <p:nvPicPr>
          <p:cNvPr id="31778" name="Picture 19">
            <a:extLst>
              <a:ext uri="{FF2B5EF4-FFF2-40B4-BE49-F238E27FC236}">
                <a16:creationId xmlns:a16="http://schemas.microsoft.com/office/drawing/2014/main" id="{B65075CD-49AE-F1A6-198B-4E9B694556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0088" y="3616325"/>
            <a:ext cx="2819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9" name="Picture 21">
            <a:extLst>
              <a:ext uri="{FF2B5EF4-FFF2-40B4-BE49-F238E27FC236}">
                <a16:creationId xmlns:a16="http://schemas.microsoft.com/office/drawing/2014/main" id="{5268E84B-9783-8CD7-CD46-0328C46A74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4538" y="5351463"/>
            <a:ext cx="3425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5850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3">
            <a:extLst>
              <a:ext uri="{FF2B5EF4-FFF2-40B4-BE49-F238E27FC236}">
                <a16:creationId xmlns:a16="http://schemas.microsoft.com/office/drawing/2014/main" id="{FA5F978E-79B8-066E-47BC-6E0283DB0B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7363" y="1862138"/>
            <a:ext cx="9072562"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4">
            <a:extLst>
              <a:ext uri="{FF2B5EF4-FFF2-40B4-BE49-F238E27FC236}">
                <a16:creationId xmlns:a16="http://schemas.microsoft.com/office/drawing/2014/main" id="{073D7F6B-08AB-BB11-24B1-550D10859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7363" y="3821113"/>
            <a:ext cx="9164637" cy="3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2">
            <a:extLst>
              <a:ext uri="{FF2B5EF4-FFF2-40B4-BE49-F238E27FC236}">
                <a16:creationId xmlns:a16="http://schemas.microsoft.com/office/drawing/2014/main" id="{6CC38F5F-E56C-C7BD-4AB4-B28424603520}"/>
              </a:ext>
            </a:extLst>
          </p:cNvPr>
          <p:cNvSpPr>
            <a:spLocks noGrp="1"/>
          </p:cNvSpPr>
          <p:nvPr>
            <p:ph idx="1"/>
          </p:nvPr>
        </p:nvSpPr>
        <p:spPr>
          <a:xfrm>
            <a:off x="0" y="0"/>
            <a:ext cx="11429998" cy="4318187"/>
          </a:xfrm>
        </p:spPr>
        <p:txBody>
          <a:bodyPr/>
          <a:lstStyle/>
          <a:p>
            <a:r>
              <a:rPr lang="en-US" dirty="0"/>
              <a:t>Key point:</a:t>
            </a:r>
          </a:p>
          <a:p>
            <a:endParaRPr lang="en-US" dirty="0"/>
          </a:p>
          <a:p>
            <a:endParaRPr lang="en-US" dirty="0"/>
          </a:p>
          <a:p>
            <a:r>
              <a:rPr lang="en-US" dirty="0"/>
              <a:t>Ammonia levels do not change the</a:t>
            </a:r>
            <a:br>
              <a:rPr lang="en-US" dirty="0"/>
            </a:br>
            <a:r>
              <a:rPr lang="en-US" dirty="0"/>
              <a:t>to the hospitalist’s pre-test diagnosis</a:t>
            </a:r>
          </a:p>
        </p:txBody>
      </p:sp>
    </p:spTree>
    <p:extLst>
      <p:ext uri="{BB962C8B-B14F-4D97-AF65-F5344CB8AC3E}">
        <p14:creationId xmlns:p14="http://schemas.microsoft.com/office/powerpoint/2010/main" val="4138013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4">
            <a:extLst>
              <a:ext uri="{FF2B5EF4-FFF2-40B4-BE49-F238E27FC236}">
                <a16:creationId xmlns:a16="http://schemas.microsoft.com/office/drawing/2014/main" id="{0C760871-EF0D-D943-6AB3-9F7FA5AD99C3}"/>
              </a:ext>
            </a:extLst>
          </p:cNvPr>
          <p:cNvPicPr>
            <a:picLocks noChangeAspect="1"/>
          </p:cNvPicPr>
          <p:nvPr/>
        </p:nvPicPr>
        <p:blipFill>
          <a:blip r:embed="rId2">
            <a:extLst>
              <a:ext uri="{28A0092B-C50C-407E-A947-70E740481C1C}">
                <a14:useLocalDpi xmlns:a14="http://schemas.microsoft.com/office/drawing/2010/main" val="0"/>
              </a:ext>
            </a:extLst>
          </a:blip>
          <a:srcRect l="7860" t="22813" r="62187"/>
          <a:stretch>
            <a:fillRect/>
          </a:stretch>
        </p:blipFill>
        <p:spPr bwMode="auto">
          <a:xfrm>
            <a:off x="123825" y="3246438"/>
            <a:ext cx="2347913"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2" descr="Image">
            <a:extLst>
              <a:ext uri="{FF2B5EF4-FFF2-40B4-BE49-F238E27FC236}">
                <a16:creationId xmlns:a16="http://schemas.microsoft.com/office/drawing/2014/main" id="{9C70E459-71D2-9C27-EBE4-213FE4D43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832" t="20113" b="4161"/>
          <a:stretch>
            <a:fillRect/>
          </a:stretch>
        </p:blipFill>
        <p:spPr bwMode="auto">
          <a:xfrm>
            <a:off x="3532188" y="0"/>
            <a:ext cx="8289925" cy="584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5">
            <a:extLst>
              <a:ext uri="{FF2B5EF4-FFF2-40B4-BE49-F238E27FC236}">
                <a16:creationId xmlns:a16="http://schemas.microsoft.com/office/drawing/2014/main" id="{6A6E7316-861C-9502-0748-01848800AC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3588" y="5922963"/>
            <a:ext cx="34385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406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fade">
                                      <p:cBhvr>
                                        <p:cTn id="7"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7" descr="Shape&#10;&#10;Description automatically generated with low confidence">
            <a:extLst>
              <a:ext uri="{FF2B5EF4-FFF2-40B4-BE49-F238E27FC236}">
                <a16:creationId xmlns:a16="http://schemas.microsoft.com/office/drawing/2014/main" id="{249A0010-58D1-A4D4-675E-AB545CAE59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617" r="26135" b="13768"/>
          <a:stretch>
            <a:fillRect/>
          </a:stretch>
        </p:blipFill>
        <p:spPr bwMode="auto">
          <a:xfrm>
            <a:off x="5283200" y="0"/>
            <a:ext cx="3240088" cy="591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9" descr="Shape&#10;&#10;Description automatically generated with low confidence">
            <a:extLst>
              <a:ext uri="{FF2B5EF4-FFF2-40B4-BE49-F238E27FC236}">
                <a16:creationId xmlns:a16="http://schemas.microsoft.com/office/drawing/2014/main" id="{67B4A29C-9AFD-7987-3B09-64796E9DD6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060" r="26694" b="16956"/>
          <a:stretch>
            <a:fillRect/>
          </a:stretch>
        </p:blipFill>
        <p:spPr bwMode="auto">
          <a:xfrm>
            <a:off x="8523288" y="109538"/>
            <a:ext cx="3240087"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61360A41-A131-CBEA-1FE1-370229D56078}"/>
              </a:ext>
            </a:extLst>
          </p:cNvPr>
          <p:cNvSpPr/>
          <p:nvPr/>
        </p:nvSpPr>
        <p:spPr>
          <a:xfrm>
            <a:off x="0" y="3340100"/>
            <a:ext cx="2987675" cy="28352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t>First.</a:t>
            </a:r>
            <a:br>
              <a:rPr lang="en-US" sz="4400" dirty="0"/>
            </a:br>
            <a:r>
              <a:rPr lang="en-US" sz="4400" dirty="0"/>
              <a:t>Line.</a:t>
            </a:r>
          </a:p>
          <a:p>
            <a:pPr algn="ctr">
              <a:defRPr/>
            </a:pPr>
            <a:r>
              <a:rPr lang="en-US" sz="4400" dirty="0"/>
              <a:t>Therapy.</a:t>
            </a:r>
          </a:p>
        </p:txBody>
      </p:sp>
    </p:spTree>
    <p:extLst>
      <p:ext uri="{BB962C8B-B14F-4D97-AF65-F5344CB8AC3E}">
        <p14:creationId xmlns:p14="http://schemas.microsoft.com/office/powerpoint/2010/main" val="2084256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itle 1">
            <a:extLst>
              <a:ext uri="{FF2B5EF4-FFF2-40B4-BE49-F238E27FC236}">
                <a16:creationId xmlns:a16="http://schemas.microsoft.com/office/drawing/2014/main" id="{E5BCEE11-3844-4B4E-723B-0FD07D9E75A3}"/>
              </a:ext>
            </a:extLst>
          </p:cNvPr>
          <p:cNvSpPr txBox="1">
            <a:spLocks/>
          </p:cNvSpPr>
          <p:nvPr/>
        </p:nvSpPr>
        <p:spPr bwMode="auto">
          <a:xfrm>
            <a:off x="0" y="0"/>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endParaRPr lang="en-US" altLang="en-US" sz="3200">
              <a:latin typeface="Arial Black" panose="020B0A04020102020204" pitchFamily="34" charset="0"/>
            </a:endParaRPr>
          </a:p>
        </p:txBody>
      </p:sp>
      <p:pic>
        <p:nvPicPr>
          <p:cNvPr id="37893" name="Picture 4">
            <a:extLst>
              <a:ext uri="{FF2B5EF4-FFF2-40B4-BE49-F238E27FC236}">
                <a16:creationId xmlns:a16="http://schemas.microsoft.com/office/drawing/2014/main" id="{9AFC7512-6B65-D01B-8371-FFC859AC0B2A}"/>
              </a:ext>
            </a:extLst>
          </p:cNvPr>
          <p:cNvPicPr>
            <a:picLocks noChangeAspect="1"/>
          </p:cNvPicPr>
          <p:nvPr/>
        </p:nvPicPr>
        <p:blipFill>
          <a:blip r:embed="rId2">
            <a:extLst>
              <a:ext uri="{28A0092B-C50C-407E-A947-70E740481C1C}">
                <a14:useLocalDpi xmlns:a14="http://schemas.microsoft.com/office/drawing/2010/main" val="0"/>
              </a:ext>
            </a:extLst>
          </a:blip>
          <a:srcRect l="3423" t="-139" r="50696" b="4906"/>
          <a:stretch>
            <a:fillRect/>
          </a:stretch>
        </p:blipFill>
        <p:spPr bwMode="auto">
          <a:xfrm>
            <a:off x="754063" y="636588"/>
            <a:ext cx="480377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5">
            <a:extLst>
              <a:ext uri="{FF2B5EF4-FFF2-40B4-BE49-F238E27FC236}">
                <a16:creationId xmlns:a16="http://schemas.microsoft.com/office/drawing/2014/main" id="{2CA5A980-CA89-5666-8A3D-9AEBC95DF053}"/>
              </a:ext>
            </a:extLst>
          </p:cNvPr>
          <p:cNvSpPr txBox="1">
            <a:spLocks noChangeArrowheads="1"/>
          </p:cNvSpPr>
          <p:nvPr/>
        </p:nvSpPr>
        <p:spPr bwMode="auto">
          <a:xfrm>
            <a:off x="7399338" y="5907088"/>
            <a:ext cx="45227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1200" i="1"/>
              <a:t>Tapper E, Clin Gastroenterol Hepatol 2016; 14: 753</a:t>
            </a:r>
          </a:p>
        </p:txBody>
      </p:sp>
      <p:pic>
        <p:nvPicPr>
          <p:cNvPr id="37895" name="Picture 3">
            <a:extLst>
              <a:ext uri="{FF2B5EF4-FFF2-40B4-BE49-F238E27FC236}">
                <a16:creationId xmlns:a16="http://schemas.microsoft.com/office/drawing/2014/main" id="{9A18C53D-EDEE-94D0-5042-B97F53C0DFFF}"/>
              </a:ext>
            </a:extLst>
          </p:cNvPr>
          <p:cNvPicPr>
            <a:picLocks noChangeAspect="1"/>
          </p:cNvPicPr>
          <p:nvPr/>
        </p:nvPicPr>
        <p:blipFill>
          <a:blip r:embed="rId2">
            <a:extLst>
              <a:ext uri="{28A0092B-C50C-407E-A947-70E740481C1C}">
                <a14:useLocalDpi xmlns:a14="http://schemas.microsoft.com/office/drawing/2010/main" val="0"/>
              </a:ext>
            </a:extLst>
          </a:blip>
          <a:srcRect l="52968" t="-137" r="-835" b="-2048"/>
          <a:stretch>
            <a:fillRect/>
          </a:stretch>
        </p:blipFill>
        <p:spPr bwMode="auto">
          <a:xfrm>
            <a:off x="6880225" y="774700"/>
            <a:ext cx="4546600"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8C9A5A5-E439-E2B5-DF16-97565A6DF6A5}"/>
              </a:ext>
            </a:extLst>
          </p:cNvPr>
          <p:cNvSpPr/>
          <p:nvPr/>
        </p:nvSpPr>
        <p:spPr>
          <a:xfrm>
            <a:off x="6543675" y="636588"/>
            <a:ext cx="879475" cy="71913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897" name="Title 1">
            <a:extLst>
              <a:ext uri="{FF2B5EF4-FFF2-40B4-BE49-F238E27FC236}">
                <a16:creationId xmlns:a16="http://schemas.microsoft.com/office/drawing/2014/main" id="{8A90F259-7DC1-46BD-ADDD-E2B0E7E615C7}"/>
              </a:ext>
            </a:extLst>
          </p:cNvPr>
          <p:cNvSpPr txBox="1">
            <a:spLocks/>
          </p:cNvSpPr>
          <p:nvPr/>
        </p:nvSpPr>
        <p:spPr bwMode="auto">
          <a:xfrm>
            <a:off x="0" y="-25400"/>
            <a:ext cx="12192000" cy="7318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3600" dirty="0">
                <a:solidFill>
                  <a:schemeClr val="bg1"/>
                </a:solidFill>
                <a:latin typeface="Times New Roman" panose="02020603050405020304" pitchFamily="18" charset="0"/>
                <a:cs typeface="Times New Roman" panose="02020603050405020304" pitchFamily="18" charset="0"/>
              </a:rPr>
              <a:t>Quality Improvement Initiative Reduces 30-day Readmissions </a:t>
            </a:r>
            <a:br>
              <a:rPr lang="en-US" altLang="en-US" sz="3600" dirty="0">
                <a:solidFill>
                  <a:schemeClr val="bg1"/>
                </a:solidFill>
                <a:latin typeface="Arial Black" panose="020B0A04020102020204" pitchFamily="34" charset="0"/>
              </a:rPr>
            </a:br>
            <a:endParaRPr lang="en-US" altLang="en-US" sz="36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280827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3BD3CDA9-9DCF-0960-1426-ACCE01B6CAA0}"/>
              </a:ext>
            </a:extLst>
          </p:cNvPr>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endParaRPr lang="en-US" altLang="en-US"/>
          </a:p>
        </p:txBody>
      </p:sp>
      <p:pic>
        <p:nvPicPr>
          <p:cNvPr id="41989" name="Picture 4">
            <a:extLst>
              <a:ext uri="{FF2B5EF4-FFF2-40B4-BE49-F238E27FC236}">
                <a16:creationId xmlns:a16="http://schemas.microsoft.com/office/drawing/2014/main" id="{3F4F0874-EFF8-C4F1-455A-F8E6716C8A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550" y="4292600"/>
            <a:ext cx="4156075"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5">
            <a:extLst>
              <a:ext uri="{FF2B5EF4-FFF2-40B4-BE49-F238E27FC236}">
                <a16:creationId xmlns:a16="http://schemas.microsoft.com/office/drawing/2014/main" id="{AC5310AA-C555-9C52-8E0B-B13744CB7A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4700" y="1289050"/>
            <a:ext cx="3463925"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itle 1">
            <a:extLst>
              <a:ext uri="{FF2B5EF4-FFF2-40B4-BE49-F238E27FC236}">
                <a16:creationId xmlns:a16="http://schemas.microsoft.com/office/drawing/2014/main" id="{6D288179-938A-B09A-60BE-3EE37AE391D8}"/>
              </a:ext>
            </a:extLst>
          </p:cNvPr>
          <p:cNvSpPr txBox="1">
            <a:spLocks/>
          </p:cNvSpPr>
          <p:nvPr/>
        </p:nvSpPr>
        <p:spPr bwMode="auto">
          <a:xfrm>
            <a:off x="0" y="465138"/>
            <a:ext cx="12192000" cy="7318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4000" b="1">
                <a:solidFill>
                  <a:schemeClr val="bg1"/>
                </a:solidFill>
                <a:latin typeface="Times New Roman" panose="02020603050405020304" pitchFamily="18" charset="0"/>
                <a:cs typeface="Times New Roman" panose="02020603050405020304" pitchFamily="18" charset="0"/>
              </a:rPr>
              <a:t>Rifaximin</a:t>
            </a:r>
          </a:p>
        </p:txBody>
      </p:sp>
      <p:sp>
        <p:nvSpPr>
          <p:cNvPr id="41992" name="Title 1">
            <a:extLst>
              <a:ext uri="{FF2B5EF4-FFF2-40B4-BE49-F238E27FC236}">
                <a16:creationId xmlns:a16="http://schemas.microsoft.com/office/drawing/2014/main" id="{96853503-7E58-A3C5-0304-8270A3B8BF50}"/>
              </a:ext>
            </a:extLst>
          </p:cNvPr>
          <p:cNvSpPr txBox="1">
            <a:spLocks/>
          </p:cNvSpPr>
          <p:nvPr/>
        </p:nvSpPr>
        <p:spPr bwMode="auto">
          <a:xfrm>
            <a:off x="9869488" y="5434013"/>
            <a:ext cx="2322512" cy="7302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4000" b="1">
                <a:solidFill>
                  <a:schemeClr val="bg1"/>
                </a:solidFill>
                <a:latin typeface="Times New Roman" panose="02020603050405020304" pitchFamily="18" charset="0"/>
                <a:cs typeface="Times New Roman" panose="02020603050405020304" pitchFamily="18" charset="0"/>
              </a:rPr>
              <a:t>Post-COI</a:t>
            </a:r>
          </a:p>
        </p:txBody>
      </p:sp>
      <p:sp>
        <p:nvSpPr>
          <p:cNvPr id="9" name="Rectangle 8">
            <a:extLst>
              <a:ext uri="{FF2B5EF4-FFF2-40B4-BE49-F238E27FC236}">
                <a16:creationId xmlns:a16="http://schemas.microsoft.com/office/drawing/2014/main" id="{71367367-1DBC-DAAB-726F-CFEAEBF469FD}"/>
              </a:ext>
            </a:extLst>
          </p:cNvPr>
          <p:cNvSpPr/>
          <p:nvPr/>
        </p:nvSpPr>
        <p:spPr>
          <a:xfrm>
            <a:off x="8183563" y="1300163"/>
            <a:ext cx="3319462" cy="23717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t>Reduced breakthrough episodes</a:t>
            </a:r>
          </a:p>
        </p:txBody>
      </p:sp>
    </p:spTree>
    <p:extLst>
      <p:ext uri="{BB962C8B-B14F-4D97-AF65-F5344CB8AC3E}">
        <p14:creationId xmlns:p14="http://schemas.microsoft.com/office/powerpoint/2010/main" val="2361553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Slide Number Placeholder 3">
            <a:extLst>
              <a:ext uri="{FF2B5EF4-FFF2-40B4-BE49-F238E27FC236}">
                <a16:creationId xmlns:a16="http://schemas.microsoft.com/office/drawing/2014/main" id="{D3C54AA3-578A-15EA-08B5-C72F7DDBD183}"/>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63E5DEB-C0F7-4BDA-A86A-148FB26C7AF2}" type="slidenum">
              <a:rPr lang="en-US" altLang="en-US" smtClean="0"/>
              <a:pPr/>
              <a:t>27</a:t>
            </a:fld>
            <a:endParaRPr lang="en-US" altLang="en-US"/>
          </a:p>
        </p:txBody>
      </p:sp>
      <p:pic>
        <p:nvPicPr>
          <p:cNvPr id="40965" name="Picture 4">
            <a:extLst>
              <a:ext uri="{FF2B5EF4-FFF2-40B4-BE49-F238E27FC236}">
                <a16:creationId xmlns:a16="http://schemas.microsoft.com/office/drawing/2014/main" id="{36572989-AFDA-4452-0973-040E87772D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6813" y="728663"/>
            <a:ext cx="985837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5">
            <a:extLst>
              <a:ext uri="{FF2B5EF4-FFF2-40B4-BE49-F238E27FC236}">
                <a16:creationId xmlns:a16="http://schemas.microsoft.com/office/drawing/2014/main" id="{820EA58B-AABC-EAA1-F86C-089CAD7385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6813" y="3502025"/>
            <a:ext cx="29051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Title 1">
            <a:extLst>
              <a:ext uri="{FF2B5EF4-FFF2-40B4-BE49-F238E27FC236}">
                <a16:creationId xmlns:a16="http://schemas.microsoft.com/office/drawing/2014/main" id="{B0BEFCDE-DA8E-D01F-33E0-F43C014E3C08}"/>
              </a:ext>
            </a:extLst>
          </p:cNvPr>
          <p:cNvSpPr txBox="1">
            <a:spLocks/>
          </p:cNvSpPr>
          <p:nvPr/>
        </p:nvSpPr>
        <p:spPr bwMode="auto">
          <a:xfrm>
            <a:off x="0" y="-25400"/>
            <a:ext cx="12192000" cy="7318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3600">
                <a:solidFill>
                  <a:schemeClr val="bg1"/>
                </a:solidFill>
                <a:latin typeface="Times New Roman" panose="02020603050405020304" pitchFamily="18" charset="0"/>
                <a:cs typeface="Times New Roman" panose="02020603050405020304" pitchFamily="18" charset="0"/>
              </a:rPr>
              <a:t>Lactulose on discharge</a:t>
            </a:r>
            <a:endParaRPr lang="en-US" altLang="en-US" sz="3600">
              <a:solidFill>
                <a:schemeClr val="bg1"/>
              </a:solidFill>
              <a:latin typeface="Arial Black" panose="020B0A04020102020204" pitchFamily="34" charset="0"/>
            </a:endParaRPr>
          </a:p>
        </p:txBody>
      </p:sp>
    </p:spTree>
    <p:extLst>
      <p:ext uri="{BB962C8B-B14F-4D97-AF65-F5344CB8AC3E}">
        <p14:creationId xmlns:p14="http://schemas.microsoft.com/office/powerpoint/2010/main" val="1222118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0BFCBC-3188-9B67-31FA-7D11C97A22D1}"/>
              </a:ext>
            </a:extLst>
          </p:cNvPr>
          <p:cNvSpPr>
            <a:spLocks noGrp="1"/>
          </p:cNvSpPr>
          <p:nvPr>
            <p:ph type="title"/>
          </p:nvPr>
        </p:nvSpPr>
        <p:spPr/>
        <p:txBody>
          <a:bodyPr/>
          <a:lstStyle/>
          <a:p>
            <a:r>
              <a:rPr lang="en-US" dirty="0"/>
              <a:t>Hepatorenal Syndrome – Acute Kidney Injury</a:t>
            </a:r>
            <a:br>
              <a:rPr lang="en-US" dirty="0"/>
            </a:br>
            <a:r>
              <a:rPr lang="en-US" dirty="0"/>
              <a:t>(HRS-AKI)</a:t>
            </a:r>
          </a:p>
        </p:txBody>
      </p:sp>
    </p:spTree>
    <p:extLst>
      <p:ext uri="{BB962C8B-B14F-4D97-AF65-F5344CB8AC3E}">
        <p14:creationId xmlns:p14="http://schemas.microsoft.com/office/powerpoint/2010/main" val="2952829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Box 279"/>
          <p:cNvSpPr txBox="1"/>
          <p:nvPr/>
        </p:nvSpPr>
        <p:spPr>
          <a:xfrm>
            <a:off x="4213235" y="241509"/>
            <a:ext cx="3843978" cy="507823"/>
          </a:xfrm>
          <a:prstGeom prst="rect">
            <a:avLst/>
          </a:prstGeom>
          <a:noFill/>
        </p:spPr>
        <p:txBody>
          <a:bodyPr wrap="square" lIns="45711" tIns="22856" rIns="45711" bIns="2285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Mr. Jackson</a:t>
            </a:r>
            <a:endParaRPr kumimoji="0" lang="id-ID" sz="3000" b="1"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82" name="Group 1"/>
          <p:cNvGrpSpPr/>
          <p:nvPr/>
        </p:nvGrpSpPr>
        <p:grpSpPr>
          <a:xfrm>
            <a:off x="5219700" y="793915"/>
            <a:ext cx="1828801" cy="120485"/>
            <a:chOff x="10866255" y="8448874"/>
            <a:chExt cx="2738812" cy="73150"/>
          </a:xfrm>
        </p:grpSpPr>
        <p:sp>
          <p:nvSpPr>
            <p:cNvPr id="283"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4"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5"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6"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7"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8"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80" name="Rectangle 231"/>
          <p:cNvSpPr>
            <a:spLocks noChangeArrowheads="1"/>
          </p:cNvSpPr>
          <p:nvPr/>
        </p:nvSpPr>
        <p:spPr bwMode="auto">
          <a:xfrm>
            <a:off x="1" y="5372100"/>
            <a:ext cx="12176919" cy="1495193"/>
          </a:xfrm>
          <a:prstGeom prst="rect">
            <a:avLst/>
          </a:prstGeom>
          <a:solidFill>
            <a:schemeClr val="accent6">
              <a:lumMod val="75000"/>
            </a:schemeClr>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900" b="0" i="0" u="none" strike="noStrike" kern="1200" cap="none" spc="0" normalizeH="0" baseline="0" noProof="0">
              <a:ln>
                <a:noFill/>
              </a:ln>
              <a:solidFill>
                <a:srgbClr val="181717"/>
              </a:solidFill>
              <a:effectLst/>
              <a:uLnTx/>
              <a:uFillTx/>
              <a:latin typeface="Calibri" panose="020F0502020204030204"/>
              <a:ea typeface="+mn-ea"/>
              <a:cs typeface="Cordia New" panose="020B0304020202020204" pitchFamily="34" charset="-34"/>
            </a:endParaRPr>
          </a:p>
        </p:txBody>
      </p:sp>
      <p:sp>
        <p:nvSpPr>
          <p:cNvPr id="169" name="Content Placeholder 2"/>
          <p:cNvSpPr txBox="1">
            <a:spLocks/>
          </p:cNvSpPr>
          <p:nvPr/>
        </p:nvSpPr>
        <p:spPr>
          <a:xfrm>
            <a:off x="822449" y="5676900"/>
            <a:ext cx="10654409" cy="952500"/>
          </a:xfrm>
          <a:prstGeom prst="rect">
            <a:avLst/>
          </a:prstGeom>
        </p:spPr>
        <p:txBody>
          <a:bodyPr vert="horz" lIns="121893" tIns="60946" rIns="121893" bIns="60946" numCol="1"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5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61 y/o M w/ HCV cirrhosis with ascites.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5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Presents with dizziness and fatigue.</a:t>
            </a:r>
          </a:p>
        </p:txBody>
      </p:sp>
      <p:sp>
        <p:nvSpPr>
          <p:cNvPr id="2" name="Medical Resale International ltd">
            <a:extLst>
              <a:ext uri="{FF2B5EF4-FFF2-40B4-BE49-F238E27FC236}">
                <a16:creationId xmlns:a16="http://schemas.microsoft.com/office/drawing/2014/main" id="{A1404F39-6160-7EA9-1926-441DCC7E3C17}"/>
              </a:ext>
            </a:extLst>
          </p:cNvPr>
          <p:cNvSpPr txBox="1"/>
          <p:nvPr/>
        </p:nvSpPr>
        <p:spPr>
          <a:xfrm>
            <a:off x="9085943" y="6447084"/>
            <a:ext cx="2999153" cy="287258"/>
          </a:xfrm>
          <a:prstGeom prst="rect">
            <a:avLst/>
          </a:prstGeom>
          <a:noFill/>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lnSpc>
                <a:spcPct val="80000"/>
              </a:lnSpc>
              <a:spcBef>
                <a:spcPts val="0"/>
              </a:spcBef>
              <a:defRPr b="1" cap="all">
                <a:solidFill>
                  <a:schemeClr val="accent1">
                    <a:hueOff val="262910"/>
                    <a:satOff val="3867"/>
                    <a:lumOff val="-18039"/>
                  </a:schemeClr>
                </a:solidFill>
                <a:latin typeface="Arial Narrow"/>
                <a:ea typeface="Arial Narrow"/>
                <a:cs typeface="Arial Narrow"/>
                <a:sym typeface="Arial Narrow"/>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rPr>
              <a:t>@</a:t>
            </a:r>
            <a:r>
              <a:rPr kumimoji="0" lang="en-US" sz="1200" b="1" i="1" u="none" strike="noStrike" kern="1200" cap="none" spc="0" normalizeH="0" baseline="0" noProof="0" dirty="0" err="1">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rPr>
              <a:t>SuchitaSata</a:t>
            </a:r>
            <a:endParaRPr kumimoji="0" lang="en-US" sz="1200" b="1" i="1" u="none" strike="noStrike" kern="1200" cap="none" spc="0" normalizeH="0" baseline="0" noProof="0" dirty="0">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endParaRPr>
          </a:p>
        </p:txBody>
      </p:sp>
      <p:sp>
        <p:nvSpPr>
          <p:cNvPr id="5" name="Freeform 11">
            <a:extLst>
              <a:ext uri="{FF2B5EF4-FFF2-40B4-BE49-F238E27FC236}">
                <a16:creationId xmlns:a16="http://schemas.microsoft.com/office/drawing/2014/main" id="{2237E091-EA64-CDE0-B82C-81D6E79733A2}"/>
              </a:ext>
            </a:extLst>
          </p:cNvPr>
          <p:cNvSpPr>
            <a:spLocks noEditPoints="1"/>
          </p:cNvSpPr>
          <p:nvPr/>
        </p:nvSpPr>
        <p:spPr bwMode="auto">
          <a:xfrm>
            <a:off x="397885" y="1298596"/>
            <a:ext cx="1341910" cy="3888641"/>
          </a:xfrm>
          <a:custGeom>
            <a:avLst/>
            <a:gdLst>
              <a:gd name="T0" fmla="*/ 16 w 111"/>
              <a:gd name="T1" fmla="*/ 182 h 351"/>
              <a:gd name="T2" fmla="*/ 14 w 111"/>
              <a:gd name="T3" fmla="*/ 246 h 351"/>
              <a:gd name="T4" fmla="*/ 8 w 111"/>
              <a:gd name="T5" fmla="*/ 308 h 351"/>
              <a:gd name="T6" fmla="*/ 10 w 111"/>
              <a:gd name="T7" fmla="*/ 328 h 351"/>
              <a:gd name="T8" fmla="*/ 24 w 111"/>
              <a:gd name="T9" fmla="*/ 348 h 351"/>
              <a:gd name="T10" fmla="*/ 34 w 111"/>
              <a:gd name="T11" fmla="*/ 323 h 351"/>
              <a:gd name="T12" fmla="*/ 37 w 111"/>
              <a:gd name="T13" fmla="*/ 255 h 351"/>
              <a:gd name="T14" fmla="*/ 56 w 111"/>
              <a:gd name="T15" fmla="*/ 192 h 351"/>
              <a:gd name="T16" fmla="*/ 67 w 111"/>
              <a:gd name="T17" fmla="*/ 261 h 351"/>
              <a:gd name="T18" fmla="*/ 71 w 111"/>
              <a:gd name="T19" fmla="*/ 311 h 351"/>
              <a:gd name="T20" fmla="*/ 70 w 111"/>
              <a:gd name="T21" fmla="*/ 333 h 351"/>
              <a:gd name="T22" fmla="*/ 87 w 111"/>
              <a:gd name="T23" fmla="*/ 342 h 351"/>
              <a:gd name="T24" fmla="*/ 104 w 111"/>
              <a:gd name="T25" fmla="*/ 336 h 351"/>
              <a:gd name="T26" fmla="*/ 89 w 111"/>
              <a:gd name="T27" fmla="*/ 311 h 351"/>
              <a:gd name="T28" fmla="*/ 90 w 111"/>
              <a:gd name="T29" fmla="*/ 268 h 351"/>
              <a:gd name="T30" fmla="*/ 95 w 111"/>
              <a:gd name="T31" fmla="*/ 181 h 351"/>
              <a:gd name="T32" fmla="*/ 85 w 111"/>
              <a:gd name="T33" fmla="*/ 117 h 351"/>
              <a:gd name="T34" fmla="*/ 100 w 111"/>
              <a:gd name="T35" fmla="*/ 98 h 351"/>
              <a:gd name="T36" fmla="*/ 92 w 111"/>
              <a:gd name="T37" fmla="*/ 60 h 351"/>
              <a:gd name="T38" fmla="*/ 62 w 111"/>
              <a:gd name="T39" fmla="*/ 42 h 351"/>
              <a:gd name="T40" fmla="*/ 69 w 111"/>
              <a:gd name="T41" fmla="*/ 27 h 351"/>
              <a:gd name="T42" fmla="*/ 74 w 111"/>
              <a:gd name="T43" fmla="*/ 11 h 351"/>
              <a:gd name="T44" fmla="*/ 53 w 111"/>
              <a:gd name="T45" fmla="*/ 2 h 351"/>
              <a:gd name="T46" fmla="*/ 41 w 111"/>
              <a:gd name="T47" fmla="*/ 18 h 351"/>
              <a:gd name="T48" fmla="*/ 39 w 111"/>
              <a:gd name="T49" fmla="*/ 37 h 351"/>
              <a:gd name="T50" fmla="*/ 61 w 111"/>
              <a:gd name="T51" fmla="*/ 44 h 351"/>
              <a:gd name="T52" fmla="*/ 57 w 111"/>
              <a:gd name="T53" fmla="*/ 53 h 351"/>
              <a:gd name="T54" fmla="*/ 48 w 111"/>
              <a:gd name="T55" fmla="*/ 53 h 351"/>
              <a:gd name="T56" fmla="*/ 53 w 111"/>
              <a:gd name="T57" fmla="*/ 71 h 351"/>
              <a:gd name="T58" fmla="*/ 36 w 111"/>
              <a:gd name="T59" fmla="*/ 43 h 351"/>
              <a:gd name="T60" fmla="*/ 5 w 111"/>
              <a:gd name="T61" fmla="*/ 67 h 351"/>
              <a:gd name="T62" fmla="*/ 16 w 111"/>
              <a:gd name="T63" fmla="*/ 112 h 351"/>
              <a:gd name="T64" fmla="*/ 40 w 111"/>
              <a:gd name="T65" fmla="*/ 95 h 351"/>
              <a:gd name="T66" fmla="*/ 49 w 111"/>
              <a:gd name="T67" fmla="*/ 86 h 351"/>
              <a:gd name="T68" fmla="*/ 40 w 111"/>
              <a:gd name="T69" fmla="*/ 9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1" h="351">
                <a:moveTo>
                  <a:pt x="3" y="177"/>
                </a:moveTo>
                <a:cubicBezTo>
                  <a:pt x="5" y="180"/>
                  <a:pt x="16" y="182"/>
                  <a:pt x="16" y="182"/>
                </a:cubicBezTo>
                <a:cubicBezTo>
                  <a:pt x="16" y="182"/>
                  <a:pt x="16" y="224"/>
                  <a:pt x="16" y="225"/>
                </a:cubicBezTo>
                <a:cubicBezTo>
                  <a:pt x="15" y="227"/>
                  <a:pt x="17" y="238"/>
                  <a:pt x="14" y="246"/>
                </a:cubicBezTo>
                <a:cubicBezTo>
                  <a:pt x="11" y="254"/>
                  <a:pt x="7" y="296"/>
                  <a:pt x="7" y="296"/>
                </a:cubicBezTo>
                <a:cubicBezTo>
                  <a:pt x="7" y="296"/>
                  <a:pt x="7" y="306"/>
                  <a:pt x="8" y="308"/>
                </a:cubicBezTo>
                <a:cubicBezTo>
                  <a:pt x="10" y="311"/>
                  <a:pt x="10" y="315"/>
                  <a:pt x="8" y="317"/>
                </a:cubicBezTo>
                <a:cubicBezTo>
                  <a:pt x="5" y="319"/>
                  <a:pt x="10" y="328"/>
                  <a:pt x="10" y="328"/>
                </a:cubicBezTo>
                <a:cubicBezTo>
                  <a:pt x="10" y="328"/>
                  <a:pt x="1" y="346"/>
                  <a:pt x="6" y="348"/>
                </a:cubicBezTo>
                <a:cubicBezTo>
                  <a:pt x="11" y="351"/>
                  <a:pt x="20" y="351"/>
                  <a:pt x="24" y="348"/>
                </a:cubicBezTo>
                <a:cubicBezTo>
                  <a:pt x="26" y="345"/>
                  <a:pt x="25" y="329"/>
                  <a:pt x="25" y="329"/>
                </a:cubicBezTo>
                <a:cubicBezTo>
                  <a:pt x="25" y="329"/>
                  <a:pt x="33" y="326"/>
                  <a:pt x="34" y="323"/>
                </a:cubicBezTo>
                <a:cubicBezTo>
                  <a:pt x="35" y="321"/>
                  <a:pt x="37" y="318"/>
                  <a:pt x="32" y="307"/>
                </a:cubicBezTo>
                <a:cubicBezTo>
                  <a:pt x="28" y="291"/>
                  <a:pt x="37" y="255"/>
                  <a:pt x="37" y="255"/>
                </a:cubicBezTo>
                <a:cubicBezTo>
                  <a:pt x="37" y="255"/>
                  <a:pt x="47" y="217"/>
                  <a:pt x="48" y="217"/>
                </a:cubicBezTo>
                <a:cubicBezTo>
                  <a:pt x="50" y="216"/>
                  <a:pt x="56" y="192"/>
                  <a:pt x="56" y="192"/>
                </a:cubicBezTo>
                <a:cubicBezTo>
                  <a:pt x="56" y="192"/>
                  <a:pt x="57" y="194"/>
                  <a:pt x="63" y="223"/>
                </a:cubicBezTo>
                <a:cubicBezTo>
                  <a:pt x="69" y="252"/>
                  <a:pt x="67" y="261"/>
                  <a:pt x="67" y="261"/>
                </a:cubicBezTo>
                <a:cubicBezTo>
                  <a:pt x="68" y="302"/>
                  <a:pt x="68" y="302"/>
                  <a:pt x="68" y="302"/>
                </a:cubicBezTo>
                <a:cubicBezTo>
                  <a:pt x="68" y="302"/>
                  <a:pt x="69" y="310"/>
                  <a:pt x="71" y="311"/>
                </a:cubicBezTo>
                <a:cubicBezTo>
                  <a:pt x="72" y="312"/>
                  <a:pt x="67" y="319"/>
                  <a:pt x="70" y="322"/>
                </a:cubicBezTo>
                <a:cubicBezTo>
                  <a:pt x="71" y="326"/>
                  <a:pt x="70" y="333"/>
                  <a:pt x="70" y="333"/>
                </a:cubicBezTo>
                <a:cubicBezTo>
                  <a:pt x="70" y="333"/>
                  <a:pt x="78" y="338"/>
                  <a:pt x="80" y="336"/>
                </a:cubicBezTo>
                <a:cubicBezTo>
                  <a:pt x="82" y="335"/>
                  <a:pt x="87" y="342"/>
                  <a:pt x="87" y="342"/>
                </a:cubicBezTo>
                <a:cubicBezTo>
                  <a:pt x="87" y="342"/>
                  <a:pt x="106" y="347"/>
                  <a:pt x="108" y="344"/>
                </a:cubicBezTo>
                <a:cubicBezTo>
                  <a:pt x="111" y="341"/>
                  <a:pt x="104" y="336"/>
                  <a:pt x="104" y="336"/>
                </a:cubicBezTo>
                <a:cubicBezTo>
                  <a:pt x="94" y="324"/>
                  <a:pt x="94" y="324"/>
                  <a:pt x="94" y="324"/>
                </a:cubicBezTo>
                <a:cubicBezTo>
                  <a:pt x="94" y="324"/>
                  <a:pt x="101" y="317"/>
                  <a:pt x="89" y="311"/>
                </a:cubicBezTo>
                <a:cubicBezTo>
                  <a:pt x="91" y="292"/>
                  <a:pt x="91" y="292"/>
                  <a:pt x="91" y="292"/>
                </a:cubicBezTo>
                <a:cubicBezTo>
                  <a:pt x="91" y="292"/>
                  <a:pt x="92" y="278"/>
                  <a:pt x="90" y="268"/>
                </a:cubicBezTo>
                <a:cubicBezTo>
                  <a:pt x="88" y="258"/>
                  <a:pt x="95" y="208"/>
                  <a:pt x="95" y="208"/>
                </a:cubicBezTo>
                <a:cubicBezTo>
                  <a:pt x="95" y="208"/>
                  <a:pt x="98" y="185"/>
                  <a:pt x="95" y="181"/>
                </a:cubicBezTo>
                <a:cubicBezTo>
                  <a:pt x="98" y="179"/>
                  <a:pt x="89" y="125"/>
                  <a:pt x="89" y="125"/>
                </a:cubicBezTo>
                <a:cubicBezTo>
                  <a:pt x="85" y="117"/>
                  <a:pt x="85" y="117"/>
                  <a:pt x="85" y="117"/>
                </a:cubicBezTo>
                <a:cubicBezTo>
                  <a:pt x="85" y="117"/>
                  <a:pt x="96" y="116"/>
                  <a:pt x="97" y="110"/>
                </a:cubicBezTo>
                <a:cubicBezTo>
                  <a:pt x="98" y="104"/>
                  <a:pt x="100" y="103"/>
                  <a:pt x="100" y="98"/>
                </a:cubicBezTo>
                <a:cubicBezTo>
                  <a:pt x="99" y="94"/>
                  <a:pt x="97" y="82"/>
                  <a:pt x="96" y="79"/>
                </a:cubicBezTo>
                <a:cubicBezTo>
                  <a:pt x="95" y="75"/>
                  <a:pt x="92" y="60"/>
                  <a:pt x="92" y="60"/>
                </a:cubicBezTo>
                <a:cubicBezTo>
                  <a:pt x="92" y="60"/>
                  <a:pt x="89" y="55"/>
                  <a:pt x="83" y="55"/>
                </a:cubicBezTo>
                <a:cubicBezTo>
                  <a:pt x="78" y="55"/>
                  <a:pt x="63" y="48"/>
                  <a:pt x="62" y="42"/>
                </a:cubicBezTo>
                <a:cubicBezTo>
                  <a:pt x="62" y="42"/>
                  <a:pt x="65" y="39"/>
                  <a:pt x="67" y="34"/>
                </a:cubicBezTo>
                <a:cubicBezTo>
                  <a:pt x="67" y="32"/>
                  <a:pt x="69" y="29"/>
                  <a:pt x="69" y="27"/>
                </a:cubicBezTo>
                <a:cubicBezTo>
                  <a:pt x="74" y="16"/>
                  <a:pt x="74" y="16"/>
                  <a:pt x="74" y="16"/>
                </a:cubicBezTo>
                <a:cubicBezTo>
                  <a:pt x="74" y="11"/>
                  <a:pt x="74" y="11"/>
                  <a:pt x="74" y="11"/>
                </a:cubicBezTo>
                <a:cubicBezTo>
                  <a:pt x="72" y="5"/>
                  <a:pt x="72" y="5"/>
                  <a:pt x="72" y="5"/>
                </a:cubicBezTo>
                <a:cubicBezTo>
                  <a:pt x="67" y="0"/>
                  <a:pt x="53" y="2"/>
                  <a:pt x="53" y="2"/>
                </a:cubicBezTo>
                <a:cubicBezTo>
                  <a:pt x="53" y="2"/>
                  <a:pt x="53" y="2"/>
                  <a:pt x="53" y="2"/>
                </a:cubicBezTo>
                <a:cubicBezTo>
                  <a:pt x="45" y="2"/>
                  <a:pt x="41" y="12"/>
                  <a:pt x="41" y="18"/>
                </a:cubicBezTo>
                <a:cubicBezTo>
                  <a:pt x="34" y="18"/>
                  <a:pt x="41" y="30"/>
                  <a:pt x="41" y="30"/>
                </a:cubicBezTo>
                <a:cubicBezTo>
                  <a:pt x="41" y="30"/>
                  <a:pt x="40" y="33"/>
                  <a:pt x="39" y="37"/>
                </a:cubicBezTo>
                <a:cubicBezTo>
                  <a:pt x="40" y="38"/>
                  <a:pt x="43" y="45"/>
                  <a:pt x="50" y="47"/>
                </a:cubicBezTo>
                <a:cubicBezTo>
                  <a:pt x="58" y="50"/>
                  <a:pt x="61" y="44"/>
                  <a:pt x="61" y="44"/>
                </a:cubicBezTo>
                <a:cubicBezTo>
                  <a:pt x="61" y="68"/>
                  <a:pt x="61" y="68"/>
                  <a:pt x="61" y="68"/>
                </a:cubicBezTo>
                <a:cubicBezTo>
                  <a:pt x="61" y="68"/>
                  <a:pt x="56" y="56"/>
                  <a:pt x="57" y="53"/>
                </a:cubicBezTo>
                <a:cubicBezTo>
                  <a:pt x="59" y="50"/>
                  <a:pt x="54" y="50"/>
                  <a:pt x="52" y="50"/>
                </a:cubicBezTo>
                <a:cubicBezTo>
                  <a:pt x="50" y="50"/>
                  <a:pt x="48" y="53"/>
                  <a:pt x="48" y="53"/>
                </a:cubicBezTo>
                <a:cubicBezTo>
                  <a:pt x="53" y="57"/>
                  <a:pt x="53" y="57"/>
                  <a:pt x="53" y="57"/>
                </a:cubicBezTo>
                <a:cubicBezTo>
                  <a:pt x="53" y="57"/>
                  <a:pt x="53" y="74"/>
                  <a:pt x="53" y="71"/>
                </a:cubicBezTo>
                <a:cubicBezTo>
                  <a:pt x="53" y="68"/>
                  <a:pt x="40" y="48"/>
                  <a:pt x="37" y="42"/>
                </a:cubicBezTo>
                <a:cubicBezTo>
                  <a:pt x="37" y="43"/>
                  <a:pt x="36" y="43"/>
                  <a:pt x="36" y="43"/>
                </a:cubicBezTo>
                <a:cubicBezTo>
                  <a:pt x="34" y="46"/>
                  <a:pt x="17" y="49"/>
                  <a:pt x="17" y="49"/>
                </a:cubicBezTo>
                <a:cubicBezTo>
                  <a:pt x="17" y="49"/>
                  <a:pt x="0" y="48"/>
                  <a:pt x="5" y="67"/>
                </a:cubicBezTo>
                <a:cubicBezTo>
                  <a:pt x="7" y="82"/>
                  <a:pt x="9" y="95"/>
                  <a:pt x="9" y="95"/>
                </a:cubicBezTo>
                <a:cubicBezTo>
                  <a:pt x="9" y="95"/>
                  <a:pt x="13" y="112"/>
                  <a:pt x="16" y="112"/>
                </a:cubicBezTo>
                <a:cubicBezTo>
                  <a:pt x="20" y="113"/>
                  <a:pt x="3" y="172"/>
                  <a:pt x="3" y="177"/>
                </a:cubicBezTo>
                <a:close/>
                <a:moveTo>
                  <a:pt x="40" y="95"/>
                </a:moveTo>
                <a:cubicBezTo>
                  <a:pt x="40" y="95"/>
                  <a:pt x="45" y="87"/>
                  <a:pt x="44" y="85"/>
                </a:cubicBezTo>
                <a:cubicBezTo>
                  <a:pt x="47" y="86"/>
                  <a:pt x="49" y="86"/>
                  <a:pt x="49" y="86"/>
                </a:cubicBezTo>
                <a:cubicBezTo>
                  <a:pt x="49" y="99"/>
                  <a:pt x="49" y="99"/>
                  <a:pt x="49" y="99"/>
                </a:cubicBezTo>
                <a:lnTo>
                  <a:pt x="40" y="95"/>
                </a:lnTo>
                <a:close/>
              </a:path>
            </a:pathLst>
          </a:custGeom>
          <a:solidFill>
            <a:schemeClr val="tx1">
              <a:lumMod val="50000"/>
              <a:lumOff val="50000"/>
            </a:schemeClr>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900" b="0" i="0" u="none" strike="noStrike" kern="1200" cap="none" spc="0" normalizeH="0" baseline="0" noProof="0">
              <a:ln>
                <a:noFill/>
              </a:ln>
              <a:solidFill>
                <a:srgbClr val="181717"/>
              </a:solidFill>
              <a:effectLst/>
              <a:uLnTx/>
              <a:uFillTx/>
              <a:latin typeface="Calibri" panose="020F0502020204030204"/>
              <a:ea typeface="+mn-ea"/>
              <a:cs typeface="Cordia New" panose="020B0304020202020204" pitchFamily="34" charset="-34"/>
            </a:endParaRPr>
          </a:p>
        </p:txBody>
      </p:sp>
      <p:grpSp>
        <p:nvGrpSpPr>
          <p:cNvPr id="7" name="กลุ่ม 169">
            <a:extLst>
              <a:ext uri="{FF2B5EF4-FFF2-40B4-BE49-F238E27FC236}">
                <a16:creationId xmlns:a16="http://schemas.microsoft.com/office/drawing/2014/main" id="{E40F9BCE-EA5C-D6E4-1F27-7135C33E6969}"/>
              </a:ext>
            </a:extLst>
          </p:cNvPr>
          <p:cNvGrpSpPr/>
          <p:nvPr/>
        </p:nvGrpSpPr>
        <p:grpSpPr>
          <a:xfrm>
            <a:off x="1981121" y="1637461"/>
            <a:ext cx="8311742" cy="3287293"/>
            <a:chOff x="7427359" y="3304696"/>
            <a:chExt cx="3459099" cy="6574585"/>
          </a:xfrm>
        </p:grpSpPr>
        <p:sp>
          <p:nvSpPr>
            <p:cNvPr id="8" name="Rectangle 14">
              <a:extLst>
                <a:ext uri="{FF2B5EF4-FFF2-40B4-BE49-F238E27FC236}">
                  <a16:creationId xmlns:a16="http://schemas.microsoft.com/office/drawing/2014/main" id="{E473D45A-C1B7-7028-6230-CD2D141A9921}"/>
                </a:ext>
              </a:extLst>
            </p:cNvPr>
            <p:cNvSpPr>
              <a:spLocks noChangeArrowheads="1"/>
            </p:cNvSpPr>
            <p:nvPr/>
          </p:nvSpPr>
          <p:spPr bwMode="auto">
            <a:xfrm>
              <a:off x="7428860" y="3304696"/>
              <a:ext cx="3444151" cy="1019992"/>
            </a:xfrm>
            <a:prstGeom prst="rect">
              <a:avLst/>
            </a:prstGeom>
            <a:solidFill>
              <a:schemeClr val="accent6"/>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5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9" name="Rectangle 15">
              <a:extLst>
                <a:ext uri="{FF2B5EF4-FFF2-40B4-BE49-F238E27FC236}">
                  <a16:creationId xmlns:a16="http://schemas.microsoft.com/office/drawing/2014/main" id="{493675F0-0619-7745-CEE1-DA0F8F523F7F}"/>
                </a:ext>
              </a:extLst>
            </p:cNvPr>
            <p:cNvSpPr>
              <a:spLocks noChangeArrowheads="1"/>
            </p:cNvSpPr>
            <p:nvPr/>
          </p:nvSpPr>
          <p:spPr bwMode="auto">
            <a:xfrm>
              <a:off x="7428860" y="5142985"/>
              <a:ext cx="3457598" cy="1006545"/>
            </a:xfrm>
            <a:prstGeom prst="rect">
              <a:avLst/>
            </a:prstGeom>
            <a:solidFill>
              <a:schemeClr val="accent5"/>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5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10" name="Rectangle 16">
              <a:extLst>
                <a:ext uri="{FF2B5EF4-FFF2-40B4-BE49-F238E27FC236}">
                  <a16:creationId xmlns:a16="http://schemas.microsoft.com/office/drawing/2014/main" id="{7B5D1ED5-2C9E-6BE6-0E54-9A27A3C02982}"/>
                </a:ext>
              </a:extLst>
            </p:cNvPr>
            <p:cNvSpPr>
              <a:spLocks noChangeArrowheads="1"/>
            </p:cNvSpPr>
            <p:nvPr/>
          </p:nvSpPr>
          <p:spPr bwMode="auto">
            <a:xfrm>
              <a:off x="7427359" y="6925569"/>
              <a:ext cx="3457598" cy="1008468"/>
            </a:xfrm>
            <a:prstGeom prst="rect">
              <a:avLst/>
            </a:prstGeom>
            <a:solidFill>
              <a:schemeClr val="accent4"/>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5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11" name="Rectangle 17">
              <a:extLst>
                <a:ext uri="{FF2B5EF4-FFF2-40B4-BE49-F238E27FC236}">
                  <a16:creationId xmlns:a16="http://schemas.microsoft.com/office/drawing/2014/main" id="{9F3839E0-AB3D-FF63-77D6-9DB873A53385}"/>
                </a:ext>
              </a:extLst>
            </p:cNvPr>
            <p:cNvSpPr>
              <a:spLocks noChangeArrowheads="1"/>
            </p:cNvSpPr>
            <p:nvPr/>
          </p:nvSpPr>
          <p:spPr bwMode="auto">
            <a:xfrm>
              <a:off x="7428150" y="8772929"/>
              <a:ext cx="3457598" cy="1019992"/>
            </a:xfrm>
            <a:prstGeom prst="rect">
              <a:avLst/>
            </a:prstGeom>
            <a:solidFill>
              <a:schemeClr val="accent3"/>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5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12" name="TextBox 11">
              <a:extLst>
                <a:ext uri="{FF2B5EF4-FFF2-40B4-BE49-F238E27FC236}">
                  <a16:creationId xmlns:a16="http://schemas.microsoft.com/office/drawing/2014/main" id="{A0469E8D-91F5-A486-EE3C-5BA8A860636D}"/>
                </a:ext>
              </a:extLst>
            </p:cNvPr>
            <p:cNvSpPr txBox="1"/>
            <p:nvPr/>
          </p:nvSpPr>
          <p:spPr>
            <a:xfrm>
              <a:off x="7469198" y="3304698"/>
              <a:ext cx="3369940" cy="991004"/>
            </a:xfrm>
            <a:prstGeom prst="rect">
              <a:avLst/>
            </a:prstGeom>
            <a:noFill/>
          </p:spPr>
          <p:txBody>
            <a:bodyPr wrap="square" lIns="109710" tIns="54855" rIns="109710" bIns="5485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Spironolactone 100mg, furosemide 40mg daily</a:t>
              </a:r>
            </a:p>
          </p:txBody>
        </p:sp>
        <p:sp>
          <p:nvSpPr>
            <p:cNvPr id="13" name="TextBox 12">
              <a:extLst>
                <a:ext uri="{FF2B5EF4-FFF2-40B4-BE49-F238E27FC236}">
                  <a16:creationId xmlns:a16="http://schemas.microsoft.com/office/drawing/2014/main" id="{D759ED61-3500-AFBE-632E-B1C0CB554500}"/>
                </a:ext>
              </a:extLst>
            </p:cNvPr>
            <p:cNvSpPr txBox="1"/>
            <p:nvPr/>
          </p:nvSpPr>
          <p:spPr>
            <a:xfrm>
              <a:off x="7455754" y="5189476"/>
              <a:ext cx="3315730" cy="991004"/>
            </a:xfrm>
            <a:prstGeom prst="rect">
              <a:avLst/>
            </a:prstGeom>
            <a:noFill/>
          </p:spPr>
          <p:txBody>
            <a:bodyPr wrap="square" lIns="109710" tIns="54855" rIns="109710" bIns="5485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Ciprofloxacin 500mg daily</a:t>
              </a:r>
            </a:p>
          </p:txBody>
        </p:sp>
        <p:sp>
          <p:nvSpPr>
            <p:cNvPr id="14" name="TextBox 13">
              <a:extLst>
                <a:ext uri="{FF2B5EF4-FFF2-40B4-BE49-F238E27FC236}">
                  <a16:creationId xmlns:a16="http://schemas.microsoft.com/office/drawing/2014/main" id="{57891905-B392-681A-239D-5B6BB4ED6704}"/>
                </a:ext>
              </a:extLst>
            </p:cNvPr>
            <p:cNvSpPr txBox="1"/>
            <p:nvPr/>
          </p:nvSpPr>
          <p:spPr>
            <a:xfrm>
              <a:off x="7455754" y="6944241"/>
              <a:ext cx="3315730" cy="991004"/>
            </a:xfrm>
            <a:prstGeom prst="rect">
              <a:avLst/>
            </a:prstGeom>
            <a:noFill/>
          </p:spPr>
          <p:txBody>
            <a:bodyPr wrap="square" lIns="109710" tIns="54855" rIns="109710" bIns="5485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Cr 2.9 (from 1.4) mg/dL		Na 129 (135) mmol/L</a:t>
              </a:r>
            </a:p>
          </p:txBody>
        </p:sp>
        <p:sp>
          <p:nvSpPr>
            <p:cNvPr id="15" name="TextBox 14">
              <a:extLst>
                <a:ext uri="{FF2B5EF4-FFF2-40B4-BE49-F238E27FC236}">
                  <a16:creationId xmlns:a16="http://schemas.microsoft.com/office/drawing/2014/main" id="{960A45D8-BB21-4223-4A37-6D667E61CB52}"/>
                </a:ext>
              </a:extLst>
            </p:cNvPr>
            <p:cNvSpPr txBox="1"/>
            <p:nvPr/>
          </p:nvSpPr>
          <p:spPr>
            <a:xfrm>
              <a:off x="7469198" y="8888277"/>
              <a:ext cx="3315730" cy="991004"/>
            </a:xfrm>
            <a:prstGeom prst="rect">
              <a:avLst/>
            </a:prstGeom>
            <a:noFill/>
          </p:spPr>
          <p:txBody>
            <a:bodyPr wrap="square" lIns="109710" tIns="54855" rIns="109710" bIns="5485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Diagnostic para without SBP	RUQ U/S without PVT</a:t>
              </a:r>
            </a:p>
          </p:txBody>
        </p:sp>
      </p:grpSp>
    </p:spTree>
    <p:extLst>
      <p:ext uri="{BB962C8B-B14F-4D97-AF65-F5344CB8AC3E}">
        <p14:creationId xmlns:p14="http://schemas.microsoft.com/office/powerpoint/2010/main" val="1316425485"/>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E3184-21AA-411B-AB53-E9D5D2681FA0}"/>
              </a:ext>
            </a:extLst>
          </p:cNvPr>
          <p:cNvSpPr>
            <a:spLocks noGrp="1"/>
          </p:cNvSpPr>
          <p:nvPr>
            <p:ph type="title"/>
          </p:nvPr>
        </p:nvSpPr>
        <p:spPr/>
        <p:txBody>
          <a:bodyPr/>
          <a:lstStyle/>
          <a:p>
            <a:r>
              <a:rPr lang="en-US" dirty="0"/>
              <a:t>Dr. Suchita Shah Sata, MD, FACP, SFHM</a:t>
            </a:r>
          </a:p>
        </p:txBody>
      </p:sp>
      <p:sp>
        <p:nvSpPr>
          <p:cNvPr id="11" name="Content Placeholder 2">
            <a:extLst>
              <a:ext uri="{FF2B5EF4-FFF2-40B4-BE49-F238E27FC236}">
                <a16:creationId xmlns:a16="http://schemas.microsoft.com/office/drawing/2014/main" id="{0CBA4C40-782F-4BBB-81CD-6E6C41D9B1C5}"/>
              </a:ext>
            </a:extLst>
          </p:cNvPr>
          <p:cNvSpPr txBox="1">
            <a:spLocks/>
          </p:cNvSpPr>
          <p:nvPr/>
        </p:nvSpPr>
        <p:spPr>
          <a:xfrm>
            <a:off x="381000" y="1425387"/>
            <a:ext cx="6689271" cy="431818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4572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051560" indent="-228600" algn="l" defTabSz="914400" rtl="0" eaLnBrk="1" latinLnBrk="0" hangingPunct="1">
              <a:lnSpc>
                <a:spcPct val="90000"/>
              </a:lnSpc>
              <a:spcBef>
                <a:spcPts val="500"/>
              </a:spcBef>
              <a:buClr>
                <a:schemeClr val="accent1"/>
              </a:buClr>
              <a:buSzPct val="90000"/>
              <a:buFont typeface="Wingdings" pitchFamily="2" charset="2"/>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Hospitalist and </a:t>
            </a:r>
            <a:r>
              <a:rPr lang="en-US"/>
              <a:t>Assistant Professor </a:t>
            </a:r>
            <a:r>
              <a:rPr lang="en-US" dirty="0"/>
              <a:t>of Medicine at Duke University Hospital</a:t>
            </a:r>
          </a:p>
          <a:p>
            <a:pPr marL="342900" indent="-342900">
              <a:buFont typeface="Arial" panose="020B0604020202020204" pitchFamily="34" charset="0"/>
              <a:buChar char="•"/>
            </a:pPr>
            <a:r>
              <a:rPr lang="en-US" dirty="0"/>
              <a:t>SHM Education Committee member</a:t>
            </a:r>
          </a:p>
        </p:txBody>
      </p:sp>
      <p:pic>
        <p:nvPicPr>
          <p:cNvPr id="4" name="Picture 3" descr="A close-up of a person smiling&#10;&#10;Description automatically generated">
            <a:extLst>
              <a:ext uri="{FF2B5EF4-FFF2-40B4-BE49-F238E27FC236}">
                <a16:creationId xmlns:a16="http://schemas.microsoft.com/office/drawing/2014/main" id="{5F360A80-558E-D136-675C-7379B7E1F6A5}"/>
              </a:ext>
            </a:extLst>
          </p:cNvPr>
          <p:cNvPicPr>
            <a:picLocks noChangeAspect="1"/>
          </p:cNvPicPr>
          <p:nvPr/>
        </p:nvPicPr>
        <p:blipFill>
          <a:blip r:embed="rId2"/>
          <a:stretch>
            <a:fillRect/>
          </a:stretch>
        </p:blipFill>
        <p:spPr>
          <a:xfrm>
            <a:off x="8135302" y="1867620"/>
            <a:ext cx="3218498" cy="4108721"/>
          </a:xfrm>
          <a:prstGeom prst="rect">
            <a:avLst/>
          </a:prstGeom>
        </p:spPr>
      </p:pic>
    </p:spTree>
    <p:extLst>
      <p:ext uri="{BB962C8B-B14F-4D97-AF65-F5344CB8AC3E}">
        <p14:creationId xmlns:p14="http://schemas.microsoft.com/office/powerpoint/2010/main" val="1156266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Box 279"/>
          <p:cNvSpPr txBox="1"/>
          <p:nvPr/>
        </p:nvSpPr>
        <p:spPr>
          <a:xfrm>
            <a:off x="4213235" y="241509"/>
            <a:ext cx="3843978" cy="507823"/>
          </a:xfrm>
          <a:prstGeom prst="rect">
            <a:avLst/>
          </a:prstGeom>
          <a:noFill/>
        </p:spPr>
        <p:txBody>
          <a:bodyPr wrap="square" lIns="45711" tIns="22856" rIns="45711" bIns="2285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Mr. Jackson</a:t>
            </a:r>
            <a:endParaRPr kumimoji="0" lang="id-ID" sz="3000" b="1"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82" name="Group 1"/>
          <p:cNvGrpSpPr/>
          <p:nvPr/>
        </p:nvGrpSpPr>
        <p:grpSpPr>
          <a:xfrm>
            <a:off x="5219700" y="793915"/>
            <a:ext cx="1828801" cy="120485"/>
            <a:chOff x="10866255" y="8448874"/>
            <a:chExt cx="2738812" cy="73150"/>
          </a:xfrm>
        </p:grpSpPr>
        <p:sp>
          <p:nvSpPr>
            <p:cNvPr id="283"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4"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5"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6"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7"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8"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80" name="Rectangle 231"/>
          <p:cNvSpPr>
            <a:spLocks noChangeArrowheads="1"/>
          </p:cNvSpPr>
          <p:nvPr/>
        </p:nvSpPr>
        <p:spPr bwMode="auto">
          <a:xfrm>
            <a:off x="1" y="5372100"/>
            <a:ext cx="12176919" cy="1495193"/>
          </a:xfrm>
          <a:prstGeom prst="rect">
            <a:avLst/>
          </a:prstGeom>
          <a:solidFill>
            <a:schemeClr val="accent6">
              <a:lumMod val="75000"/>
            </a:schemeClr>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900" b="0" i="0" u="none" strike="noStrike" kern="1200" cap="none" spc="0" normalizeH="0" baseline="0" noProof="0">
              <a:ln>
                <a:noFill/>
              </a:ln>
              <a:solidFill>
                <a:srgbClr val="181717"/>
              </a:solidFill>
              <a:effectLst/>
              <a:uLnTx/>
              <a:uFillTx/>
              <a:latin typeface="Calibri" panose="020F0502020204030204"/>
              <a:ea typeface="+mn-ea"/>
              <a:cs typeface="Cordia New" panose="020B0304020202020204" pitchFamily="34" charset="-34"/>
            </a:endParaRPr>
          </a:p>
        </p:txBody>
      </p:sp>
      <p:sp>
        <p:nvSpPr>
          <p:cNvPr id="169" name="Content Placeholder 2"/>
          <p:cNvSpPr txBox="1">
            <a:spLocks/>
          </p:cNvSpPr>
          <p:nvPr/>
        </p:nvSpPr>
        <p:spPr>
          <a:xfrm>
            <a:off x="822449" y="5676900"/>
            <a:ext cx="10654409" cy="952500"/>
          </a:xfrm>
          <a:prstGeom prst="rect">
            <a:avLst/>
          </a:prstGeom>
        </p:spPr>
        <p:txBody>
          <a:bodyPr vert="horz" lIns="121893" tIns="60946" rIns="121893" bIns="60946" numCol="1"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5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61 y/o M w/ HCV cirrhosis with ascites on diuretics.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5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Presents with dizziness and fatigue. Has AKI.</a:t>
            </a:r>
          </a:p>
        </p:txBody>
      </p:sp>
      <p:sp>
        <p:nvSpPr>
          <p:cNvPr id="2" name="Medical Resale International ltd">
            <a:extLst>
              <a:ext uri="{FF2B5EF4-FFF2-40B4-BE49-F238E27FC236}">
                <a16:creationId xmlns:a16="http://schemas.microsoft.com/office/drawing/2014/main" id="{A1404F39-6160-7EA9-1926-441DCC7E3C17}"/>
              </a:ext>
            </a:extLst>
          </p:cNvPr>
          <p:cNvSpPr txBox="1"/>
          <p:nvPr/>
        </p:nvSpPr>
        <p:spPr>
          <a:xfrm>
            <a:off x="9085943" y="6447084"/>
            <a:ext cx="2999153" cy="287258"/>
          </a:xfrm>
          <a:prstGeom prst="rect">
            <a:avLst/>
          </a:prstGeom>
          <a:noFill/>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r">
              <a:lnSpc>
                <a:spcPct val="80000"/>
              </a:lnSpc>
              <a:spcBef>
                <a:spcPts val="0"/>
              </a:spcBef>
              <a:defRPr b="1" cap="all">
                <a:solidFill>
                  <a:schemeClr val="accent1">
                    <a:hueOff val="262910"/>
                    <a:satOff val="3867"/>
                    <a:lumOff val="-18039"/>
                  </a:schemeClr>
                </a:solidFill>
                <a:latin typeface="Arial Narrow"/>
                <a:ea typeface="Arial Narrow"/>
                <a:cs typeface="Arial Narrow"/>
                <a:sym typeface="Arial Narrow"/>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rPr>
              <a:t>@</a:t>
            </a:r>
            <a:r>
              <a:rPr kumimoji="0" lang="en-US" sz="1200" b="1" i="1" u="none" strike="noStrike" kern="1200" cap="none" spc="0" normalizeH="0" baseline="0" noProof="0" dirty="0" err="1">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rPr>
              <a:t>SuchitaSata</a:t>
            </a:r>
            <a:endParaRPr kumimoji="0" lang="en-US" sz="1200" b="1" i="1" u="none" strike="noStrike" kern="1200" cap="none" spc="0" normalizeH="0" baseline="0" noProof="0" dirty="0">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endParaRPr>
          </a:p>
        </p:txBody>
      </p:sp>
      <p:sp>
        <p:nvSpPr>
          <p:cNvPr id="5" name="Freeform 11">
            <a:extLst>
              <a:ext uri="{FF2B5EF4-FFF2-40B4-BE49-F238E27FC236}">
                <a16:creationId xmlns:a16="http://schemas.microsoft.com/office/drawing/2014/main" id="{2237E091-EA64-CDE0-B82C-81D6E79733A2}"/>
              </a:ext>
            </a:extLst>
          </p:cNvPr>
          <p:cNvSpPr>
            <a:spLocks noEditPoints="1"/>
          </p:cNvSpPr>
          <p:nvPr/>
        </p:nvSpPr>
        <p:spPr bwMode="auto">
          <a:xfrm>
            <a:off x="397885" y="1298596"/>
            <a:ext cx="1341910" cy="3888641"/>
          </a:xfrm>
          <a:custGeom>
            <a:avLst/>
            <a:gdLst>
              <a:gd name="T0" fmla="*/ 16 w 111"/>
              <a:gd name="T1" fmla="*/ 182 h 351"/>
              <a:gd name="T2" fmla="*/ 14 w 111"/>
              <a:gd name="T3" fmla="*/ 246 h 351"/>
              <a:gd name="T4" fmla="*/ 8 w 111"/>
              <a:gd name="T5" fmla="*/ 308 h 351"/>
              <a:gd name="T6" fmla="*/ 10 w 111"/>
              <a:gd name="T7" fmla="*/ 328 h 351"/>
              <a:gd name="T8" fmla="*/ 24 w 111"/>
              <a:gd name="T9" fmla="*/ 348 h 351"/>
              <a:gd name="T10" fmla="*/ 34 w 111"/>
              <a:gd name="T11" fmla="*/ 323 h 351"/>
              <a:gd name="T12" fmla="*/ 37 w 111"/>
              <a:gd name="T13" fmla="*/ 255 h 351"/>
              <a:gd name="T14" fmla="*/ 56 w 111"/>
              <a:gd name="T15" fmla="*/ 192 h 351"/>
              <a:gd name="T16" fmla="*/ 67 w 111"/>
              <a:gd name="T17" fmla="*/ 261 h 351"/>
              <a:gd name="T18" fmla="*/ 71 w 111"/>
              <a:gd name="T19" fmla="*/ 311 h 351"/>
              <a:gd name="T20" fmla="*/ 70 w 111"/>
              <a:gd name="T21" fmla="*/ 333 h 351"/>
              <a:gd name="T22" fmla="*/ 87 w 111"/>
              <a:gd name="T23" fmla="*/ 342 h 351"/>
              <a:gd name="T24" fmla="*/ 104 w 111"/>
              <a:gd name="T25" fmla="*/ 336 h 351"/>
              <a:gd name="T26" fmla="*/ 89 w 111"/>
              <a:gd name="T27" fmla="*/ 311 h 351"/>
              <a:gd name="T28" fmla="*/ 90 w 111"/>
              <a:gd name="T29" fmla="*/ 268 h 351"/>
              <a:gd name="T30" fmla="*/ 95 w 111"/>
              <a:gd name="T31" fmla="*/ 181 h 351"/>
              <a:gd name="T32" fmla="*/ 85 w 111"/>
              <a:gd name="T33" fmla="*/ 117 h 351"/>
              <a:gd name="T34" fmla="*/ 100 w 111"/>
              <a:gd name="T35" fmla="*/ 98 h 351"/>
              <a:gd name="T36" fmla="*/ 92 w 111"/>
              <a:gd name="T37" fmla="*/ 60 h 351"/>
              <a:gd name="T38" fmla="*/ 62 w 111"/>
              <a:gd name="T39" fmla="*/ 42 h 351"/>
              <a:gd name="T40" fmla="*/ 69 w 111"/>
              <a:gd name="T41" fmla="*/ 27 h 351"/>
              <a:gd name="T42" fmla="*/ 74 w 111"/>
              <a:gd name="T43" fmla="*/ 11 h 351"/>
              <a:gd name="T44" fmla="*/ 53 w 111"/>
              <a:gd name="T45" fmla="*/ 2 h 351"/>
              <a:gd name="T46" fmla="*/ 41 w 111"/>
              <a:gd name="T47" fmla="*/ 18 h 351"/>
              <a:gd name="T48" fmla="*/ 39 w 111"/>
              <a:gd name="T49" fmla="*/ 37 h 351"/>
              <a:gd name="T50" fmla="*/ 61 w 111"/>
              <a:gd name="T51" fmla="*/ 44 h 351"/>
              <a:gd name="T52" fmla="*/ 57 w 111"/>
              <a:gd name="T53" fmla="*/ 53 h 351"/>
              <a:gd name="T54" fmla="*/ 48 w 111"/>
              <a:gd name="T55" fmla="*/ 53 h 351"/>
              <a:gd name="T56" fmla="*/ 53 w 111"/>
              <a:gd name="T57" fmla="*/ 71 h 351"/>
              <a:gd name="T58" fmla="*/ 36 w 111"/>
              <a:gd name="T59" fmla="*/ 43 h 351"/>
              <a:gd name="T60" fmla="*/ 5 w 111"/>
              <a:gd name="T61" fmla="*/ 67 h 351"/>
              <a:gd name="T62" fmla="*/ 16 w 111"/>
              <a:gd name="T63" fmla="*/ 112 h 351"/>
              <a:gd name="T64" fmla="*/ 40 w 111"/>
              <a:gd name="T65" fmla="*/ 95 h 351"/>
              <a:gd name="T66" fmla="*/ 49 w 111"/>
              <a:gd name="T67" fmla="*/ 86 h 351"/>
              <a:gd name="T68" fmla="*/ 40 w 111"/>
              <a:gd name="T69" fmla="*/ 9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1" h="351">
                <a:moveTo>
                  <a:pt x="3" y="177"/>
                </a:moveTo>
                <a:cubicBezTo>
                  <a:pt x="5" y="180"/>
                  <a:pt x="16" y="182"/>
                  <a:pt x="16" y="182"/>
                </a:cubicBezTo>
                <a:cubicBezTo>
                  <a:pt x="16" y="182"/>
                  <a:pt x="16" y="224"/>
                  <a:pt x="16" y="225"/>
                </a:cubicBezTo>
                <a:cubicBezTo>
                  <a:pt x="15" y="227"/>
                  <a:pt x="17" y="238"/>
                  <a:pt x="14" y="246"/>
                </a:cubicBezTo>
                <a:cubicBezTo>
                  <a:pt x="11" y="254"/>
                  <a:pt x="7" y="296"/>
                  <a:pt x="7" y="296"/>
                </a:cubicBezTo>
                <a:cubicBezTo>
                  <a:pt x="7" y="296"/>
                  <a:pt x="7" y="306"/>
                  <a:pt x="8" y="308"/>
                </a:cubicBezTo>
                <a:cubicBezTo>
                  <a:pt x="10" y="311"/>
                  <a:pt x="10" y="315"/>
                  <a:pt x="8" y="317"/>
                </a:cubicBezTo>
                <a:cubicBezTo>
                  <a:pt x="5" y="319"/>
                  <a:pt x="10" y="328"/>
                  <a:pt x="10" y="328"/>
                </a:cubicBezTo>
                <a:cubicBezTo>
                  <a:pt x="10" y="328"/>
                  <a:pt x="1" y="346"/>
                  <a:pt x="6" y="348"/>
                </a:cubicBezTo>
                <a:cubicBezTo>
                  <a:pt x="11" y="351"/>
                  <a:pt x="20" y="351"/>
                  <a:pt x="24" y="348"/>
                </a:cubicBezTo>
                <a:cubicBezTo>
                  <a:pt x="26" y="345"/>
                  <a:pt x="25" y="329"/>
                  <a:pt x="25" y="329"/>
                </a:cubicBezTo>
                <a:cubicBezTo>
                  <a:pt x="25" y="329"/>
                  <a:pt x="33" y="326"/>
                  <a:pt x="34" y="323"/>
                </a:cubicBezTo>
                <a:cubicBezTo>
                  <a:pt x="35" y="321"/>
                  <a:pt x="37" y="318"/>
                  <a:pt x="32" y="307"/>
                </a:cubicBezTo>
                <a:cubicBezTo>
                  <a:pt x="28" y="291"/>
                  <a:pt x="37" y="255"/>
                  <a:pt x="37" y="255"/>
                </a:cubicBezTo>
                <a:cubicBezTo>
                  <a:pt x="37" y="255"/>
                  <a:pt x="47" y="217"/>
                  <a:pt x="48" y="217"/>
                </a:cubicBezTo>
                <a:cubicBezTo>
                  <a:pt x="50" y="216"/>
                  <a:pt x="56" y="192"/>
                  <a:pt x="56" y="192"/>
                </a:cubicBezTo>
                <a:cubicBezTo>
                  <a:pt x="56" y="192"/>
                  <a:pt x="57" y="194"/>
                  <a:pt x="63" y="223"/>
                </a:cubicBezTo>
                <a:cubicBezTo>
                  <a:pt x="69" y="252"/>
                  <a:pt x="67" y="261"/>
                  <a:pt x="67" y="261"/>
                </a:cubicBezTo>
                <a:cubicBezTo>
                  <a:pt x="68" y="302"/>
                  <a:pt x="68" y="302"/>
                  <a:pt x="68" y="302"/>
                </a:cubicBezTo>
                <a:cubicBezTo>
                  <a:pt x="68" y="302"/>
                  <a:pt x="69" y="310"/>
                  <a:pt x="71" y="311"/>
                </a:cubicBezTo>
                <a:cubicBezTo>
                  <a:pt x="72" y="312"/>
                  <a:pt x="67" y="319"/>
                  <a:pt x="70" y="322"/>
                </a:cubicBezTo>
                <a:cubicBezTo>
                  <a:pt x="71" y="326"/>
                  <a:pt x="70" y="333"/>
                  <a:pt x="70" y="333"/>
                </a:cubicBezTo>
                <a:cubicBezTo>
                  <a:pt x="70" y="333"/>
                  <a:pt x="78" y="338"/>
                  <a:pt x="80" y="336"/>
                </a:cubicBezTo>
                <a:cubicBezTo>
                  <a:pt x="82" y="335"/>
                  <a:pt x="87" y="342"/>
                  <a:pt x="87" y="342"/>
                </a:cubicBezTo>
                <a:cubicBezTo>
                  <a:pt x="87" y="342"/>
                  <a:pt x="106" y="347"/>
                  <a:pt x="108" y="344"/>
                </a:cubicBezTo>
                <a:cubicBezTo>
                  <a:pt x="111" y="341"/>
                  <a:pt x="104" y="336"/>
                  <a:pt x="104" y="336"/>
                </a:cubicBezTo>
                <a:cubicBezTo>
                  <a:pt x="94" y="324"/>
                  <a:pt x="94" y="324"/>
                  <a:pt x="94" y="324"/>
                </a:cubicBezTo>
                <a:cubicBezTo>
                  <a:pt x="94" y="324"/>
                  <a:pt x="101" y="317"/>
                  <a:pt x="89" y="311"/>
                </a:cubicBezTo>
                <a:cubicBezTo>
                  <a:pt x="91" y="292"/>
                  <a:pt x="91" y="292"/>
                  <a:pt x="91" y="292"/>
                </a:cubicBezTo>
                <a:cubicBezTo>
                  <a:pt x="91" y="292"/>
                  <a:pt x="92" y="278"/>
                  <a:pt x="90" y="268"/>
                </a:cubicBezTo>
                <a:cubicBezTo>
                  <a:pt x="88" y="258"/>
                  <a:pt x="95" y="208"/>
                  <a:pt x="95" y="208"/>
                </a:cubicBezTo>
                <a:cubicBezTo>
                  <a:pt x="95" y="208"/>
                  <a:pt x="98" y="185"/>
                  <a:pt x="95" y="181"/>
                </a:cubicBezTo>
                <a:cubicBezTo>
                  <a:pt x="98" y="179"/>
                  <a:pt x="89" y="125"/>
                  <a:pt x="89" y="125"/>
                </a:cubicBezTo>
                <a:cubicBezTo>
                  <a:pt x="85" y="117"/>
                  <a:pt x="85" y="117"/>
                  <a:pt x="85" y="117"/>
                </a:cubicBezTo>
                <a:cubicBezTo>
                  <a:pt x="85" y="117"/>
                  <a:pt x="96" y="116"/>
                  <a:pt x="97" y="110"/>
                </a:cubicBezTo>
                <a:cubicBezTo>
                  <a:pt x="98" y="104"/>
                  <a:pt x="100" y="103"/>
                  <a:pt x="100" y="98"/>
                </a:cubicBezTo>
                <a:cubicBezTo>
                  <a:pt x="99" y="94"/>
                  <a:pt x="97" y="82"/>
                  <a:pt x="96" y="79"/>
                </a:cubicBezTo>
                <a:cubicBezTo>
                  <a:pt x="95" y="75"/>
                  <a:pt x="92" y="60"/>
                  <a:pt x="92" y="60"/>
                </a:cubicBezTo>
                <a:cubicBezTo>
                  <a:pt x="92" y="60"/>
                  <a:pt x="89" y="55"/>
                  <a:pt x="83" y="55"/>
                </a:cubicBezTo>
                <a:cubicBezTo>
                  <a:pt x="78" y="55"/>
                  <a:pt x="63" y="48"/>
                  <a:pt x="62" y="42"/>
                </a:cubicBezTo>
                <a:cubicBezTo>
                  <a:pt x="62" y="42"/>
                  <a:pt x="65" y="39"/>
                  <a:pt x="67" y="34"/>
                </a:cubicBezTo>
                <a:cubicBezTo>
                  <a:pt x="67" y="32"/>
                  <a:pt x="69" y="29"/>
                  <a:pt x="69" y="27"/>
                </a:cubicBezTo>
                <a:cubicBezTo>
                  <a:pt x="74" y="16"/>
                  <a:pt x="74" y="16"/>
                  <a:pt x="74" y="16"/>
                </a:cubicBezTo>
                <a:cubicBezTo>
                  <a:pt x="74" y="11"/>
                  <a:pt x="74" y="11"/>
                  <a:pt x="74" y="11"/>
                </a:cubicBezTo>
                <a:cubicBezTo>
                  <a:pt x="72" y="5"/>
                  <a:pt x="72" y="5"/>
                  <a:pt x="72" y="5"/>
                </a:cubicBezTo>
                <a:cubicBezTo>
                  <a:pt x="67" y="0"/>
                  <a:pt x="53" y="2"/>
                  <a:pt x="53" y="2"/>
                </a:cubicBezTo>
                <a:cubicBezTo>
                  <a:pt x="53" y="2"/>
                  <a:pt x="53" y="2"/>
                  <a:pt x="53" y="2"/>
                </a:cubicBezTo>
                <a:cubicBezTo>
                  <a:pt x="45" y="2"/>
                  <a:pt x="41" y="12"/>
                  <a:pt x="41" y="18"/>
                </a:cubicBezTo>
                <a:cubicBezTo>
                  <a:pt x="34" y="18"/>
                  <a:pt x="41" y="30"/>
                  <a:pt x="41" y="30"/>
                </a:cubicBezTo>
                <a:cubicBezTo>
                  <a:pt x="41" y="30"/>
                  <a:pt x="40" y="33"/>
                  <a:pt x="39" y="37"/>
                </a:cubicBezTo>
                <a:cubicBezTo>
                  <a:pt x="40" y="38"/>
                  <a:pt x="43" y="45"/>
                  <a:pt x="50" y="47"/>
                </a:cubicBezTo>
                <a:cubicBezTo>
                  <a:pt x="58" y="50"/>
                  <a:pt x="61" y="44"/>
                  <a:pt x="61" y="44"/>
                </a:cubicBezTo>
                <a:cubicBezTo>
                  <a:pt x="61" y="68"/>
                  <a:pt x="61" y="68"/>
                  <a:pt x="61" y="68"/>
                </a:cubicBezTo>
                <a:cubicBezTo>
                  <a:pt x="61" y="68"/>
                  <a:pt x="56" y="56"/>
                  <a:pt x="57" y="53"/>
                </a:cubicBezTo>
                <a:cubicBezTo>
                  <a:pt x="59" y="50"/>
                  <a:pt x="54" y="50"/>
                  <a:pt x="52" y="50"/>
                </a:cubicBezTo>
                <a:cubicBezTo>
                  <a:pt x="50" y="50"/>
                  <a:pt x="48" y="53"/>
                  <a:pt x="48" y="53"/>
                </a:cubicBezTo>
                <a:cubicBezTo>
                  <a:pt x="53" y="57"/>
                  <a:pt x="53" y="57"/>
                  <a:pt x="53" y="57"/>
                </a:cubicBezTo>
                <a:cubicBezTo>
                  <a:pt x="53" y="57"/>
                  <a:pt x="53" y="74"/>
                  <a:pt x="53" y="71"/>
                </a:cubicBezTo>
                <a:cubicBezTo>
                  <a:pt x="53" y="68"/>
                  <a:pt x="40" y="48"/>
                  <a:pt x="37" y="42"/>
                </a:cubicBezTo>
                <a:cubicBezTo>
                  <a:pt x="37" y="43"/>
                  <a:pt x="36" y="43"/>
                  <a:pt x="36" y="43"/>
                </a:cubicBezTo>
                <a:cubicBezTo>
                  <a:pt x="34" y="46"/>
                  <a:pt x="17" y="49"/>
                  <a:pt x="17" y="49"/>
                </a:cubicBezTo>
                <a:cubicBezTo>
                  <a:pt x="17" y="49"/>
                  <a:pt x="0" y="48"/>
                  <a:pt x="5" y="67"/>
                </a:cubicBezTo>
                <a:cubicBezTo>
                  <a:pt x="7" y="82"/>
                  <a:pt x="9" y="95"/>
                  <a:pt x="9" y="95"/>
                </a:cubicBezTo>
                <a:cubicBezTo>
                  <a:pt x="9" y="95"/>
                  <a:pt x="13" y="112"/>
                  <a:pt x="16" y="112"/>
                </a:cubicBezTo>
                <a:cubicBezTo>
                  <a:pt x="20" y="113"/>
                  <a:pt x="3" y="172"/>
                  <a:pt x="3" y="177"/>
                </a:cubicBezTo>
                <a:close/>
                <a:moveTo>
                  <a:pt x="40" y="95"/>
                </a:moveTo>
                <a:cubicBezTo>
                  <a:pt x="40" y="95"/>
                  <a:pt x="45" y="87"/>
                  <a:pt x="44" y="85"/>
                </a:cubicBezTo>
                <a:cubicBezTo>
                  <a:pt x="47" y="86"/>
                  <a:pt x="49" y="86"/>
                  <a:pt x="49" y="86"/>
                </a:cubicBezTo>
                <a:cubicBezTo>
                  <a:pt x="49" y="99"/>
                  <a:pt x="49" y="99"/>
                  <a:pt x="49" y="99"/>
                </a:cubicBezTo>
                <a:lnTo>
                  <a:pt x="40" y="95"/>
                </a:lnTo>
                <a:close/>
              </a:path>
            </a:pathLst>
          </a:custGeom>
          <a:solidFill>
            <a:schemeClr val="tx1">
              <a:lumMod val="50000"/>
              <a:lumOff val="50000"/>
            </a:schemeClr>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900" b="0" i="0" u="none" strike="noStrike" kern="1200" cap="none" spc="0" normalizeH="0" baseline="0" noProof="0">
              <a:ln>
                <a:noFill/>
              </a:ln>
              <a:solidFill>
                <a:srgbClr val="181717"/>
              </a:solidFill>
              <a:effectLst/>
              <a:uLnTx/>
              <a:uFillTx/>
              <a:latin typeface="Calibri" panose="020F0502020204030204"/>
              <a:ea typeface="+mn-ea"/>
              <a:cs typeface="Cordia New" panose="020B0304020202020204" pitchFamily="34" charset="-34"/>
            </a:endParaRPr>
          </a:p>
        </p:txBody>
      </p:sp>
      <p:sp>
        <p:nvSpPr>
          <p:cNvPr id="3" name="TextBox 2">
            <a:extLst>
              <a:ext uri="{FF2B5EF4-FFF2-40B4-BE49-F238E27FC236}">
                <a16:creationId xmlns:a16="http://schemas.microsoft.com/office/drawing/2014/main" id="{FA4F60C6-1EA1-7010-E374-BD4036E6F57A}"/>
              </a:ext>
            </a:extLst>
          </p:cNvPr>
          <p:cNvSpPr txBox="1"/>
          <p:nvPr/>
        </p:nvSpPr>
        <p:spPr>
          <a:xfrm>
            <a:off x="3041712" y="1687620"/>
            <a:ext cx="6507480" cy="2916248"/>
          </a:xfrm>
          <a:prstGeom prst="rect">
            <a:avLst/>
          </a:prstGeom>
          <a:noFill/>
          <a:ln w="76200">
            <a:solidFill>
              <a:schemeClr val="accent1"/>
            </a:solidFill>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What’s the next best step in management?</a:t>
            </a:r>
          </a:p>
          <a:p>
            <a:pPr marL="457200" marR="0" lvl="0" indent="-457200" algn="l" defTabSz="914400" rtl="0" eaLnBrk="1" fontAlgn="auto" latinLnBrk="0" hangingPunct="1">
              <a:lnSpc>
                <a:spcPct val="150000"/>
              </a:lnSpc>
              <a:spcBef>
                <a:spcPts val="0"/>
              </a:spcBef>
              <a:spcAft>
                <a:spcPts val="0"/>
              </a:spcAft>
              <a:buClrTx/>
              <a:buSzTx/>
              <a:buFontTx/>
              <a:buAutoNum type="alphaUcPeriod"/>
              <a:tabLst/>
              <a:defRPr/>
            </a:pPr>
            <a:r>
              <a:rPr kumimoji="0" lang="en-US" sz="2500" b="0"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Consult nephrology</a:t>
            </a:r>
          </a:p>
          <a:p>
            <a:pPr marL="457200" marR="0" lvl="0" indent="-457200" algn="l" defTabSz="914400" rtl="0" eaLnBrk="1" fontAlgn="auto" latinLnBrk="0" hangingPunct="1">
              <a:lnSpc>
                <a:spcPct val="150000"/>
              </a:lnSpc>
              <a:spcBef>
                <a:spcPts val="0"/>
              </a:spcBef>
              <a:spcAft>
                <a:spcPts val="0"/>
              </a:spcAft>
              <a:buClrTx/>
              <a:buSzTx/>
              <a:buFontTx/>
              <a:buAutoNum type="alphaUcPeriod"/>
              <a:tabLst/>
              <a:defRPr/>
            </a:pPr>
            <a:r>
              <a:rPr kumimoji="0" lang="en-US" sz="2500" b="0"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Obtain renal ultrasound</a:t>
            </a:r>
          </a:p>
          <a:p>
            <a:pPr marL="457200" marR="0" lvl="0" indent="-457200" algn="l" defTabSz="914400" rtl="0" eaLnBrk="1" fontAlgn="auto" latinLnBrk="0" hangingPunct="1">
              <a:lnSpc>
                <a:spcPct val="150000"/>
              </a:lnSpc>
              <a:spcBef>
                <a:spcPts val="0"/>
              </a:spcBef>
              <a:spcAft>
                <a:spcPts val="0"/>
              </a:spcAft>
              <a:buClrTx/>
              <a:buSzTx/>
              <a:buFontTx/>
              <a:buAutoNum type="alphaUcPeriod"/>
              <a:tabLst/>
              <a:defRPr/>
            </a:pPr>
            <a:r>
              <a:rPr kumimoji="0" lang="en-US" sz="2500" b="0"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Stop diuretics</a:t>
            </a:r>
          </a:p>
          <a:p>
            <a:pPr marL="457200" marR="0" lvl="0" indent="-457200" algn="l" defTabSz="914400" rtl="0" eaLnBrk="1" fontAlgn="auto" latinLnBrk="0" hangingPunct="1">
              <a:lnSpc>
                <a:spcPct val="150000"/>
              </a:lnSpc>
              <a:spcBef>
                <a:spcPts val="0"/>
              </a:spcBef>
              <a:spcAft>
                <a:spcPts val="0"/>
              </a:spcAft>
              <a:buClrTx/>
              <a:buSzTx/>
              <a:buFontTx/>
              <a:buAutoNum type="alphaUcPeriod"/>
              <a:tabLst/>
              <a:defRPr/>
            </a:pPr>
            <a:r>
              <a:rPr kumimoji="0" lang="en-US" sz="2500" b="0"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Administer IV diuretics</a:t>
            </a:r>
          </a:p>
        </p:txBody>
      </p:sp>
    </p:spTree>
    <p:extLst>
      <p:ext uri="{BB962C8B-B14F-4D97-AF65-F5344CB8AC3E}">
        <p14:creationId xmlns:p14="http://schemas.microsoft.com/office/powerpoint/2010/main" val="272366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Box 279"/>
          <p:cNvSpPr txBox="1"/>
          <p:nvPr/>
        </p:nvSpPr>
        <p:spPr>
          <a:xfrm>
            <a:off x="4213235" y="241509"/>
            <a:ext cx="3843978" cy="507823"/>
          </a:xfrm>
          <a:prstGeom prst="rect">
            <a:avLst/>
          </a:prstGeom>
          <a:noFill/>
        </p:spPr>
        <p:txBody>
          <a:bodyPr wrap="square" lIns="45711" tIns="22856" rIns="45711" bIns="2285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Mr. Jackson</a:t>
            </a:r>
            <a:endParaRPr kumimoji="0" lang="id-ID" sz="3000" b="1"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82" name="Group 1"/>
          <p:cNvGrpSpPr/>
          <p:nvPr/>
        </p:nvGrpSpPr>
        <p:grpSpPr>
          <a:xfrm>
            <a:off x="5219700" y="793915"/>
            <a:ext cx="1828801" cy="120485"/>
            <a:chOff x="10866255" y="8448874"/>
            <a:chExt cx="2738812" cy="73150"/>
          </a:xfrm>
        </p:grpSpPr>
        <p:sp>
          <p:nvSpPr>
            <p:cNvPr id="283"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4"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5"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6"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7"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8"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80" name="Rectangle 231"/>
          <p:cNvSpPr>
            <a:spLocks noChangeArrowheads="1"/>
          </p:cNvSpPr>
          <p:nvPr/>
        </p:nvSpPr>
        <p:spPr bwMode="auto">
          <a:xfrm>
            <a:off x="1" y="5372100"/>
            <a:ext cx="12176919" cy="1495193"/>
          </a:xfrm>
          <a:prstGeom prst="rect">
            <a:avLst/>
          </a:prstGeom>
          <a:solidFill>
            <a:schemeClr val="accent6">
              <a:lumMod val="75000"/>
            </a:schemeClr>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900" b="0" i="0" u="none" strike="noStrike" kern="1200" cap="none" spc="0" normalizeH="0" baseline="0" noProof="0">
              <a:ln>
                <a:noFill/>
              </a:ln>
              <a:solidFill>
                <a:srgbClr val="181717"/>
              </a:solidFill>
              <a:effectLst/>
              <a:uLnTx/>
              <a:uFillTx/>
              <a:latin typeface="Calibri" panose="020F0502020204030204"/>
              <a:ea typeface="+mn-ea"/>
              <a:cs typeface="Cordia New" panose="020B0304020202020204" pitchFamily="34" charset="-34"/>
            </a:endParaRPr>
          </a:p>
        </p:txBody>
      </p:sp>
      <p:sp>
        <p:nvSpPr>
          <p:cNvPr id="169" name="Content Placeholder 2"/>
          <p:cNvSpPr txBox="1">
            <a:spLocks/>
          </p:cNvSpPr>
          <p:nvPr/>
        </p:nvSpPr>
        <p:spPr>
          <a:xfrm>
            <a:off x="822449" y="5676900"/>
            <a:ext cx="10654409" cy="952500"/>
          </a:xfrm>
          <a:prstGeom prst="rect">
            <a:avLst/>
          </a:prstGeom>
        </p:spPr>
        <p:txBody>
          <a:bodyPr vert="horz" lIns="121893" tIns="60946" rIns="121893" bIns="60946" numCol="1"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5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61 y/o M w/ HCV cirrhosis with ascites on diuretics.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5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Presents with dizziness and fatigue. Has AKI.</a:t>
            </a:r>
          </a:p>
        </p:txBody>
      </p:sp>
      <p:sp>
        <p:nvSpPr>
          <p:cNvPr id="2" name="Medical Resale International ltd">
            <a:extLst>
              <a:ext uri="{FF2B5EF4-FFF2-40B4-BE49-F238E27FC236}">
                <a16:creationId xmlns:a16="http://schemas.microsoft.com/office/drawing/2014/main" id="{A1404F39-6160-7EA9-1926-441DCC7E3C17}"/>
              </a:ext>
            </a:extLst>
          </p:cNvPr>
          <p:cNvSpPr txBox="1"/>
          <p:nvPr/>
        </p:nvSpPr>
        <p:spPr>
          <a:xfrm>
            <a:off x="9085943" y="6447084"/>
            <a:ext cx="2999153" cy="287258"/>
          </a:xfrm>
          <a:prstGeom prst="rect">
            <a:avLst/>
          </a:prstGeom>
          <a:noFill/>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lnSpc>
                <a:spcPct val="80000"/>
              </a:lnSpc>
              <a:spcBef>
                <a:spcPts val="0"/>
              </a:spcBef>
              <a:defRPr b="1" cap="all">
                <a:solidFill>
                  <a:schemeClr val="accent1">
                    <a:hueOff val="262910"/>
                    <a:satOff val="3867"/>
                    <a:lumOff val="-18039"/>
                  </a:schemeClr>
                </a:solidFill>
                <a:latin typeface="Arial Narrow"/>
                <a:ea typeface="Arial Narrow"/>
                <a:cs typeface="Arial Narrow"/>
                <a:sym typeface="Arial Narrow"/>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rPr>
              <a:t>@</a:t>
            </a:r>
            <a:r>
              <a:rPr kumimoji="0" lang="en-US" sz="1200" b="1" i="1" u="none" strike="noStrike" kern="1200" cap="none" spc="0" normalizeH="0" baseline="0" noProof="0" dirty="0" err="1">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rPr>
              <a:t>SuchitaSata</a:t>
            </a:r>
            <a:endParaRPr kumimoji="0" lang="en-US" sz="1200" b="1" i="1" u="none" strike="noStrike" kern="1200" cap="none" spc="0" normalizeH="0" baseline="0" noProof="0" dirty="0">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endParaRPr>
          </a:p>
        </p:txBody>
      </p:sp>
      <p:sp>
        <p:nvSpPr>
          <p:cNvPr id="5" name="Freeform 11">
            <a:extLst>
              <a:ext uri="{FF2B5EF4-FFF2-40B4-BE49-F238E27FC236}">
                <a16:creationId xmlns:a16="http://schemas.microsoft.com/office/drawing/2014/main" id="{2237E091-EA64-CDE0-B82C-81D6E79733A2}"/>
              </a:ext>
            </a:extLst>
          </p:cNvPr>
          <p:cNvSpPr>
            <a:spLocks noEditPoints="1"/>
          </p:cNvSpPr>
          <p:nvPr/>
        </p:nvSpPr>
        <p:spPr bwMode="auto">
          <a:xfrm>
            <a:off x="397885" y="1298596"/>
            <a:ext cx="1341910" cy="3888641"/>
          </a:xfrm>
          <a:custGeom>
            <a:avLst/>
            <a:gdLst>
              <a:gd name="T0" fmla="*/ 16 w 111"/>
              <a:gd name="T1" fmla="*/ 182 h 351"/>
              <a:gd name="T2" fmla="*/ 14 w 111"/>
              <a:gd name="T3" fmla="*/ 246 h 351"/>
              <a:gd name="T4" fmla="*/ 8 w 111"/>
              <a:gd name="T5" fmla="*/ 308 h 351"/>
              <a:gd name="T6" fmla="*/ 10 w 111"/>
              <a:gd name="T7" fmla="*/ 328 h 351"/>
              <a:gd name="T8" fmla="*/ 24 w 111"/>
              <a:gd name="T9" fmla="*/ 348 h 351"/>
              <a:gd name="T10" fmla="*/ 34 w 111"/>
              <a:gd name="T11" fmla="*/ 323 h 351"/>
              <a:gd name="T12" fmla="*/ 37 w 111"/>
              <a:gd name="T13" fmla="*/ 255 h 351"/>
              <a:gd name="T14" fmla="*/ 56 w 111"/>
              <a:gd name="T15" fmla="*/ 192 h 351"/>
              <a:gd name="T16" fmla="*/ 67 w 111"/>
              <a:gd name="T17" fmla="*/ 261 h 351"/>
              <a:gd name="T18" fmla="*/ 71 w 111"/>
              <a:gd name="T19" fmla="*/ 311 h 351"/>
              <a:gd name="T20" fmla="*/ 70 w 111"/>
              <a:gd name="T21" fmla="*/ 333 h 351"/>
              <a:gd name="T22" fmla="*/ 87 w 111"/>
              <a:gd name="T23" fmla="*/ 342 h 351"/>
              <a:gd name="T24" fmla="*/ 104 w 111"/>
              <a:gd name="T25" fmla="*/ 336 h 351"/>
              <a:gd name="T26" fmla="*/ 89 w 111"/>
              <a:gd name="T27" fmla="*/ 311 h 351"/>
              <a:gd name="T28" fmla="*/ 90 w 111"/>
              <a:gd name="T29" fmla="*/ 268 h 351"/>
              <a:gd name="T30" fmla="*/ 95 w 111"/>
              <a:gd name="T31" fmla="*/ 181 h 351"/>
              <a:gd name="T32" fmla="*/ 85 w 111"/>
              <a:gd name="T33" fmla="*/ 117 h 351"/>
              <a:gd name="T34" fmla="*/ 100 w 111"/>
              <a:gd name="T35" fmla="*/ 98 h 351"/>
              <a:gd name="T36" fmla="*/ 92 w 111"/>
              <a:gd name="T37" fmla="*/ 60 h 351"/>
              <a:gd name="T38" fmla="*/ 62 w 111"/>
              <a:gd name="T39" fmla="*/ 42 h 351"/>
              <a:gd name="T40" fmla="*/ 69 w 111"/>
              <a:gd name="T41" fmla="*/ 27 h 351"/>
              <a:gd name="T42" fmla="*/ 74 w 111"/>
              <a:gd name="T43" fmla="*/ 11 h 351"/>
              <a:gd name="T44" fmla="*/ 53 w 111"/>
              <a:gd name="T45" fmla="*/ 2 h 351"/>
              <a:gd name="T46" fmla="*/ 41 w 111"/>
              <a:gd name="T47" fmla="*/ 18 h 351"/>
              <a:gd name="T48" fmla="*/ 39 w 111"/>
              <a:gd name="T49" fmla="*/ 37 h 351"/>
              <a:gd name="T50" fmla="*/ 61 w 111"/>
              <a:gd name="T51" fmla="*/ 44 h 351"/>
              <a:gd name="T52" fmla="*/ 57 w 111"/>
              <a:gd name="T53" fmla="*/ 53 h 351"/>
              <a:gd name="T54" fmla="*/ 48 w 111"/>
              <a:gd name="T55" fmla="*/ 53 h 351"/>
              <a:gd name="T56" fmla="*/ 53 w 111"/>
              <a:gd name="T57" fmla="*/ 71 h 351"/>
              <a:gd name="T58" fmla="*/ 36 w 111"/>
              <a:gd name="T59" fmla="*/ 43 h 351"/>
              <a:gd name="T60" fmla="*/ 5 w 111"/>
              <a:gd name="T61" fmla="*/ 67 h 351"/>
              <a:gd name="T62" fmla="*/ 16 w 111"/>
              <a:gd name="T63" fmla="*/ 112 h 351"/>
              <a:gd name="T64" fmla="*/ 40 w 111"/>
              <a:gd name="T65" fmla="*/ 95 h 351"/>
              <a:gd name="T66" fmla="*/ 49 w 111"/>
              <a:gd name="T67" fmla="*/ 86 h 351"/>
              <a:gd name="T68" fmla="*/ 40 w 111"/>
              <a:gd name="T69" fmla="*/ 9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1" h="351">
                <a:moveTo>
                  <a:pt x="3" y="177"/>
                </a:moveTo>
                <a:cubicBezTo>
                  <a:pt x="5" y="180"/>
                  <a:pt x="16" y="182"/>
                  <a:pt x="16" y="182"/>
                </a:cubicBezTo>
                <a:cubicBezTo>
                  <a:pt x="16" y="182"/>
                  <a:pt x="16" y="224"/>
                  <a:pt x="16" y="225"/>
                </a:cubicBezTo>
                <a:cubicBezTo>
                  <a:pt x="15" y="227"/>
                  <a:pt x="17" y="238"/>
                  <a:pt x="14" y="246"/>
                </a:cubicBezTo>
                <a:cubicBezTo>
                  <a:pt x="11" y="254"/>
                  <a:pt x="7" y="296"/>
                  <a:pt x="7" y="296"/>
                </a:cubicBezTo>
                <a:cubicBezTo>
                  <a:pt x="7" y="296"/>
                  <a:pt x="7" y="306"/>
                  <a:pt x="8" y="308"/>
                </a:cubicBezTo>
                <a:cubicBezTo>
                  <a:pt x="10" y="311"/>
                  <a:pt x="10" y="315"/>
                  <a:pt x="8" y="317"/>
                </a:cubicBezTo>
                <a:cubicBezTo>
                  <a:pt x="5" y="319"/>
                  <a:pt x="10" y="328"/>
                  <a:pt x="10" y="328"/>
                </a:cubicBezTo>
                <a:cubicBezTo>
                  <a:pt x="10" y="328"/>
                  <a:pt x="1" y="346"/>
                  <a:pt x="6" y="348"/>
                </a:cubicBezTo>
                <a:cubicBezTo>
                  <a:pt x="11" y="351"/>
                  <a:pt x="20" y="351"/>
                  <a:pt x="24" y="348"/>
                </a:cubicBezTo>
                <a:cubicBezTo>
                  <a:pt x="26" y="345"/>
                  <a:pt x="25" y="329"/>
                  <a:pt x="25" y="329"/>
                </a:cubicBezTo>
                <a:cubicBezTo>
                  <a:pt x="25" y="329"/>
                  <a:pt x="33" y="326"/>
                  <a:pt x="34" y="323"/>
                </a:cubicBezTo>
                <a:cubicBezTo>
                  <a:pt x="35" y="321"/>
                  <a:pt x="37" y="318"/>
                  <a:pt x="32" y="307"/>
                </a:cubicBezTo>
                <a:cubicBezTo>
                  <a:pt x="28" y="291"/>
                  <a:pt x="37" y="255"/>
                  <a:pt x="37" y="255"/>
                </a:cubicBezTo>
                <a:cubicBezTo>
                  <a:pt x="37" y="255"/>
                  <a:pt x="47" y="217"/>
                  <a:pt x="48" y="217"/>
                </a:cubicBezTo>
                <a:cubicBezTo>
                  <a:pt x="50" y="216"/>
                  <a:pt x="56" y="192"/>
                  <a:pt x="56" y="192"/>
                </a:cubicBezTo>
                <a:cubicBezTo>
                  <a:pt x="56" y="192"/>
                  <a:pt x="57" y="194"/>
                  <a:pt x="63" y="223"/>
                </a:cubicBezTo>
                <a:cubicBezTo>
                  <a:pt x="69" y="252"/>
                  <a:pt x="67" y="261"/>
                  <a:pt x="67" y="261"/>
                </a:cubicBezTo>
                <a:cubicBezTo>
                  <a:pt x="68" y="302"/>
                  <a:pt x="68" y="302"/>
                  <a:pt x="68" y="302"/>
                </a:cubicBezTo>
                <a:cubicBezTo>
                  <a:pt x="68" y="302"/>
                  <a:pt x="69" y="310"/>
                  <a:pt x="71" y="311"/>
                </a:cubicBezTo>
                <a:cubicBezTo>
                  <a:pt x="72" y="312"/>
                  <a:pt x="67" y="319"/>
                  <a:pt x="70" y="322"/>
                </a:cubicBezTo>
                <a:cubicBezTo>
                  <a:pt x="71" y="326"/>
                  <a:pt x="70" y="333"/>
                  <a:pt x="70" y="333"/>
                </a:cubicBezTo>
                <a:cubicBezTo>
                  <a:pt x="70" y="333"/>
                  <a:pt x="78" y="338"/>
                  <a:pt x="80" y="336"/>
                </a:cubicBezTo>
                <a:cubicBezTo>
                  <a:pt x="82" y="335"/>
                  <a:pt x="87" y="342"/>
                  <a:pt x="87" y="342"/>
                </a:cubicBezTo>
                <a:cubicBezTo>
                  <a:pt x="87" y="342"/>
                  <a:pt x="106" y="347"/>
                  <a:pt x="108" y="344"/>
                </a:cubicBezTo>
                <a:cubicBezTo>
                  <a:pt x="111" y="341"/>
                  <a:pt x="104" y="336"/>
                  <a:pt x="104" y="336"/>
                </a:cubicBezTo>
                <a:cubicBezTo>
                  <a:pt x="94" y="324"/>
                  <a:pt x="94" y="324"/>
                  <a:pt x="94" y="324"/>
                </a:cubicBezTo>
                <a:cubicBezTo>
                  <a:pt x="94" y="324"/>
                  <a:pt x="101" y="317"/>
                  <a:pt x="89" y="311"/>
                </a:cubicBezTo>
                <a:cubicBezTo>
                  <a:pt x="91" y="292"/>
                  <a:pt x="91" y="292"/>
                  <a:pt x="91" y="292"/>
                </a:cubicBezTo>
                <a:cubicBezTo>
                  <a:pt x="91" y="292"/>
                  <a:pt x="92" y="278"/>
                  <a:pt x="90" y="268"/>
                </a:cubicBezTo>
                <a:cubicBezTo>
                  <a:pt x="88" y="258"/>
                  <a:pt x="95" y="208"/>
                  <a:pt x="95" y="208"/>
                </a:cubicBezTo>
                <a:cubicBezTo>
                  <a:pt x="95" y="208"/>
                  <a:pt x="98" y="185"/>
                  <a:pt x="95" y="181"/>
                </a:cubicBezTo>
                <a:cubicBezTo>
                  <a:pt x="98" y="179"/>
                  <a:pt x="89" y="125"/>
                  <a:pt x="89" y="125"/>
                </a:cubicBezTo>
                <a:cubicBezTo>
                  <a:pt x="85" y="117"/>
                  <a:pt x="85" y="117"/>
                  <a:pt x="85" y="117"/>
                </a:cubicBezTo>
                <a:cubicBezTo>
                  <a:pt x="85" y="117"/>
                  <a:pt x="96" y="116"/>
                  <a:pt x="97" y="110"/>
                </a:cubicBezTo>
                <a:cubicBezTo>
                  <a:pt x="98" y="104"/>
                  <a:pt x="100" y="103"/>
                  <a:pt x="100" y="98"/>
                </a:cubicBezTo>
                <a:cubicBezTo>
                  <a:pt x="99" y="94"/>
                  <a:pt x="97" y="82"/>
                  <a:pt x="96" y="79"/>
                </a:cubicBezTo>
                <a:cubicBezTo>
                  <a:pt x="95" y="75"/>
                  <a:pt x="92" y="60"/>
                  <a:pt x="92" y="60"/>
                </a:cubicBezTo>
                <a:cubicBezTo>
                  <a:pt x="92" y="60"/>
                  <a:pt x="89" y="55"/>
                  <a:pt x="83" y="55"/>
                </a:cubicBezTo>
                <a:cubicBezTo>
                  <a:pt x="78" y="55"/>
                  <a:pt x="63" y="48"/>
                  <a:pt x="62" y="42"/>
                </a:cubicBezTo>
                <a:cubicBezTo>
                  <a:pt x="62" y="42"/>
                  <a:pt x="65" y="39"/>
                  <a:pt x="67" y="34"/>
                </a:cubicBezTo>
                <a:cubicBezTo>
                  <a:pt x="67" y="32"/>
                  <a:pt x="69" y="29"/>
                  <a:pt x="69" y="27"/>
                </a:cubicBezTo>
                <a:cubicBezTo>
                  <a:pt x="74" y="16"/>
                  <a:pt x="74" y="16"/>
                  <a:pt x="74" y="16"/>
                </a:cubicBezTo>
                <a:cubicBezTo>
                  <a:pt x="74" y="11"/>
                  <a:pt x="74" y="11"/>
                  <a:pt x="74" y="11"/>
                </a:cubicBezTo>
                <a:cubicBezTo>
                  <a:pt x="72" y="5"/>
                  <a:pt x="72" y="5"/>
                  <a:pt x="72" y="5"/>
                </a:cubicBezTo>
                <a:cubicBezTo>
                  <a:pt x="67" y="0"/>
                  <a:pt x="53" y="2"/>
                  <a:pt x="53" y="2"/>
                </a:cubicBezTo>
                <a:cubicBezTo>
                  <a:pt x="53" y="2"/>
                  <a:pt x="53" y="2"/>
                  <a:pt x="53" y="2"/>
                </a:cubicBezTo>
                <a:cubicBezTo>
                  <a:pt x="45" y="2"/>
                  <a:pt x="41" y="12"/>
                  <a:pt x="41" y="18"/>
                </a:cubicBezTo>
                <a:cubicBezTo>
                  <a:pt x="34" y="18"/>
                  <a:pt x="41" y="30"/>
                  <a:pt x="41" y="30"/>
                </a:cubicBezTo>
                <a:cubicBezTo>
                  <a:pt x="41" y="30"/>
                  <a:pt x="40" y="33"/>
                  <a:pt x="39" y="37"/>
                </a:cubicBezTo>
                <a:cubicBezTo>
                  <a:pt x="40" y="38"/>
                  <a:pt x="43" y="45"/>
                  <a:pt x="50" y="47"/>
                </a:cubicBezTo>
                <a:cubicBezTo>
                  <a:pt x="58" y="50"/>
                  <a:pt x="61" y="44"/>
                  <a:pt x="61" y="44"/>
                </a:cubicBezTo>
                <a:cubicBezTo>
                  <a:pt x="61" y="68"/>
                  <a:pt x="61" y="68"/>
                  <a:pt x="61" y="68"/>
                </a:cubicBezTo>
                <a:cubicBezTo>
                  <a:pt x="61" y="68"/>
                  <a:pt x="56" y="56"/>
                  <a:pt x="57" y="53"/>
                </a:cubicBezTo>
                <a:cubicBezTo>
                  <a:pt x="59" y="50"/>
                  <a:pt x="54" y="50"/>
                  <a:pt x="52" y="50"/>
                </a:cubicBezTo>
                <a:cubicBezTo>
                  <a:pt x="50" y="50"/>
                  <a:pt x="48" y="53"/>
                  <a:pt x="48" y="53"/>
                </a:cubicBezTo>
                <a:cubicBezTo>
                  <a:pt x="53" y="57"/>
                  <a:pt x="53" y="57"/>
                  <a:pt x="53" y="57"/>
                </a:cubicBezTo>
                <a:cubicBezTo>
                  <a:pt x="53" y="57"/>
                  <a:pt x="53" y="74"/>
                  <a:pt x="53" y="71"/>
                </a:cubicBezTo>
                <a:cubicBezTo>
                  <a:pt x="53" y="68"/>
                  <a:pt x="40" y="48"/>
                  <a:pt x="37" y="42"/>
                </a:cubicBezTo>
                <a:cubicBezTo>
                  <a:pt x="37" y="43"/>
                  <a:pt x="36" y="43"/>
                  <a:pt x="36" y="43"/>
                </a:cubicBezTo>
                <a:cubicBezTo>
                  <a:pt x="34" y="46"/>
                  <a:pt x="17" y="49"/>
                  <a:pt x="17" y="49"/>
                </a:cubicBezTo>
                <a:cubicBezTo>
                  <a:pt x="17" y="49"/>
                  <a:pt x="0" y="48"/>
                  <a:pt x="5" y="67"/>
                </a:cubicBezTo>
                <a:cubicBezTo>
                  <a:pt x="7" y="82"/>
                  <a:pt x="9" y="95"/>
                  <a:pt x="9" y="95"/>
                </a:cubicBezTo>
                <a:cubicBezTo>
                  <a:pt x="9" y="95"/>
                  <a:pt x="13" y="112"/>
                  <a:pt x="16" y="112"/>
                </a:cubicBezTo>
                <a:cubicBezTo>
                  <a:pt x="20" y="113"/>
                  <a:pt x="3" y="172"/>
                  <a:pt x="3" y="177"/>
                </a:cubicBezTo>
                <a:close/>
                <a:moveTo>
                  <a:pt x="40" y="95"/>
                </a:moveTo>
                <a:cubicBezTo>
                  <a:pt x="40" y="95"/>
                  <a:pt x="45" y="87"/>
                  <a:pt x="44" y="85"/>
                </a:cubicBezTo>
                <a:cubicBezTo>
                  <a:pt x="47" y="86"/>
                  <a:pt x="49" y="86"/>
                  <a:pt x="49" y="86"/>
                </a:cubicBezTo>
                <a:cubicBezTo>
                  <a:pt x="49" y="99"/>
                  <a:pt x="49" y="99"/>
                  <a:pt x="49" y="99"/>
                </a:cubicBezTo>
                <a:lnTo>
                  <a:pt x="40" y="95"/>
                </a:lnTo>
                <a:close/>
              </a:path>
            </a:pathLst>
          </a:custGeom>
          <a:solidFill>
            <a:schemeClr val="tx1">
              <a:lumMod val="50000"/>
              <a:lumOff val="50000"/>
            </a:schemeClr>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900" b="0" i="0" u="none" strike="noStrike" kern="1200" cap="none" spc="0" normalizeH="0" baseline="0" noProof="0">
              <a:ln>
                <a:noFill/>
              </a:ln>
              <a:solidFill>
                <a:srgbClr val="181717"/>
              </a:solidFill>
              <a:effectLst/>
              <a:uLnTx/>
              <a:uFillTx/>
              <a:latin typeface="Calibri" panose="020F0502020204030204"/>
              <a:ea typeface="+mn-ea"/>
              <a:cs typeface="Cordia New" panose="020B0304020202020204" pitchFamily="34" charset="-34"/>
            </a:endParaRPr>
          </a:p>
        </p:txBody>
      </p:sp>
      <p:sp>
        <p:nvSpPr>
          <p:cNvPr id="3" name="TextBox 2">
            <a:extLst>
              <a:ext uri="{FF2B5EF4-FFF2-40B4-BE49-F238E27FC236}">
                <a16:creationId xmlns:a16="http://schemas.microsoft.com/office/drawing/2014/main" id="{FA4F60C6-1EA1-7010-E374-BD4036E6F57A}"/>
              </a:ext>
            </a:extLst>
          </p:cNvPr>
          <p:cNvSpPr txBox="1"/>
          <p:nvPr/>
        </p:nvSpPr>
        <p:spPr>
          <a:xfrm>
            <a:off x="3041712" y="1687620"/>
            <a:ext cx="9043384" cy="3493329"/>
          </a:xfrm>
          <a:prstGeom prst="rect">
            <a:avLst/>
          </a:prstGeom>
          <a:noFill/>
          <a:ln w="76200">
            <a:solidFill>
              <a:schemeClr val="accent1"/>
            </a:solidFill>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What’s the next best step in management?</a:t>
            </a:r>
          </a:p>
          <a:p>
            <a:pPr marL="457200" marR="0" lvl="0" indent="-457200" algn="l" defTabSz="914400" rtl="0" eaLnBrk="1" fontAlgn="auto" latinLnBrk="0" hangingPunct="1">
              <a:lnSpc>
                <a:spcPct val="150000"/>
              </a:lnSpc>
              <a:spcBef>
                <a:spcPts val="0"/>
              </a:spcBef>
              <a:spcAft>
                <a:spcPts val="0"/>
              </a:spcAft>
              <a:buClrTx/>
              <a:buSzTx/>
              <a:buFontTx/>
              <a:buAutoNum type="alphaUcPeriod"/>
              <a:tabLst/>
              <a:defRPr/>
            </a:pPr>
            <a:r>
              <a:rPr kumimoji="0" lang="en-US" sz="2500" b="0" i="0" u="none" strike="noStrike" kern="1200" cap="none" spc="0" normalizeH="0" baseline="0" noProof="0" dirty="0">
                <a:ln>
                  <a:noFill/>
                </a:ln>
                <a:solidFill>
                  <a:srgbClr val="181717">
                    <a:lumMod val="25000"/>
                    <a:lumOff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Consult nephrology</a:t>
            </a:r>
          </a:p>
          <a:p>
            <a:pPr marL="457200" marR="0" lvl="0" indent="-457200" algn="l" defTabSz="914400" rtl="0" eaLnBrk="1" fontAlgn="auto" latinLnBrk="0" hangingPunct="1">
              <a:lnSpc>
                <a:spcPct val="150000"/>
              </a:lnSpc>
              <a:spcBef>
                <a:spcPts val="0"/>
              </a:spcBef>
              <a:spcAft>
                <a:spcPts val="0"/>
              </a:spcAft>
              <a:buClrTx/>
              <a:buSzTx/>
              <a:buFontTx/>
              <a:buAutoNum type="alphaUcPeriod"/>
              <a:tabLst/>
              <a:defRPr/>
            </a:pPr>
            <a:r>
              <a:rPr kumimoji="0" lang="en-US" sz="2500" b="0" i="0" u="none" strike="noStrike" kern="1200" cap="none" spc="0" normalizeH="0" baseline="0" noProof="0" dirty="0">
                <a:ln>
                  <a:noFill/>
                </a:ln>
                <a:solidFill>
                  <a:srgbClr val="181717">
                    <a:lumMod val="25000"/>
                    <a:lumOff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Obtain renal ultrasound</a:t>
            </a:r>
          </a:p>
          <a:p>
            <a:pPr marL="457200" marR="0" lvl="0" indent="-457200" algn="l" defTabSz="914400" rtl="0" eaLnBrk="1" fontAlgn="auto" latinLnBrk="0" hangingPunct="1">
              <a:lnSpc>
                <a:spcPct val="150000"/>
              </a:lnSpc>
              <a:spcBef>
                <a:spcPts val="0"/>
              </a:spcBef>
              <a:spcAft>
                <a:spcPts val="0"/>
              </a:spcAft>
              <a:buClrTx/>
              <a:buSzTx/>
              <a:buFontTx/>
              <a:buAutoNum type="alphaUcPeriod"/>
              <a:tabLst/>
              <a:defRPr/>
            </a:pPr>
            <a:r>
              <a:rPr kumimoji="0" lang="en-US" sz="2500" b="1" i="0" u="none" strike="noStrike" kern="1200" cap="none" spc="0" normalizeH="0" baseline="0" noProof="0" dirty="0">
                <a:ln>
                  <a:noFill/>
                </a:ln>
                <a:solidFill>
                  <a:srgbClr val="181717"/>
                </a:solidFill>
                <a:effectLst/>
                <a:highlight>
                  <a:srgbClr val="FFFF00"/>
                </a:highlight>
                <a:uLnTx/>
                <a:uFillTx/>
                <a:latin typeface="Open Sans" panose="020B0606030504020204" pitchFamily="34" charset="0"/>
                <a:ea typeface="Open Sans" panose="020B0606030504020204" pitchFamily="34" charset="0"/>
                <a:cs typeface="Open Sans" panose="020B0606030504020204" pitchFamily="34" charset="0"/>
              </a:rPr>
              <a:t>Stop diuretics, volume expand (IV albumin), improve renal perfusion (vasoconstrictors, octreotide)</a:t>
            </a:r>
          </a:p>
          <a:p>
            <a:pPr marL="457200" marR="0" lvl="0" indent="-457200" algn="l" defTabSz="914400" rtl="0" eaLnBrk="1" fontAlgn="auto" latinLnBrk="0" hangingPunct="1">
              <a:lnSpc>
                <a:spcPct val="150000"/>
              </a:lnSpc>
              <a:spcBef>
                <a:spcPts val="0"/>
              </a:spcBef>
              <a:spcAft>
                <a:spcPts val="0"/>
              </a:spcAft>
              <a:buClrTx/>
              <a:buSzTx/>
              <a:buFontTx/>
              <a:buAutoNum type="alphaUcPeriod"/>
              <a:tabLst/>
              <a:defRPr/>
            </a:pPr>
            <a:r>
              <a:rPr kumimoji="0" lang="en-US" sz="2500" b="0" i="0" u="none" strike="noStrike" kern="1200" cap="none" spc="0" normalizeH="0" baseline="0" noProof="0" dirty="0">
                <a:ln>
                  <a:noFill/>
                </a:ln>
                <a:solidFill>
                  <a:srgbClr val="181717">
                    <a:lumMod val="25000"/>
                    <a:lumOff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Administer IV diuretics</a:t>
            </a:r>
          </a:p>
        </p:txBody>
      </p:sp>
    </p:spTree>
    <p:extLst>
      <p:ext uri="{BB962C8B-B14F-4D97-AF65-F5344CB8AC3E}">
        <p14:creationId xmlns:p14="http://schemas.microsoft.com/office/powerpoint/2010/main" val="4145878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72EDF-23D3-DE5E-EE42-7D5D50B6183C}"/>
              </a:ext>
            </a:extLst>
          </p:cNvPr>
          <p:cNvSpPr>
            <a:spLocks noGrp="1"/>
          </p:cNvSpPr>
          <p:nvPr>
            <p:ph type="title"/>
          </p:nvPr>
        </p:nvSpPr>
        <p:spPr/>
        <p:txBody>
          <a:bodyPr/>
          <a:lstStyle/>
          <a:p>
            <a:r>
              <a:rPr lang="en-US" dirty="0"/>
              <a:t>HRS-AKI management</a:t>
            </a:r>
          </a:p>
        </p:txBody>
      </p:sp>
      <p:sp>
        <p:nvSpPr>
          <p:cNvPr id="4" name="Slide Number Placeholder 3">
            <a:extLst>
              <a:ext uri="{FF2B5EF4-FFF2-40B4-BE49-F238E27FC236}">
                <a16:creationId xmlns:a16="http://schemas.microsoft.com/office/drawing/2014/main" id="{964239BC-1A8C-23F7-A404-CF005227150E}"/>
              </a:ext>
            </a:extLst>
          </p:cNvPr>
          <p:cNvSpPr>
            <a:spLocks noGrp="1"/>
          </p:cNvSpPr>
          <p:nvPr>
            <p:ph type="sldNum" sz="quarter" idx="12"/>
          </p:nvPr>
        </p:nvSpPr>
        <p:spPr/>
        <p:txBody>
          <a:bodyPr/>
          <a:lstStyle/>
          <a:p>
            <a:fld id="{C537B411-5128-634D-B217-C21D22B0CDA7}" type="slidenum">
              <a:rPr lang="en-US" smtClean="0"/>
              <a:pPr/>
              <a:t>32</a:t>
            </a:fld>
            <a:endParaRPr lang="en-US"/>
          </a:p>
        </p:txBody>
      </p:sp>
    </p:spTree>
    <p:extLst>
      <p:ext uri="{BB962C8B-B14F-4D97-AF65-F5344CB8AC3E}">
        <p14:creationId xmlns:p14="http://schemas.microsoft.com/office/powerpoint/2010/main" val="1009923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a:extLst>
              <a:ext uri="{FF2B5EF4-FFF2-40B4-BE49-F238E27FC236}">
                <a16:creationId xmlns:a16="http://schemas.microsoft.com/office/drawing/2014/main" id="{AA569B48-8B41-C170-8783-7140569896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70"/>
          <a:stretch>
            <a:fillRect/>
          </a:stretch>
        </p:blipFill>
        <p:spPr bwMode="auto">
          <a:xfrm>
            <a:off x="2781300" y="1292225"/>
            <a:ext cx="662940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7">
            <a:extLst>
              <a:ext uri="{FF2B5EF4-FFF2-40B4-BE49-F238E27FC236}">
                <a16:creationId xmlns:a16="http://schemas.microsoft.com/office/drawing/2014/main" id="{E9761507-745D-96DC-E5BF-BA52C7C55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5288" y="5681663"/>
            <a:ext cx="39814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Content Placeholder 4">
            <a:extLst>
              <a:ext uri="{FF2B5EF4-FFF2-40B4-BE49-F238E27FC236}">
                <a16:creationId xmlns:a16="http://schemas.microsoft.com/office/drawing/2014/main" id="{945E379D-0C64-B3BC-5D17-9D29DEE192A3}"/>
              </a:ext>
            </a:extLst>
          </p:cNvPr>
          <p:cNvGraphicFramePr>
            <a:graphicFrameLocks/>
          </p:cNvGraphicFramePr>
          <p:nvPr/>
        </p:nvGraphicFramePr>
        <p:xfrm>
          <a:off x="2984500" y="363538"/>
          <a:ext cx="6223000" cy="882650"/>
        </p:xfrm>
        <a:graphic>
          <a:graphicData uri="http://schemas.openxmlformats.org/drawingml/2006/table">
            <a:tbl>
              <a:tblPr firstRow="1" bandRow="1">
                <a:tableStyleId>{5C22544A-7EE6-4342-B048-85BDC9FD1C3A}</a:tableStyleId>
              </a:tblPr>
              <a:tblGrid>
                <a:gridCol w="6223000">
                  <a:extLst>
                    <a:ext uri="{9D8B030D-6E8A-4147-A177-3AD203B41FA5}">
                      <a16:colId xmlns:a16="http://schemas.microsoft.com/office/drawing/2014/main" val="20000"/>
                    </a:ext>
                  </a:extLst>
                </a:gridCol>
              </a:tblGrid>
              <a:tr h="88265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b="1" dirty="0">
                          <a:solidFill>
                            <a:schemeClr val="bg1"/>
                          </a:solidFill>
                          <a:latin typeface="Times New Roman" panose="02020603050405020304" pitchFamily="18" charset="0"/>
                          <a:cs typeface="Times New Roman" panose="02020603050405020304" pitchFamily="18" charset="0"/>
                        </a:rPr>
                        <a:t>Limited progress in HRS</a:t>
                      </a:r>
                    </a:p>
                  </a:txBody>
                  <a:tcPr marL="91394" marR="91394" marT="45374" marB="45374">
                    <a:solidFill>
                      <a:schemeClr val="tx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92853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8D12D71-AC52-2C91-7595-8DD1E7DA6C1F}"/>
              </a:ext>
            </a:extLst>
          </p:cNvPr>
          <p:cNvGraphicFramePr>
            <a:graphicFrameLocks/>
          </p:cNvGraphicFramePr>
          <p:nvPr/>
        </p:nvGraphicFramePr>
        <p:xfrm>
          <a:off x="2667000" y="214313"/>
          <a:ext cx="6675438" cy="882650"/>
        </p:xfrm>
        <a:graphic>
          <a:graphicData uri="http://schemas.openxmlformats.org/drawingml/2006/table">
            <a:tbl>
              <a:tblPr firstRow="1" bandRow="1">
                <a:tableStyleId>{5C22544A-7EE6-4342-B048-85BDC9FD1C3A}</a:tableStyleId>
              </a:tblPr>
              <a:tblGrid>
                <a:gridCol w="6675438">
                  <a:extLst>
                    <a:ext uri="{9D8B030D-6E8A-4147-A177-3AD203B41FA5}">
                      <a16:colId xmlns:a16="http://schemas.microsoft.com/office/drawing/2014/main" val="20000"/>
                    </a:ext>
                  </a:extLst>
                </a:gridCol>
              </a:tblGrid>
              <a:tr h="88265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b="1" dirty="0">
                          <a:solidFill>
                            <a:schemeClr val="bg1"/>
                          </a:solidFill>
                          <a:latin typeface="Times New Roman" panose="02020603050405020304" pitchFamily="18" charset="0"/>
                          <a:cs typeface="Times New Roman" panose="02020603050405020304" pitchFamily="18" charset="0"/>
                        </a:rPr>
                        <a:t>Ways to improve outcomes</a:t>
                      </a:r>
                    </a:p>
                  </a:txBody>
                  <a:tcPr marL="91373" marR="91373" marT="45374" marB="45374">
                    <a:solidFill>
                      <a:schemeClr val="tx1"/>
                    </a:solidFill>
                  </a:tcPr>
                </a:tc>
                <a:extLst>
                  <a:ext uri="{0D108BD9-81ED-4DB2-BD59-A6C34878D82A}">
                    <a16:rowId xmlns:a16="http://schemas.microsoft.com/office/drawing/2014/main" val="10000"/>
                  </a:ext>
                </a:extLst>
              </a:tr>
            </a:tbl>
          </a:graphicData>
        </a:graphic>
      </p:graphicFrame>
      <p:pic>
        <p:nvPicPr>
          <p:cNvPr id="6" name="Content Placeholder 4">
            <a:extLst>
              <a:ext uri="{FF2B5EF4-FFF2-40B4-BE49-F238E27FC236}">
                <a16:creationId xmlns:a16="http://schemas.microsoft.com/office/drawing/2014/main" id="{FCA33D29-778F-68BF-A09A-D3B18099FD38}"/>
              </a:ext>
            </a:extLst>
          </p:cNvPr>
          <p:cNvPicPr>
            <a:picLocks noChangeAspect="1"/>
          </p:cNvPicPr>
          <p:nvPr/>
        </p:nvPicPr>
        <p:blipFill rotWithShape="1">
          <a:blip r:embed="rId2"/>
          <a:srcRect l="25344" t="5354" r="24842" b="23082"/>
          <a:stretch/>
        </p:blipFill>
        <p:spPr>
          <a:xfrm>
            <a:off x="-2446338" y="2540000"/>
            <a:ext cx="1749425" cy="2514600"/>
          </a:xfrm>
        </p:spPr>
      </p:pic>
      <p:pic>
        <p:nvPicPr>
          <p:cNvPr id="28684" name="Picture 6">
            <a:extLst>
              <a:ext uri="{FF2B5EF4-FFF2-40B4-BE49-F238E27FC236}">
                <a16:creationId xmlns:a16="http://schemas.microsoft.com/office/drawing/2014/main" id="{2D07CD83-94FC-62C6-32ED-F4FA9654B5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029" t="5785" r="26186" b="24780"/>
          <a:stretch>
            <a:fillRect/>
          </a:stretch>
        </p:blipFill>
        <p:spPr bwMode="auto">
          <a:xfrm>
            <a:off x="1635125" y="2881313"/>
            <a:ext cx="99536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7">
            <a:extLst>
              <a:ext uri="{FF2B5EF4-FFF2-40B4-BE49-F238E27FC236}">
                <a16:creationId xmlns:a16="http://schemas.microsoft.com/office/drawing/2014/main" id="{3F0B068C-43FC-235B-F22D-1F424E9729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525" t="6290" r="28448" b="24529"/>
          <a:stretch>
            <a:fillRect/>
          </a:stretch>
        </p:blipFill>
        <p:spPr bwMode="auto">
          <a:xfrm>
            <a:off x="1570038" y="4471988"/>
            <a:ext cx="1060450"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4">
            <a:extLst>
              <a:ext uri="{FF2B5EF4-FFF2-40B4-BE49-F238E27FC236}">
                <a16:creationId xmlns:a16="http://schemas.microsoft.com/office/drawing/2014/main" id="{E278884A-9EF2-99E5-D9BE-C86901C5F80F}"/>
              </a:ext>
            </a:extLst>
          </p:cNvPr>
          <p:cNvPicPr>
            <a:picLocks noChangeAspect="1"/>
          </p:cNvPicPr>
          <p:nvPr/>
        </p:nvPicPr>
        <p:blipFill rotWithShape="1">
          <a:blip r:embed="rId2"/>
          <a:srcRect l="25344" t="5354" r="24842" b="23082"/>
          <a:stretch/>
        </p:blipFill>
        <p:spPr>
          <a:xfrm>
            <a:off x="-2293938" y="2692400"/>
            <a:ext cx="1749425" cy="2514600"/>
          </a:xfrm>
        </p:spPr>
      </p:pic>
      <p:pic>
        <p:nvPicPr>
          <p:cNvPr id="28687" name="Content Placeholder 4">
            <a:extLst>
              <a:ext uri="{FF2B5EF4-FFF2-40B4-BE49-F238E27FC236}">
                <a16:creationId xmlns:a16="http://schemas.microsoft.com/office/drawing/2014/main" id="{EBE24C94-36BE-6458-9B4B-786CB96006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343" t="5354" r="24841" b="23082"/>
          <a:stretch>
            <a:fillRect/>
          </a:stretch>
        </p:blipFill>
        <p:spPr bwMode="auto">
          <a:xfrm>
            <a:off x="1570038" y="1322388"/>
            <a:ext cx="1071562"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Content Placeholder 4">
            <a:extLst>
              <a:ext uri="{FF2B5EF4-FFF2-40B4-BE49-F238E27FC236}">
                <a16:creationId xmlns:a16="http://schemas.microsoft.com/office/drawing/2014/main" id="{86BCE654-A5B2-8B20-BA55-CD7568E6E576}"/>
              </a:ext>
            </a:extLst>
          </p:cNvPr>
          <p:cNvGraphicFramePr>
            <a:graphicFrameLocks/>
          </p:cNvGraphicFramePr>
          <p:nvPr/>
        </p:nvGraphicFramePr>
        <p:xfrm>
          <a:off x="3132138" y="3459163"/>
          <a:ext cx="4686300" cy="546100"/>
        </p:xfrm>
        <a:graphic>
          <a:graphicData uri="http://schemas.openxmlformats.org/drawingml/2006/table">
            <a:tbl>
              <a:tblPr firstRow="1" bandRow="1">
                <a:tableStyleId>{5C22544A-7EE6-4342-B048-85BDC9FD1C3A}</a:tableStyleId>
              </a:tblPr>
              <a:tblGrid>
                <a:gridCol w="4686300">
                  <a:extLst>
                    <a:ext uri="{9D8B030D-6E8A-4147-A177-3AD203B41FA5}">
                      <a16:colId xmlns:a16="http://schemas.microsoft.com/office/drawing/2014/main" val="20000"/>
                    </a:ext>
                  </a:extLst>
                </a:gridCol>
              </a:tblGrid>
              <a:tr h="5461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2800" b="1" i="0" kern="1200" dirty="0">
                          <a:solidFill>
                            <a:schemeClr val="bg1"/>
                          </a:solidFill>
                          <a:effectLst/>
                          <a:latin typeface="Times New Roman" panose="02020603050405020304" pitchFamily="18" charset="0"/>
                          <a:ea typeface="+mn-ea"/>
                          <a:cs typeface="Times New Roman" panose="02020603050405020304" pitchFamily="18" charset="0"/>
                        </a:rPr>
                        <a:t>Careful with albumin</a:t>
                      </a:r>
                      <a:endParaRPr lang="en-US" sz="2800" b="1" dirty="0">
                        <a:solidFill>
                          <a:schemeClr val="bg1"/>
                        </a:solidFill>
                        <a:latin typeface="Times New Roman" panose="02020603050405020304" pitchFamily="18" charset="0"/>
                        <a:cs typeface="Times New Roman" panose="02020603050405020304" pitchFamily="18" charset="0"/>
                      </a:endParaRPr>
                    </a:p>
                  </a:txBody>
                  <a:tcPr marL="91414" marR="91414" marT="45385" marB="45385">
                    <a:solidFill>
                      <a:schemeClr val="tx1"/>
                    </a:solidFill>
                  </a:tcPr>
                </a:tc>
                <a:extLst>
                  <a:ext uri="{0D108BD9-81ED-4DB2-BD59-A6C34878D82A}">
                    <a16:rowId xmlns:a16="http://schemas.microsoft.com/office/drawing/2014/main" val="10000"/>
                  </a:ext>
                </a:extLst>
              </a:tr>
            </a:tbl>
          </a:graphicData>
        </a:graphic>
      </p:graphicFrame>
      <p:pic>
        <p:nvPicPr>
          <p:cNvPr id="28694" name="Picture 12">
            <a:extLst>
              <a:ext uri="{FF2B5EF4-FFF2-40B4-BE49-F238E27FC236}">
                <a16:creationId xmlns:a16="http://schemas.microsoft.com/office/drawing/2014/main" id="{12E4EE4E-7F80-4095-5FA0-2ACCC09939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2959100"/>
            <a:ext cx="32591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Content Placeholder 4">
            <a:extLst>
              <a:ext uri="{FF2B5EF4-FFF2-40B4-BE49-F238E27FC236}">
                <a16:creationId xmlns:a16="http://schemas.microsoft.com/office/drawing/2014/main" id="{DEFF54B0-6864-9E1A-B147-24CC45B8920E}"/>
              </a:ext>
            </a:extLst>
          </p:cNvPr>
          <p:cNvGraphicFramePr>
            <a:graphicFrameLocks/>
          </p:cNvGraphicFramePr>
          <p:nvPr/>
        </p:nvGraphicFramePr>
        <p:xfrm>
          <a:off x="3132138" y="1820863"/>
          <a:ext cx="4686300" cy="546100"/>
        </p:xfrm>
        <a:graphic>
          <a:graphicData uri="http://schemas.openxmlformats.org/drawingml/2006/table">
            <a:tbl>
              <a:tblPr firstRow="1" bandRow="1">
                <a:tableStyleId>{5C22544A-7EE6-4342-B048-85BDC9FD1C3A}</a:tableStyleId>
              </a:tblPr>
              <a:tblGrid>
                <a:gridCol w="4686300">
                  <a:extLst>
                    <a:ext uri="{9D8B030D-6E8A-4147-A177-3AD203B41FA5}">
                      <a16:colId xmlns:a16="http://schemas.microsoft.com/office/drawing/2014/main" val="20000"/>
                    </a:ext>
                  </a:extLst>
                </a:gridCol>
              </a:tblGrid>
              <a:tr h="5461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2800" b="1" i="0" kern="1200" dirty="0">
                          <a:solidFill>
                            <a:schemeClr val="bg1"/>
                          </a:solidFill>
                          <a:effectLst/>
                          <a:latin typeface="Times New Roman" panose="02020603050405020304" pitchFamily="18" charset="0"/>
                          <a:ea typeface="+mn-ea"/>
                          <a:cs typeface="Times New Roman" panose="02020603050405020304" pitchFamily="18" charset="0"/>
                        </a:rPr>
                        <a:t>Use real vasopressors</a:t>
                      </a:r>
                      <a:endParaRPr lang="en-US" sz="2800" b="1" dirty="0">
                        <a:solidFill>
                          <a:schemeClr val="bg1"/>
                        </a:solidFill>
                        <a:latin typeface="Times New Roman" panose="02020603050405020304" pitchFamily="18" charset="0"/>
                        <a:cs typeface="Times New Roman" panose="02020603050405020304" pitchFamily="18" charset="0"/>
                      </a:endParaRPr>
                    </a:p>
                  </a:txBody>
                  <a:tcPr marL="91414" marR="91414" marT="45385" marB="45385">
                    <a:solidFill>
                      <a:schemeClr val="tx1"/>
                    </a:solidFill>
                  </a:tcPr>
                </a:tc>
                <a:extLst>
                  <a:ext uri="{0D108BD9-81ED-4DB2-BD59-A6C34878D82A}">
                    <a16:rowId xmlns:a16="http://schemas.microsoft.com/office/drawing/2014/main" val="10000"/>
                  </a:ext>
                </a:extLst>
              </a:tr>
            </a:tbl>
          </a:graphicData>
        </a:graphic>
      </p:graphicFrame>
      <p:pic>
        <p:nvPicPr>
          <p:cNvPr id="28701" name="Picture 15">
            <a:extLst>
              <a:ext uri="{FF2B5EF4-FFF2-40B4-BE49-F238E27FC236}">
                <a16:creationId xmlns:a16="http://schemas.microsoft.com/office/drawing/2014/main" id="{9356CA15-FC03-4431-D129-E5225DF8BA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1725613"/>
            <a:ext cx="2921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2" name="Picture 17">
            <a:extLst>
              <a:ext uri="{FF2B5EF4-FFF2-40B4-BE49-F238E27FC236}">
                <a16:creationId xmlns:a16="http://schemas.microsoft.com/office/drawing/2014/main" id="{9673A28D-5E20-468E-698F-2B18C0F9DA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6238" y="2687638"/>
            <a:ext cx="26257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Content Placeholder 4">
            <a:extLst>
              <a:ext uri="{FF2B5EF4-FFF2-40B4-BE49-F238E27FC236}">
                <a16:creationId xmlns:a16="http://schemas.microsoft.com/office/drawing/2014/main" id="{D8F8360E-0D93-B522-3421-9DCD84ADD3FB}"/>
              </a:ext>
            </a:extLst>
          </p:cNvPr>
          <p:cNvGraphicFramePr>
            <a:graphicFrameLocks/>
          </p:cNvGraphicFramePr>
          <p:nvPr/>
        </p:nvGraphicFramePr>
        <p:xfrm>
          <a:off x="3132138" y="5032375"/>
          <a:ext cx="4686300" cy="546100"/>
        </p:xfrm>
        <a:graphic>
          <a:graphicData uri="http://schemas.openxmlformats.org/drawingml/2006/table">
            <a:tbl>
              <a:tblPr firstRow="1" bandRow="1">
                <a:tableStyleId>{5C22544A-7EE6-4342-B048-85BDC9FD1C3A}</a:tableStyleId>
              </a:tblPr>
              <a:tblGrid>
                <a:gridCol w="4686300">
                  <a:extLst>
                    <a:ext uri="{9D8B030D-6E8A-4147-A177-3AD203B41FA5}">
                      <a16:colId xmlns:a16="http://schemas.microsoft.com/office/drawing/2014/main" val="20000"/>
                    </a:ext>
                  </a:extLst>
                </a:gridCol>
              </a:tblGrid>
              <a:tr h="5461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2800" b="1" i="0" kern="1200" dirty="0">
                          <a:solidFill>
                            <a:schemeClr val="bg1"/>
                          </a:solidFill>
                          <a:effectLst/>
                          <a:latin typeface="Times New Roman" panose="02020603050405020304" pitchFamily="18" charset="0"/>
                          <a:ea typeface="+mn-ea"/>
                          <a:cs typeface="Times New Roman" panose="02020603050405020304" pitchFamily="18" charset="0"/>
                        </a:rPr>
                        <a:t>Individualize the albumin</a:t>
                      </a:r>
                      <a:endParaRPr lang="en-US" sz="2800" b="1" dirty="0">
                        <a:solidFill>
                          <a:schemeClr val="bg1"/>
                        </a:solidFill>
                        <a:latin typeface="Times New Roman" panose="02020603050405020304" pitchFamily="18" charset="0"/>
                        <a:cs typeface="Times New Roman" panose="02020603050405020304" pitchFamily="18" charset="0"/>
                      </a:endParaRPr>
                    </a:p>
                  </a:txBody>
                  <a:tcPr marL="91414" marR="91414" marT="45385" marB="45385">
                    <a:solidFill>
                      <a:schemeClr val="tx1"/>
                    </a:solidFill>
                  </a:tcPr>
                </a:tc>
                <a:extLst>
                  <a:ext uri="{0D108BD9-81ED-4DB2-BD59-A6C34878D82A}">
                    <a16:rowId xmlns:a16="http://schemas.microsoft.com/office/drawing/2014/main" val="10000"/>
                  </a:ext>
                </a:extLst>
              </a:tr>
            </a:tbl>
          </a:graphicData>
        </a:graphic>
      </p:graphicFrame>
      <p:pic>
        <p:nvPicPr>
          <p:cNvPr id="28709" name="Picture 20">
            <a:extLst>
              <a:ext uri="{FF2B5EF4-FFF2-40B4-BE49-F238E27FC236}">
                <a16:creationId xmlns:a16="http://schemas.microsoft.com/office/drawing/2014/main" id="{F603CAA4-E6F4-E4DA-3ABC-B16AA63C8A2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6888" y="5210175"/>
            <a:ext cx="2505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0567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48D0F89-6279-420C-7CA0-C5C10C0924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35" t="5224" b="9705"/>
          <a:stretch/>
        </p:blipFill>
        <p:spPr bwMode="auto">
          <a:xfrm>
            <a:off x="6096000" y="-27544"/>
            <a:ext cx="6050605" cy="688554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126735C0-6B68-6BCC-EE6B-59EA1EB6AB87}"/>
              </a:ext>
            </a:extLst>
          </p:cNvPr>
          <p:cNvSpPr>
            <a:spLocks noGrp="1"/>
          </p:cNvSpPr>
          <p:nvPr>
            <p:ph idx="1"/>
          </p:nvPr>
        </p:nvSpPr>
        <p:spPr>
          <a:xfrm>
            <a:off x="381001" y="1425388"/>
            <a:ext cx="11429998" cy="4318187"/>
          </a:xfrm>
        </p:spPr>
        <p:txBody>
          <a:bodyPr>
            <a:normAutofit/>
          </a:bodyPr>
          <a:lstStyle/>
          <a:p>
            <a:r>
              <a:rPr lang="en-US" dirty="0"/>
              <a:t>Key points:</a:t>
            </a:r>
          </a:p>
          <a:p>
            <a:endParaRPr lang="en-US" dirty="0"/>
          </a:p>
          <a:p>
            <a:pPr marL="457200" indent="-457200">
              <a:buAutoNum type="arabicPeriod"/>
            </a:pPr>
            <a:r>
              <a:rPr lang="en-US" dirty="0"/>
              <a:t>HRS is uncommon</a:t>
            </a:r>
          </a:p>
          <a:p>
            <a:pPr marL="457200" indent="-457200">
              <a:buAutoNum type="arabicPeriod"/>
            </a:pPr>
            <a:r>
              <a:rPr lang="en-US" dirty="0"/>
              <a:t>Albumin challenge</a:t>
            </a:r>
          </a:p>
          <a:p>
            <a:pPr marL="457200" indent="-457200">
              <a:buAutoNum type="arabicPeriod"/>
            </a:pPr>
            <a:r>
              <a:rPr lang="en-US" dirty="0" err="1"/>
              <a:t>Norepi</a:t>
            </a:r>
            <a:r>
              <a:rPr lang="en-US" dirty="0"/>
              <a:t> vs </a:t>
            </a:r>
            <a:r>
              <a:rPr lang="en-US" dirty="0" err="1"/>
              <a:t>Terli</a:t>
            </a:r>
            <a:r>
              <a:rPr lang="en-US" dirty="0"/>
              <a:t> for true HRS (Cr &lt;5)</a:t>
            </a:r>
          </a:p>
          <a:p>
            <a:pPr marL="457200" indent="-457200">
              <a:buAutoNum type="arabicPeriod"/>
            </a:pPr>
            <a:r>
              <a:rPr lang="en-US" dirty="0"/>
              <a:t>Watch for pulmonary edema</a:t>
            </a:r>
          </a:p>
        </p:txBody>
      </p:sp>
    </p:spTree>
    <p:extLst>
      <p:ext uri="{BB962C8B-B14F-4D97-AF65-F5344CB8AC3E}">
        <p14:creationId xmlns:p14="http://schemas.microsoft.com/office/powerpoint/2010/main" val="23650181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72EDF-23D3-DE5E-EE42-7D5D50B6183C}"/>
              </a:ext>
            </a:extLst>
          </p:cNvPr>
          <p:cNvSpPr>
            <a:spLocks noGrp="1"/>
          </p:cNvSpPr>
          <p:nvPr>
            <p:ph type="title"/>
          </p:nvPr>
        </p:nvSpPr>
        <p:spPr/>
        <p:txBody>
          <a:bodyPr/>
          <a:lstStyle/>
          <a:p>
            <a:r>
              <a:rPr lang="en-US" dirty="0"/>
              <a:t>Hyponatremia</a:t>
            </a:r>
          </a:p>
        </p:txBody>
      </p:sp>
      <p:sp>
        <p:nvSpPr>
          <p:cNvPr id="4" name="Slide Number Placeholder 3">
            <a:extLst>
              <a:ext uri="{FF2B5EF4-FFF2-40B4-BE49-F238E27FC236}">
                <a16:creationId xmlns:a16="http://schemas.microsoft.com/office/drawing/2014/main" id="{964239BC-1A8C-23F7-A404-CF005227150E}"/>
              </a:ext>
            </a:extLst>
          </p:cNvPr>
          <p:cNvSpPr>
            <a:spLocks noGrp="1"/>
          </p:cNvSpPr>
          <p:nvPr>
            <p:ph type="sldNum" sz="quarter" idx="12"/>
          </p:nvPr>
        </p:nvSpPr>
        <p:spPr/>
        <p:txBody>
          <a:bodyPr/>
          <a:lstStyle/>
          <a:p>
            <a:fld id="{C537B411-5128-634D-B217-C21D22B0CDA7}" type="slidenum">
              <a:rPr lang="en-US" smtClean="0"/>
              <a:pPr/>
              <a:t>36</a:t>
            </a:fld>
            <a:endParaRPr lang="en-US"/>
          </a:p>
        </p:txBody>
      </p:sp>
    </p:spTree>
    <p:extLst>
      <p:ext uri="{BB962C8B-B14F-4D97-AF65-F5344CB8AC3E}">
        <p14:creationId xmlns:p14="http://schemas.microsoft.com/office/powerpoint/2010/main" val="4270206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EB25804-6D43-B0DD-863F-3F906F4A15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55" t="5325" r="8303" b="5043"/>
          <a:stretch/>
        </p:blipFill>
        <p:spPr bwMode="auto">
          <a:xfrm>
            <a:off x="2375336" y="0"/>
            <a:ext cx="8608502" cy="6684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834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0BFCBC-3188-9B67-31FA-7D11C97A22D1}"/>
              </a:ext>
            </a:extLst>
          </p:cNvPr>
          <p:cNvSpPr>
            <a:spLocks noGrp="1"/>
          </p:cNvSpPr>
          <p:nvPr>
            <p:ph type="title"/>
          </p:nvPr>
        </p:nvSpPr>
        <p:spPr/>
        <p:txBody>
          <a:bodyPr/>
          <a:lstStyle/>
          <a:p>
            <a:r>
              <a:rPr lang="en-US" dirty="0"/>
              <a:t>GI Bleeding</a:t>
            </a:r>
          </a:p>
        </p:txBody>
      </p:sp>
    </p:spTree>
    <p:extLst>
      <p:ext uri="{BB962C8B-B14F-4D97-AF65-F5344CB8AC3E}">
        <p14:creationId xmlns:p14="http://schemas.microsoft.com/office/powerpoint/2010/main" val="3655460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Box 279"/>
          <p:cNvSpPr txBox="1"/>
          <p:nvPr/>
        </p:nvSpPr>
        <p:spPr>
          <a:xfrm>
            <a:off x="4213235" y="241509"/>
            <a:ext cx="3843978" cy="507823"/>
          </a:xfrm>
          <a:prstGeom prst="rect">
            <a:avLst/>
          </a:prstGeom>
          <a:noFill/>
        </p:spPr>
        <p:txBody>
          <a:bodyPr wrap="square" lIns="45711" tIns="22856" rIns="45711" bIns="2285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Mrs. Santos</a:t>
            </a:r>
            <a:endParaRPr kumimoji="0" lang="id-ID" sz="3000" b="1"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82" name="Group 1"/>
          <p:cNvGrpSpPr/>
          <p:nvPr/>
        </p:nvGrpSpPr>
        <p:grpSpPr>
          <a:xfrm>
            <a:off x="5219700" y="793915"/>
            <a:ext cx="1828801" cy="120485"/>
            <a:chOff x="10866255" y="8448874"/>
            <a:chExt cx="2738812" cy="73150"/>
          </a:xfrm>
        </p:grpSpPr>
        <p:sp>
          <p:nvSpPr>
            <p:cNvPr id="283"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4"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5"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6"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7"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8"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80" name="Rectangle 231"/>
          <p:cNvSpPr>
            <a:spLocks noChangeArrowheads="1"/>
          </p:cNvSpPr>
          <p:nvPr/>
        </p:nvSpPr>
        <p:spPr bwMode="auto">
          <a:xfrm>
            <a:off x="1" y="5372100"/>
            <a:ext cx="12176919" cy="1495193"/>
          </a:xfrm>
          <a:prstGeom prst="rect">
            <a:avLst/>
          </a:prstGeom>
          <a:solidFill>
            <a:schemeClr val="accent2">
              <a:lumMod val="75000"/>
            </a:schemeClr>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900" b="0" i="0" u="none" strike="noStrike" kern="1200" cap="none" spc="0" normalizeH="0" baseline="0" noProof="0">
              <a:ln>
                <a:noFill/>
              </a:ln>
              <a:solidFill>
                <a:srgbClr val="181717"/>
              </a:solidFill>
              <a:effectLst/>
              <a:uLnTx/>
              <a:uFillTx/>
              <a:latin typeface="Calibri" panose="020F0502020204030204"/>
              <a:ea typeface="+mn-ea"/>
              <a:cs typeface="Cordia New" panose="020B0304020202020204" pitchFamily="34" charset="-34"/>
            </a:endParaRPr>
          </a:p>
        </p:txBody>
      </p:sp>
      <p:sp>
        <p:nvSpPr>
          <p:cNvPr id="169" name="Content Placeholder 2"/>
          <p:cNvSpPr txBox="1">
            <a:spLocks/>
          </p:cNvSpPr>
          <p:nvPr/>
        </p:nvSpPr>
        <p:spPr>
          <a:xfrm>
            <a:off x="822449" y="5676900"/>
            <a:ext cx="10654409" cy="952500"/>
          </a:xfrm>
          <a:prstGeom prst="rect">
            <a:avLst/>
          </a:prstGeom>
        </p:spPr>
        <p:txBody>
          <a:bodyPr vert="horz" lIns="121893" tIns="60946" rIns="121893" bIns="60946" numCol="1"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5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45 y/o F with NASH cirrhosis with ascites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5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3 episodes of hematemesis</a:t>
            </a:r>
          </a:p>
        </p:txBody>
      </p:sp>
      <p:grpSp>
        <p:nvGrpSpPr>
          <p:cNvPr id="170" name="กลุ่ม 169"/>
          <p:cNvGrpSpPr/>
          <p:nvPr/>
        </p:nvGrpSpPr>
        <p:grpSpPr>
          <a:xfrm>
            <a:off x="532891" y="1535680"/>
            <a:ext cx="3954989" cy="3553769"/>
            <a:chOff x="3016818" y="2838945"/>
            <a:chExt cx="7909978" cy="7107538"/>
          </a:xfrm>
        </p:grpSpPr>
        <p:sp>
          <p:nvSpPr>
            <p:cNvPr id="171" name="Rectangle 14"/>
            <p:cNvSpPr>
              <a:spLocks noChangeArrowheads="1"/>
            </p:cNvSpPr>
            <p:nvPr/>
          </p:nvSpPr>
          <p:spPr bwMode="auto">
            <a:xfrm>
              <a:off x="7428860" y="3304696"/>
              <a:ext cx="3444151" cy="1019992"/>
            </a:xfrm>
            <a:prstGeom prst="rect">
              <a:avLst/>
            </a:prstGeom>
            <a:solidFill>
              <a:schemeClr val="accent6"/>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172" name="Rectangle 15"/>
            <p:cNvSpPr>
              <a:spLocks noChangeArrowheads="1"/>
            </p:cNvSpPr>
            <p:nvPr/>
          </p:nvSpPr>
          <p:spPr bwMode="auto">
            <a:xfrm>
              <a:off x="7428860" y="5142985"/>
              <a:ext cx="3457598" cy="1006545"/>
            </a:xfrm>
            <a:prstGeom prst="rect">
              <a:avLst/>
            </a:prstGeom>
            <a:solidFill>
              <a:schemeClr val="accent5"/>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173" name="Rectangle 16"/>
            <p:cNvSpPr>
              <a:spLocks noChangeArrowheads="1"/>
            </p:cNvSpPr>
            <p:nvPr/>
          </p:nvSpPr>
          <p:spPr bwMode="auto">
            <a:xfrm>
              <a:off x="7455753" y="6925569"/>
              <a:ext cx="3457598" cy="1008467"/>
            </a:xfrm>
            <a:prstGeom prst="rect">
              <a:avLst/>
            </a:prstGeom>
            <a:solidFill>
              <a:schemeClr val="accent4"/>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174" name="Rectangle 17"/>
            <p:cNvSpPr>
              <a:spLocks noChangeArrowheads="1"/>
            </p:cNvSpPr>
            <p:nvPr/>
          </p:nvSpPr>
          <p:spPr bwMode="auto">
            <a:xfrm>
              <a:off x="7469198" y="8750413"/>
              <a:ext cx="3457598" cy="1019992"/>
            </a:xfrm>
            <a:prstGeom prst="rect">
              <a:avLst/>
            </a:prstGeom>
            <a:solidFill>
              <a:schemeClr val="accent3"/>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175" name="TextBox 174"/>
            <p:cNvSpPr txBox="1"/>
            <p:nvPr/>
          </p:nvSpPr>
          <p:spPr>
            <a:xfrm>
              <a:off x="7523408" y="3304697"/>
              <a:ext cx="3315730" cy="837116"/>
            </a:xfrm>
            <a:prstGeom prst="rect">
              <a:avLst/>
            </a:prstGeom>
            <a:noFill/>
          </p:spPr>
          <p:txBody>
            <a:bodyPr wrap="square" lIns="109710" tIns="54855" rIns="109710" bIns="5485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Hgb 10.4</a:t>
              </a:r>
            </a:p>
          </p:txBody>
        </p:sp>
        <p:sp>
          <p:nvSpPr>
            <p:cNvPr id="176" name="TextBox 175"/>
            <p:cNvSpPr txBox="1"/>
            <p:nvPr/>
          </p:nvSpPr>
          <p:spPr>
            <a:xfrm>
              <a:off x="7455754" y="5189475"/>
              <a:ext cx="3315730" cy="837116"/>
            </a:xfrm>
            <a:prstGeom prst="rect">
              <a:avLst/>
            </a:prstGeom>
            <a:noFill/>
          </p:spPr>
          <p:txBody>
            <a:bodyPr wrap="square" lIns="109710" tIns="54855" rIns="109710" bIns="5485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Hgb 9.3</a:t>
              </a:r>
            </a:p>
          </p:txBody>
        </p:sp>
        <p:sp>
          <p:nvSpPr>
            <p:cNvPr id="177" name="TextBox 176"/>
            <p:cNvSpPr txBox="1"/>
            <p:nvPr/>
          </p:nvSpPr>
          <p:spPr>
            <a:xfrm>
              <a:off x="7514864" y="6925569"/>
              <a:ext cx="3315730" cy="837116"/>
            </a:xfrm>
            <a:prstGeom prst="rect">
              <a:avLst/>
            </a:prstGeom>
            <a:noFill/>
          </p:spPr>
          <p:txBody>
            <a:bodyPr wrap="square" lIns="109710" tIns="54855" rIns="109710" bIns="5485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IV PPI</a:t>
              </a:r>
            </a:p>
          </p:txBody>
        </p:sp>
        <p:sp>
          <p:nvSpPr>
            <p:cNvPr id="178" name="TextBox 177"/>
            <p:cNvSpPr txBox="1"/>
            <p:nvPr/>
          </p:nvSpPr>
          <p:spPr>
            <a:xfrm>
              <a:off x="7447208" y="8810347"/>
              <a:ext cx="3315730" cy="837116"/>
            </a:xfrm>
            <a:prstGeom prst="rect">
              <a:avLst/>
            </a:prstGeom>
            <a:noFill/>
          </p:spPr>
          <p:txBody>
            <a:bodyPr wrap="square" lIns="109710" tIns="54855" rIns="109710" bIns="5485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Admitted</a:t>
              </a:r>
            </a:p>
          </p:txBody>
        </p:sp>
        <p:grpSp>
          <p:nvGrpSpPr>
            <p:cNvPr id="179" name="กลุ่ม 178"/>
            <p:cNvGrpSpPr/>
            <p:nvPr/>
          </p:nvGrpSpPr>
          <p:grpSpPr>
            <a:xfrm>
              <a:off x="3016818" y="2838945"/>
              <a:ext cx="2972819" cy="7107538"/>
              <a:chOff x="128324" y="2803810"/>
              <a:chExt cx="2972819" cy="7107538"/>
            </a:xfrm>
          </p:grpSpPr>
          <p:sp>
            <p:nvSpPr>
              <p:cNvPr id="180" name="Freeform 10"/>
              <p:cNvSpPr>
                <a:spLocks/>
              </p:cNvSpPr>
              <p:nvPr/>
            </p:nvSpPr>
            <p:spPr bwMode="auto">
              <a:xfrm>
                <a:off x="481326" y="7185473"/>
                <a:ext cx="2296890" cy="1668451"/>
              </a:xfrm>
              <a:custGeom>
                <a:avLst/>
                <a:gdLst>
                  <a:gd name="T0" fmla="*/ 1084 w 1451"/>
                  <a:gd name="T1" fmla="*/ 1054 h 1054"/>
                  <a:gd name="T2" fmla="*/ 1084 w 1451"/>
                  <a:gd name="T3" fmla="*/ 329 h 1054"/>
                  <a:gd name="T4" fmla="*/ 1451 w 1451"/>
                  <a:gd name="T5" fmla="*/ 329 h 1054"/>
                  <a:gd name="T6" fmla="*/ 1384 w 1451"/>
                  <a:gd name="T7" fmla="*/ 0 h 1054"/>
                  <a:gd name="T8" fmla="*/ 58 w 1451"/>
                  <a:gd name="T9" fmla="*/ 0 h 1054"/>
                  <a:gd name="T10" fmla="*/ 0 w 1451"/>
                  <a:gd name="T11" fmla="*/ 329 h 1054"/>
                  <a:gd name="T12" fmla="*/ 348 w 1451"/>
                  <a:gd name="T13" fmla="*/ 329 h 1054"/>
                  <a:gd name="T14" fmla="*/ 348 w 1451"/>
                  <a:gd name="T15" fmla="*/ 1054 h 1054"/>
                  <a:gd name="T16" fmla="*/ 658 w 1451"/>
                  <a:gd name="T17" fmla="*/ 1054 h 1054"/>
                  <a:gd name="T18" fmla="*/ 658 w 1451"/>
                  <a:gd name="T19" fmla="*/ 329 h 1054"/>
                  <a:gd name="T20" fmla="*/ 774 w 1451"/>
                  <a:gd name="T21" fmla="*/ 329 h 1054"/>
                  <a:gd name="T22" fmla="*/ 774 w 1451"/>
                  <a:gd name="T23" fmla="*/ 1054 h 1054"/>
                  <a:gd name="T24" fmla="*/ 1084 w 1451"/>
                  <a:gd name="T25" fmla="*/ 105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1" h="1054">
                    <a:moveTo>
                      <a:pt x="1084" y="1054"/>
                    </a:moveTo>
                    <a:lnTo>
                      <a:pt x="1084" y="329"/>
                    </a:lnTo>
                    <a:lnTo>
                      <a:pt x="1451" y="329"/>
                    </a:lnTo>
                    <a:lnTo>
                      <a:pt x="1384" y="0"/>
                    </a:lnTo>
                    <a:lnTo>
                      <a:pt x="58" y="0"/>
                    </a:lnTo>
                    <a:lnTo>
                      <a:pt x="0" y="329"/>
                    </a:lnTo>
                    <a:lnTo>
                      <a:pt x="348" y="329"/>
                    </a:lnTo>
                    <a:lnTo>
                      <a:pt x="348" y="1054"/>
                    </a:lnTo>
                    <a:lnTo>
                      <a:pt x="658" y="1054"/>
                    </a:lnTo>
                    <a:lnTo>
                      <a:pt x="658" y="329"/>
                    </a:lnTo>
                    <a:lnTo>
                      <a:pt x="774" y="329"/>
                    </a:lnTo>
                    <a:lnTo>
                      <a:pt x="774" y="1054"/>
                    </a:lnTo>
                    <a:lnTo>
                      <a:pt x="1084" y="1054"/>
                    </a:lnTo>
                    <a:close/>
                  </a:path>
                </a:pathLst>
              </a:custGeom>
              <a:solidFill>
                <a:schemeClr val="accent4"/>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181" name="Freeform 11"/>
              <p:cNvSpPr>
                <a:spLocks/>
              </p:cNvSpPr>
              <p:nvPr/>
            </p:nvSpPr>
            <p:spPr bwMode="auto">
              <a:xfrm>
                <a:off x="1706546" y="8853924"/>
                <a:ext cx="490721" cy="1057424"/>
              </a:xfrm>
              <a:custGeom>
                <a:avLst/>
                <a:gdLst>
                  <a:gd name="T0" fmla="*/ 0 w 32"/>
                  <a:gd name="T1" fmla="*/ 0 h 69"/>
                  <a:gd name="T2" fmla="*/ 0 w 32"/>
                  <a:gd name="T3" fmla="*/ 48 h 69"/>
                  <a:gd name="T4" fmla="*/ 16 w 32"/>
                  <a:gd name="T5" fmla="*/ 69 h 69"/>
                  <a:gd name="T6" fmla="*/ 32 w 32"/>
                  <a:gd name="T7" fmla="*/ 48 h 69"/>
                  <a:gd name="T8" fmla="*/ 32 w 32"/>
                  <a:gd name="T9" fmla="*/ 0 h 69"/>
                  <a:gd name="T10" fmla="*/ 0 w 32"/>
                  <a:gd name="T11" fmla="*/ 0 h 69"/>
                </a:gdLst>
                <a:ahLst/>
                <a:cxnLst>
                  <a:cxn ang="0">
                    <a:pos x="T0" y="T1"/>
                  </a:cxn>
                  <a:cxn ang="0">
                    <a:pos x="T2" y="T3"/>
                  </a:cxn>
                  <a:cxn ang="0">
                    <a:pos x="T4" y="T5"/>
                  </a:cxn>
                  <a:cxn ang="0">
                    <a:pos x="T6" y="T7"/>
                  </a:cxn>
                  <a:cxn ang="0">
                    <a:pos x="T8" y="T9"/>
                  </a:cxn>
                  <a:cxn ang="0">
                    <a:pos x="T10" y="T11"/>
                  </a:cxn>
                </a:cxnLst>
                <a:rect l="0" t="0" r="r" b="b"/>
                <a:pathLst>
                  <a:path w="32" h="69">
                    <a:moveTo>
                      <a:pt x="0" y="0"/>
                    </a:moveTo>
                    <a:cubicBezTo>
                      <a:pt x="0" y="48"/>
                      <a:pt x="0" y="48"/>
                      <a:pt x="0" y="48"/>
                    </a:cubicBezTo>
                    <a:cubicBezTo>
                      <a:pt x="0" y="60"/>
                      <a:pt x="5" y="69"/>
                      <a:pt x="16" y="69"/>
                    </a:cubicBezTo>
                    <a:cubicBezTo>
                      <a:pt x="28" y="69"/>
                      <a:pt x="32" y="60"/>
                      <a:pt x="32" y="48"/>
                    </a:cubicBezTo>
                    <a:cubicBezTo>
                      <a:pt x="32" y="0"/>
                      <a:pt x="32" y="0"/>
                      <a:pt x="32" y="0"/>
                    </a:cubicBezTo>
                    <a:lnTo>
                      <a:pt x="0" y="0"/>
                    </a:ln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182" name="Freeform 12"/>
              <p:cNvSpPr>
                <a:spLocks/>
              </p:cNvSpPr>
              <p:nvPr/>
            </p:nvSpPr>
            <p:spPr bwMode="auto">
              <a:xfrm>
                <a:off x="1032200" y="8853924"/>
                <a:ext cx="490721" cy="1057424"/>
              </a:xfrm>
              <a:custGeom>
                <a:avLst/>
                <a:gdLst>
                  <a:gd name="T0" fmla="*/ 0 w 32"/>
                  <a:gd name="T1" fmla="*/ 48 h 69"/>
                  <a:gd name="T2" fmla="*/ 16 w 32"/>
                  <a:gd name="T3" fmla="*/ 69 h 69"/>
                  <a:gd name="T4" fmla="*/ 32 w 32"/>
                  <a:gd name="T5" fmla="*/ 48 h 69"/>
                  <a:gd name="T6" fmla="*/ 32 w 32"/>
                  <a:gd name="T7" fmla="*/ 0 h 69"/>
                  <a:gd name="T8" fmla="*/ 0 w 32"/>
                  <a:gd name="T9" fmla="*/ 0 h 69"/>
                  <a:gd name="T10" fmla="*/ 0 w 32"/>
                  <a:gd name="T11" fmla="*/ 48 h 69"/>
                </a:gdLst>
                <a:ahLst/>
                <a:cxnLst>
                  <a:cxn ang="0">
                    <a:pos x="T0" y="T1"/>
                  </a:cxn>
                  <a:cxn ang="0">
                    <a:pos x="T2" y="T3"/>
                  </a:cxn>
                  <a:cxn ang="0">
                    <a:pos x="T4" y="T5"/>
                  </a:cxn>
                  <a:cxn ang="0">
                    <a:pos x="T6" y="T7"/>
                  </a:cxn>
                  <a:cxn ang="0">
                    <a:pos x="T8" y="T9"/>
                  </a:cxn>
                  <a:cxn ang="0">
                    <a:pos x="T10" y="T11"/>
                  </a:cxn>
                </a:cxnLst>
                <a:rect l="0" t="0" r="r" b="b"/>
                <a:pathLst>
                  <a:path w="32" h="69">
                    <a:moveTo>
                      <a:pt x="0" y="48"/>
                    </a:moveTo>
                    <a:cubicBezTo>
                      <a:pt x="0" y="60"/>
                      <a:pt x="4" y="69"/>
                      <a:pt x="16" y="69"/>
                    </a:cubicBezTo>
                    <a:cubicBezTo>
                      <a:pt x="27" y="69"/>
                      <a:pt x="32" y="60"/>
                      <a:pt x="32" y="48"/>
                    </a:cubicBezTo>
                    <a:cubicBezTo>
                      <a:pt x="32" y="0"/>
                      <a:pt x="32" y="0"/>
                      <a:pt x="32" y="0"/>
                    </a:cubicBezTo>
                    <a:cubicBezTo>
                      <a:pt x="0" y="0"/>
                      <a:pt x="0" y="0"/>
                      <a:pt x="0" y="0"/>
                    </a:cubicBezTo>
                    <a:lnTo>
                      <a:pt x="0" y="48"/>
                    </a:ln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183" name="Oval 13"/>
              <p:cNvSpPr>
                <a:spLocks noChangeArrowheads="1"/>
              </p:cNvSpPr>
              <p:nvPr/>
            </p:nvSpPr>
            <p:spPr bwMode="auto">
              <a:xfrm>
                <a:off x="1093936" y="2803810"/>
                <a:ext cx="1071671" cy="1071671"/>
              </a:xfrm>
              <a:prstGeom prst="ellipse">
                <a:avLst/>
              </a:prstGeom>
              <a:solidFill>
                <a:schemeClr val="accent6"/>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184" name="Freeform 14"/>
              <p:cNvSpPr>
                <a:spLocks/>
              </p:cNvSpPr>
              <p:nvPr/>
            </p:nvSpPr>
            <p:spPr bwMode="auto">
              <a:xfrm>
                <a:off x="465497" y="4074935"/>
                <a:ext cx="2298473" cy="704422"/>
              </a:xfrm>
              <a:custGeom>
                <a:avLst/>
                <a:gdLst>
                  <a:gd name="T0" fmla="*/ 147 w 150"/>
                  <a:gd name="T1" fmla="*/ 32 h 46"/>
                  <a:gd name="T2" fmla="*/ 115 w 150"/>
                  <a:gd name="T3" fmla="*/ 0 h 46"/>
                  <a:gd name="T4" fmla="*/ 35 w 150"/>
                  <a:gd name="T5" fmla="*/ 0 h 46"/>
                  <a:gd name="T6" fmla="*/ 3 w 150"/>
                  <a:gd name="T7" fmla="*/ 32 h 46"/>
                  <a:gd name="T8" fmla="*/ 0 w 150"/>
                  <a:gd name="T9" fmla="*/ 46 h 46"/>
                  <a:gd name="T10" fmla="*/ 30 w 150"/>
                  <a:gd name="T11" fmla="*/ 46 h 46"/>
                  <a:gd name="T12" fmla="*/ 31 w 150"/>
                  <a:gd name="T13" fmla="*/ 43 h 46"/>
                  <a:gd name="T14" fmla="*/ 37 w 150"/>
                  <a:gd name="T15" fmla="*/ 43 h 46"/>
                  <a:gd name="T16" fmla="*/ 36 w 150"/>
                  <a:gd name="T17" fmla="*/ 46 h 46"/>
                  <a:gd name="T18" fmla="*/ 114 w 150"/>
                  <a:gd name="T19" fmla="*/ 46 h 46"/>
                  <a:gd name="T20" fmla="*/ 113 w 150"/>
                  <a:gd name="T21" fmla="*/ 43 h 46"/>
                  <a:gd name="T22" fmla="*/ 119 w 150"/>
                  <a:gd name="T23" fmla="*/ 43 h 46"/>
                  <a:gd name="T24" fmla="*/ 119 w 150"/>
                  <a:gd name="T25" fmla="*/ 46 h 46"/>
                  <a:gd name="T26" fmla="*/ 150 w 150"/>
                  <a:gd name="T27" fmla="*/ 46 h 46"/>
                  <a:gd name="T28" fmla="*/ 147 w 150"/>
                  <a:gd name="T29"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46">
                    <a:moveTo>
                      <a:pt x="147" y="32"/>
                    </a:moveTo>
                    <a:cubicBezTo>
                      <a:pt x="141" y="14"/>
                      <a:pt x="132" y="0"/>
                      <a:pt x="115" y="0"/>
                    </a:cubicBezTo>
                    <a:cubicBezTo>
                      <a:pt x="35" y="0"/>
                      <a:pt x="35" y="0"/>
                      <a:pt x="35" y="0"/>
                    </a:cubicBezTo>
                    <a:cubicBezTo>
                      <a:pt x="17" y="0"/>
                      <a:pt x="7" y="16"/>
                      <a:pt x="3" y="32"/>
                    </a:cubicBezTo>
                    <a:cubicBezTo>
                      <a:pt x="0" y="46"/>
                      <a:pt x="0" y="46"/>
                      <a:pt x="0" y="46"/>
                    </a:cubicBezTo>
                    <a:cubicBezTo>
                      <a:pt x="30" y="46"/>
                      <a:pt x="30" y="46"/>
                      <a:pt x="30" y="46"/>
                    </a:cubicBezTo>
                    <a:cubicBezTo>
                      <a:pt x="31" y="43"/>
                      <a:pt x="31" y="43"/>
                      <a:pt x="31" y="43"/>
                    </a:cubicBezTo>
                    <a:cubicBezTo>
                      <a:pt x="37" y="43"/>
                      <a:pt x="37" y="43"/>
                      <a:pt x="37" y="43"/>
                    </a:cubicBezTo>
                    <a:cubicBezTo>
                      <a:pt x="36" y="46"/>
                      <a:pt x="36" y="46"/>
                      <a:pt x="36" y="46"/>
                    </a:cubicBezTo>
                    <a:cubicBezTo>
                      <a:pt x="114" y="46"/>
                      <a:pt x="114" y="46"/>
                      <a:pt x="114" y="46"/>
                    </a:cubicBezTo>
                    <a:cubicBezTo>
                      <a:pt x="113" y="43"/>
                      <a:pt x="113" y="43"/>
                      <a:pt x="113" y="43"/>
                    </a:cubicBezTo>
                    <a:cubicBezTo>
                      <a:pt x="119" y="43"/>
                      <a:pt x="119" y="43"/>
                      <a:pt x="119" y="43"/>
                    </a:cubicBezTo>
                    <a:cubicBezTo>
                      <a:pt x="119" y="46"/>
                      <a:pt x="119" y="46"/>
                      <a:pt x="119" y="46"/>
                    </a:cubicBezTo>
                    <a:cubicBezTo>
                      <a:pt x="150" y="46"/>
                      <a:pt x="150" y="46"/>
                      <a:pt x="150" y="46"/>
                    </a:cubicBezTo>
                    <a:lnTo>
                      <a:pt x="147" y="32"/>
                    </a:lnTo>
                    <a:close/>
                  </a:path>
                </a:pathLst>
              </a:custGeom>
              <a:solidFill>
                <a:schemeClr val="accent6"/>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185" name="Freeform 15"/>
              <p:cNvSpPr>
                <a:spLocks/>
              </p:cNvSpPr>
              <p:nvPr/>
            </p:nvSpPr>
            <p:spPr bwMode="auto">
              <a:xfrm>
                <a:off x="128324" y="4779357"/>
                <a:ext cx="796234" cy="1991377"/>
              </a:xfrm>
              <a:custGeom>
                <a:avLst/>
                <a:gdLst>
                  <a:gd name="T0" fmla="*/ 22 w 52"/>
                  <a:gd name="T1" fmla="*/ 0 h 130"/>
                  <a:gd name="T2" fmla="*/ 0 w 52"/>
                  <a:gd name="T3" fmla="*/ 116 h 130"/>
                  <a:gd name="T4" fmla="*/ 14 w 52"/>
                  <a:gd name="T5" fmla="*/ 130 h 130"/>
                  <a:gd name="T6" fmla="*/ 28 w 52"/>
                  <a:gd name="T7" fmla="*/ 116 h 130"/>
                  <a:gd name="T8" fmla="*/ 52 w 52"/>
                  <a:gd name="T9" fmla="*/ 0 h 130"/>
                  <a:gd name="T10" fmla="*/ 22 w 52"/>
                  <a:gd name="T11" fmla="*/ 0 h 130"/>
                </a:gdLst>
                <a:ahLst/>
                <a:cxnLst>
                  <a:cxn ang="0">
                    <a:pos x="T0" y="T1"/>
                  </a:cxn>
                  <a:cxn ang="0">
                    <a:pos x="T2" y="T3"/>
                  </a:cxn>
                  <a:cxn ang="0">
                    <a:pos x="T4" y="T5"/>
                  </a:cxn>
                  <a:cxn ang="0">
                    <a:pos x="T6" y="T7"/>
                  </a:cxn>
                  <a:cxn ang="0">
                    <a:pos x="T8" y="T9"/>
                  </a:cxn>
                  <a:cxn ang="0">
                    <a:pos x="T10" y="T11"/>
                  </a:cxn>
                </a:cxnLst>
                <a:rect l="0" t="0" r="r" b="b"/>
                <a:pathLst>
                  <a:path w="52" h="130">
                    <a:moveTo>
                      <a:pt x="22" y="0"/>
                    </a:moveTo>
                    <a:cubicBezTo>
                      <a:pt x="0" y="116"/>
                      <a:pt x="0" y="116"/>
                      <a:pt x="0" y="116"/>
                    </a:cubicBezTo>
                    <a:cubicBezTo>
                      <a:pt x="0" y="124"/>
                      <a:pt x="6" y="130"/>
                      <a:pt x="14" y="130"/>
                    </a:cubicBezTo>
                    <a:cubicBezTo>
                      <a:pt x="21" y="130"/>
                      <a:pt x="25" y="124"/>
                      <a:pt x="28" y="116"/>
                    </a:cubicBezTo>
                    <a:cubicBezTo>
                      <a:pt x="52" y="0"/>
                      <a:pt x="52" y="0"/>
                      <a:pt x="52" y="0"/>
                    </a:cubicBezTo>
                    <a:lnTo>
                      <a:pt x="22" y="0"/>
                    </a:ln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186" name="Freeform 16"/>
              <p:cNvSpPr>
                <a:spLocks/>
              </p:cNvSpPr>
              <p:nvPr/>
            </p:nvSpPr>
            <p:spPr bwMode="auto">
              <a:xfrm>
                <a:off x="573139" y="4779357"/>
                <a:ext cx="2099019" cy="2406115"/>
              </a:xfrm>
              <a:custGeom>
                <a:avLst/>
                <a:gdLst>
                  <a:gd name="T0" fmla="*/ 280 w 1326"/>
                  <a:gd name="T1" fmla="*/ 0 h 1520"/>
                  <a:gd name="T2" fmla="*/ 0 w 1326"/>
                  <a:gd name="T3" fmla="*/ 1520 h 1520"/>
                  <a:gd name="T4" fmla="*/ 1326 w 1326"/>
                  <a:gd name="T5" fmla="*/ 1520 h 1520"/>
                  <a:gd name="T6" fmla="*/ 1035 w 1326"/>
                  <a:gd name="T7" fmla="*/ 0 h 1520"/>
                  <a:gd name="T8" fmla="*/ 280 w 1326"/>
                  <a:gd name="T9" fmla="*/ 0 h 1520"/>
                </a:gdLst>
                <a:ahLst/>
                <a:cxnLst>
                  <a:cxn ang="0">
                    <a:pos x="T0" y="T1"/>
                  </a:cxn>
                  <a:cxn ang="0">
                    <a:pos x="T2" y="T3"/>
                  </a:cxn>
                  <a:cxn ang="0">
                    <a:pos x="T4" y="T5"/>
                  </a:cxn>
                  <a:cxn ang="0">
                    <a:pos x="T6" y="T7"/>
                  </a:cxn>
                  <a:cxn ang="0">
                    <a:pos x="T8" y="T9"/>
                  </a:cxn>
                </a:cxnLst>
                <a:rect l="0" t="0" r="r" b="b"/>
                <a:pathLst>
                  <a:path w="1326" h="1520">
                    <a:moveTo>
                      <a:pt x="280" y="0"/>
                    </a:moveTo>
                    <a:lnTo>
                      <a:pt x="0" y="1520"/>
                    </a:lnTo>
                    <a:lnTo>
                      <a:pt x="1326" y="1520"/>
                    </a:lnTo>
                    <a:lnTo>
                      <a:pt x="1035" y="0"/>
                    </a:lnTo>
                    <a:lnTo>
                      <a:pt x="280" y="0"/>
                    </a:ln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187" name="Freeform 17"/>
              <p:cNvSpPr>
                <a:spLocks/>
              </p:cNvSpPr>
              <p:nvPr/>
            </p:nvSpPr>
            <p:spPr bwMode="auto">
              <a:xfrm>
                <a:off x="2289079" y="4779357"/>
                <a:ext cx="812064" cy="1977130"/>
              </a:xfrm>
              <a:custGeom>
                <a:avLst/>
                <a:gdLst>
                  <a:gd name="T0" fmla="*/ 31 w 53"/>
                  <a:gd name="T1" fmla="*/ 0 h 129"/>
                  <a:gd name="T2" fmla="*/ 0 w 53"/>
                  <a:gd name="T3" fmla="*/ 0 h 129"/>
                  <a:gd name="T4" fmla="*/ 25 w 53"/>
                  <a:gd name="T5" fmla="*/ 115 h 129"/>
                  <a:gd name="T6" fmla="*/ 39 w 53"/>
                  <a:gd name="T7" fmla="*/ 129 h 129"/>
                  <a:gd name="T8" fmla="*/ 53 w 53"/>
                  <a:gd name="T9" fmla="*/ 115 h 129"/>
                  <a:gd name="T10" fmla="*/ 31 w 53"/>
                  <a:gd name="T11" fmla="*/ 0 h 129"/>
                </a:gdLst>
                <a:ahLst/>
                <a:cxnLst>
                  <a:cxn ang="0">
                    <a:pos x="T0" y="T1"/>
                  </a:cxn>
                  <a:cxn ang="0">
                    <a:pos x="T2" y="T3"/>
                  </a:cxn>
                  <a:cxn ang="0">
                    <a:pos x="T4" y="T5"/>
                  </a:cxn>
                  <a:cxn ang="0">
                    <a:pos x="T6" y="T7"/>
                  </a:cxn>
                  <a:cxn ang="0">
                    <a:pos x="T8" y="T9"/>
                  </a:cxn>
                  <a:cxn ang="0">
                    <a:pos x="T10" y="T11"/>
                  </a:cxn>
                </a:cxnLst>
                <a:rect l="0" t="0" r="r" b="b"/>
                <a:pathLst>
                  <a:path w="53" h="129">
                    <a:moveTo>
                      <a:pt x="31" y="0"/>
                    </a:moveTo>
                    <a:cubicBezTo>
                      <a:pt x="0" y="0"/>
                      <a:pt x="0" y="0"/>
                      <a:pt x="0" y="0"/>
                    </a:cubicBezTo>
                    <a:cubicBezTo>
                      <a:pt x="25" y="115"/>
                      <a:pt x="25" y="115"/>
                      <a:pt x="25" y="115"/>
                    </a:cubicBezTo>
                    <a:cubicBezTo>
                      <a:pt x="27" y="123"/>
                      <a:pt x="31" y="129"/>
                      <a:pt x="39" y="129"/>
                    </a:cubicBezTo>
                    <a:cubicBezTo>
                      <a:pt x="47" y="129"/>
                      <a:pt x="53" y="123"/>
                      <a:pt x="53" y="115"/>
                    </a:cubicBezTo>
                    <a:lnTo>
                      <a:pt x="31" y="0"/>
                    </a:ln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grpSp>
      </p:grpSp>
      <p:cxnSp>
        <p:nvCxnSpPr>
          <p:cNvPr id="4" name="Straight Arrow Connector 3">
            <a:extLst>
              <a:ext uri="{FF2B5EF4-FFF2-40B4-BE49-F238E27FC236}">
                <a16:creationId xmlns:a16="http://schemas.microsoft.com/office/drawing/2014/main" id="{73131B6F-9151-3F0F-837E-0788766204D0}"/>
              </a:ext>
            </a:extLst>
          </p:cNvPr>
          <p:cNvCxnSpPr>
            <a:cxnSpLocks/>
          </p:cNvCxnSpPr>
          <p:nvPr/>
        </p:nvCxnSpPr>
        <p:spPr>
          <a:xfrm>
            <a:off x="3543300" y="2339340"/>
            <a:ext cx="0" cy="24384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6" name="Straight Arrow Connector 5">
            <a:extLst>
              <a:ext uri="{FF2B5EF4-FFF2-40B4-BE49-F238E27FC236}">
                <a16:creationId xmlns:a16="http://schemas.microsoft.com/office/drawing/2014/main" id="{66EA4DB5-A3EB-2981-234F-09D5A12CA018}"/>
              </a:ext>
            </a:extLst>
          </p:cNvPr>
          <p:cNvCxnSpPr>
            <a:cxnSpLocks/>
          </p:cNvCxnSpPr>
          <p:nvPr/>
        </p:nvCxnSpPr>
        <p:spPr>
          <a:xfrm>
            <a:off x="3535680" y="3268179"/>
            <a:ext cx="0" cy="24384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7" name="Straight Arrow Connector 6">
            <a:extLst>
              <a:ext uri="{FF2B5EF4-FFF2-40B4-BE49-F238E27FC236}">
                <a16:creationId xmlns:a16="http://schemas.microsoft.com/office/drawing/2014/main" id="{E3203215-FFA1-A235-BA78-6DB92AF4D0FB}"/>
              </a:ext>
            </a:extLst>
          </p:cNvPr>
          <p:cNvCxnSpPr>
            <a:cxnSpLocks/>
          </p:cNvCxnSpPr>
          <p:nvPr/>
        </p:nvCxnSpPr>
        <p:spPr>
          <a:xfrm>
            <a:off x="3528060" y="4197018"/>
            <a:ext cx="0" cy="24384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8" name="TextBox 7">
            <a:extLst>
              <a:ext uri="{FF2B5EF4-FFF2-40B4-BE49-F238E27FC236}">
                <a16:creationId xmlns:a16="http://schemas.microsoft.com/office/drawing/2014/main" id="{9423F0B1-FF8F-FC4A-D966-884277AB286B}"/>
              </a:ext>
            </a:extLst>
          </p:cNvPr>
          <p:cNvSpPr txBox="1"/>
          <p:nvPr/>
        </p:nvSpPr>
        <p:spPr>
          <a:xfrm>
            <a:off x="5219700" y="1970876"/>
            <a:ext cx="6507480" cy="2916248"/>
          </a:xfrm>
          <a:prstGeom prst="rect">
            <a:avLst/>
          </a:prstGeom>
          <a:noFill/>
          <a:ln w="76200">
            <a:solidFill>
              <a:schemeClr val="accent1"/>
            </a:solidFill>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What’s the next best step in management?</a:t>
            </a:r>
          </a:p>
          <a:p>
            <a:pPr marL="457200" marR="0" lvl="0" indent="-457200" algn="l" defTabSz="914400" rtl="0" eaLnBrk="1" fontAlgn="auto" latinLnBrk="0" hangingPunct="1">
              <a:lnSpc>
                <a:spcPct val="150000"/>
              </a:lnSpc>
              <a:spcBef>
                <a:spcPts val="0"/>
              </a:spcBef>
              <a:spcAft>
                <a:spcPts val="0"/>
              </a:spcAft>
              <a:buClrTx/>
              <a:buSzTx/>
              <a:buFontTx/>
              <a:buAutoNum type="alphaUcPeriod"/>
              <a:tabLst/>
              <a:defRPr/>
            </a:pPr>
            <a:r>
              <a:rPr kumimoji="0" lang="en-US" sz="2500" b="0"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Consult GI for EGD</a:t>
            </a:r>
          </a:p>
          <a:p>
            <a:pPr marL="457200" marR="0" lvl="0" indent="-457200" algn="l" defTabSz="914400" rtl="0" eaLnBrk="1" fontAlgn="auto" latinLnBrk="0" hangingPunct="1">
              <a:lnSpc>
                <a:spcPct val="150000"/>
              </a:lnSpc>
              <a:spcBef>
                <a:spcPts val="0"/>
              </a:spcBef>
              <a:spcAft>
                <a:spcPts val="0"/>
              </a:spcAft>
              <a:buClrTx/>
              <a:buSzTx/>
              <a:buFontTx/>
              <a:buAutoNum type="alphaUcPeriod"/>
              <a:tabLst/>
              <a:defRPr/>
            </a:pPr>
            <a:r>
              <a:rPr kumimoji="0" lang="en-US" sz="2500" b="0"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Start octreotide bolus + infusion</a:t>
            </a:r>
          </a:p>
          <a:p>
            <a:pPr marL="457200" marR="0" lvl="0" indent="-457200" algn="l" defTabSz="914400" rtl="0" eaLnBrk="1" fontAlgn="auto" latinLnBrk="0" hangingPunct="1">
              <a:lnSpc>
                <a:spcPct val="150000"/>
              </a:lnSpc>
              <a:spcBef>
                <a:spcPts val="0"/>
              </a:spcBef>
              <a:spcAft>
                <a:spcPts val="0"/>
              </a:spcAft>
              <a:buClrTx/>
              <a:buSzTx/>
              <a:buFontTx/>
              <a:buAutoNum type="alphaUcPeriod"/>
              <a:tabLst/>
              <a:defRPr/>
            </a:pPr>
            <a:r>
              <a:rPr kumimoji="0" lang="en-US" sz="2500" b="0"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1g ceftriaxone</a:t>
            </a:r>
          </a:p>
          <a:p>
            <a:pPr marL="457200" marR="0" lvl="0" indent="-457200" algn="l" defTabSz="914400" rtl="0" eaLnBrk="1" fontAlgn="auto" latinLnBrk="0" hangingPunct="1">
              <a:lnSpc>
                <a:spcPct val="150000"/>
              </a:lnSpc>
              <a:spcBef>
                <a:spcPts val="0"/>
              </a:spcBef>
              <a:spcAft>
                <a:spcPts val="0"/>
              </a:spcAft>
              <a:buClrTx/>
              <a:buSzTx/>
              <a:buFontTx/>
              <a:buAutoNum type="alphaUcPeriod"/>
              <a:tabLst/>
              <a:defRPr/>
            </a:pPr>
            <a:r>
              <a:rPr kumimoji="0" lang="en-US" sz="2500" b="1" i="0" u="none" strike="noStrike" kern="1200" cap="none" spc="0" normalizeH="0" baseline="0" noProof="0" dirty="0">
                <a:ln>
                  <a:noFill/>
                </a:ln>
                <a:solidFill>
                  <a:srgbClr val="181717"/>
                </a:solidFill>
                <a:effectLst/>
                <a:highlight>
                  <a:srgbClr val="FFFF00"/>
                </a:highlight>
                <a:uLnTx/>
                <a:uFillTx/>
                <a:latin typeface="Open Sans" panose="020B0606030504020204" pitchFamily="34" charset="0"/>
                <a:ea typeface="Open Sans" panose="020B0606030504020204" pitchFamily="34" charset="0"/>
                <a:cs typeface="Open Sans" panose="020B0606030504020204" pitchFamily="34" charset="0"/>
              </a:rPr>
              <a:t>All of the above</a:t>
            </a:r>
          </a:p>
        </p:txBody>
      </p:sp>
      <p:sp>
        <p:nvSpPr>
          <p:cNvPr id="2" name="Medical Resale International ltd">
            <a:extLst>
              <a:ext uri="{FF2B5EF4-FFF2-40B4-BE49-F238E27FC236}">
                <a16:creationId xmlns:a16="http://schemas.microsoft.com/office/drawing/2014/main" id="{A1404F39-6160-7EA9-1926-441DCC7E3C17}"/>
              </a:ext>
            </a:extLst>
          </p:cNvPr>
          <p:cNvSpPr txBox="1"/>
          <p:nvPr/>
        </p:nvSpPr>
        <p:spPr>
          <a:xfrm>
            <a:off x="9085943" y="6447084"/>
            <a:ext cx="2999153" cy="287258"/>
          </a:xfrm>
          <a:prstGeom prst="rect">
            <a:avLst/>
          </a:prstGeom>
          <a:noFill/>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lnSpc>
                <a:spcPct val="80000"/>
              </a:lnSpc>
              <a:spcBef>
                <a:spcPts val="0"/>
              </a:spcBef>
              <a:defRPr b="1" cap="all">
                <a:solidFill>
                  <a:schemeClr val="accent1">
                    <a:hueOff val="262910"/>
                    <a:satOff val="3867"/>
                    <a:lumOff val="-18039"/>
                  </a:schemeClr>
                </a:solidFill>
                <a:latin typeface="Arial Narrow"/>
                <a:ea typeface="Arial Narrow"/>
                <a:cs typeface="Arial Narrow"/>
                <a:sym typeface="Arial Narrow"/>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rPr>
              <a:t>@</a:t>
            </a:r>
            <a:r>
              <a:rPr kumimoji="0" lang="en-US" sz="1200" b="1" i="1" u="none" strike="noStrike" kern="1200" cap="none" spc="0" normalizeH="0" baseline="0" noProof="0" dirty="0" err="1">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rPr>
              <a:t>SuchitaSata</a:t>
            </a:r>
            <a:endParaRPr kumimoji="0" lang="en-US" sz="1200" b="1" i="1" u="none" strike="noStrike" kern="1200" cap="none" spc="0" normalizeH="0" baseline="0" noProof="0" dirty="0">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endParaRPr>
          </a:p>
        </p:txBody>
      </p:sp>
    </p:spTree>
    <p:extLst>
      <p:ext uri="{BB962C8B-B14F-4D97-AF65-F5344CB8AC3E}">
        <p14:creationId xmlns:p14="http://schemas.microsoft.com/office/powerpoint/2010/main" val="3073322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E3184-21AA-411B-AB53-E9D5D2681FA0}"/>
              </a:ext>
            </a:extLst>
          </p:cNvPr>
          <p:cNvSpPr>
            <a:spLocks noGrp="1"/>
          </p:cNvSpPr>
          <p:nvPr>
            <p:ph type="title"/>
          </p:nvPr>
        </p:nvSpPr>
        <p:spPr/>
        <p:txBody>
          <a:bodyPr/>
          <a:lstStyle/>
          <a:p>
            <a:r>
              <a:rPr lang="en-US" dirty="0"/>
              <a:t>Dr. Elliot Tapper</a:t>
            </a:r>
          </a:p>
        </p:txBody>
      </p:sp>
      <p:sp>
        <p:nvSpPr>
          <p:cNvPr id="11" name="Content Placeholder 2">
            <a:extLst>
              <a:ext uri="{FF2B5EF4-FFF2-40B4-BE49-F238E27FC236}">
                <a16:creationId xmlns:a16="http://schemas.microsoft.com/office/drawing/2014/main" id="{0CBA4C40-782F-4BBB-81CD-6E6C41D9B1C5}"/>
              </a:ext>
            </a:extLst>
          </p:cNvPr>
          <p:cNvSpPr txBox="1">
            <a:spLocks/>
          </p:cNvSpPr>
          <p:nvPr/>
        </p:nvSpPr>
        <p:spPr>
          <a:xfrm>
            <a:off x="381000" y="1425387"/>
            <a:ext cx="6689271" cy="431818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4572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051560" indent="-228600" algn="l" defTabSz="914400" rtl="0" eaLnBrk="1" latinLnBrk="0" hangingPunct="1">
              <a:lnSpc>
                <a:spcPct val="90000"/>
              </a:lnSpc>
              <a:spcBef>
                <a:spcPts val="500"/>
              </a:spcBef>
              <a:buClr>
                <a:schemeClr val="accent1"/>
              </a:buClr>
              <a:buSzPct val="90000"/>
              <a:buFont typeface="Wingdings" pitchFamily="2" charset="2"/>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Associate Professor at the University of Michigan,</a:t>
            </a:r>
            <a:br>
              <a:rPr lang="en-US" dirty="0"/>
            </a:br>
            <a:r>
              <a:rPr lang="en-US" dirty="0"/>
              <a:t>Hepatology</a:t>
            </a:r>
          </a:p>
          <a:p>
            <a:pPr marL="342900" indent="-342900">
              <a:buFont typeface="Arial" panose="020B0604020202020204" pitchFamily="34" charset="0"/>
              <a:buChar char="•"/>
            </a:pPr>
            <a:r>
              <a:rPr lang="en-US" dirty="0"/>
              <a:t>Director, Michigan Cirrhosis Program</a:t>
            </a:r>
          </a:p>
          <a:p>
            <a:pPr marL="342900" indent="-342900">
              <a:buFont typeface="Arial" panose="020B0604020202020204" pitchFamily="34" charset="0"/>
              <a:buChar char="•"/>
            </a:pPr>
            <a:r>
              <a:rPr lang="en-US" dirty="0"/>
              <a:t>Editor-in-chief, Hepatology Communications</a:t>
            </a:r>
          </a:p>
        </p:txBody>
      </p:sp>
      <p:pic>
        <p:nvPicPr>
          <p:cNvPr id="5" name="Picture 4" descr="A person wearing a bow tie&#10;&#10;Description automatically generated">
            <a:extLst>
              <a:ext uri="{FF2B5EF4-FFF2-40B4-BE49-F238E27FC236}">
                <a16:creationId xmlns:a16="http://schemas.microsoft.com/office/drawing/2014/main" id="{23117099-7793-B396-7871-0EE11DFBB8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144" y="1027906"/>
            <a:ext cx="3810000" cy="3810000"/>
          </a:xfrm>
          <a:prstGeom prst="rect">
            <a:avLst/>
          </a:prstGeom>
        </p:spPr>
      </p:pic>
    </p:spTree>
    <p:extLst>
      <p:ext uri="{BB962C8B-B14F-4D97-AF65-F5344CB8AC3E}">
        <p14:creationId xmlns:p14="http://schemas.microsoft.com/office/powerpoint/2010/main" val="686599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dical Resale International ltd">
            <a:extLst>
              <a:ext uri="{FF2B5EF4-FFF2-40B4-BE49-F238E27FC236}">
                <a16:creationId xmlns:a16="http://schemas.microsoft.com/office/drawing/2014/main" id="{E99FB727-F6D8-26C5-9FF2-642D97519BD6}"/>
              </a:ext>
            </a:extLst>
          </p:cNvPr>
          <p:cNvSpPr txBox="1"/>
          <p:nvPr/>
        </p:nvSpPr>
        <p:spPr>
          <a:xfrm>
            <a:off x="9085943" y="6447084"/>
            <a:ext cx="2999153" cy="287258"/>
          </a:xfrm>
          <a:prstGeom prst="rect">
            <a:avLst/>
          </a:prstGeom>
          <a:noFill/>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lnSpc>
                <a:spcPct val="80000"/>
              </a:lnSpc>
              <a:spcBef>
                <a:spcPts val="0"/>
              </a:spcBef>
              <a:defRPr b="1" cap="all">
                <a:solidFill>
                  <a:schemeClr val="accent1">
                    <a:hueOff val="262910"/>
                    <a:satOff val="3867"/>
                    <a:lumOff val="-18039"/>
                  </a:schemeClr>
                </a:solidFill>
                <a:latin typeface="Arial Narrow"/>
                <a:ea typeface="Arial Narrow"/>
                <a:cs typeface="Arial Narrow"/>
                <a:sym typeface="Arial Narrow"/>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rPr>
              <a:t>@</a:t>
            </a:r>
            <a:r>
              <a:rPr kumimoji="0" lang="en-US" sz="1200" b="1" i="1" u="none" strike="noStrike" kern="1200" cap="none" spc="0" normalizeH="0" baseline="0" noProof="0" dirty="0" err="1">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rPr>
              <a:t>SuchitaSata</a:t>
            </a:r>
            <a:endParaRPr kumimoji="0" lang="en-US" sz="1200" b="1" i="1" u="none" strike="noStrike" kern="1200" cap="none" spc="0" normalizeH="0" baseline="0" noProof="0" dirty="0">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endParaRPr>
          </a:p>
        </p:txBody>
      </p:sp>
      <p:sp>
        <p:nvSpPr>
          <p:cNvPr id="4" name="TextBox 3">
            <a:extLst>
              <a:ext uri="{FF2B5EF4-FFF2-40B4-BE49-F238E27FC236}">
                <a16:creationId xmlns:a16="http://schemas.microsoft.com/office/drawing/2014/main" id="{90D7E45B-9EFE-20C9-A52C-130433A33107}"/>
              </a:ext>
            </a:extLst>
          </p:cNvPr>
          <p:cNvSpPr txBox="1"/>
          <p:nvPr/>
        </p:nvSpPr>
        <p:spPr>
          <a:xfrm>
            <a:off x="3306175" y="179035"/>
            <a:ext cx="5579650" cy="507823"/>
          </a:xfrm>
          <a:prstGeom prst="rect">
            <a:avLst/>
          </a:prstGeom>
          <a:noFill/>
        </p:spPr>
        <p:txBody>
          <a:bodyPr wrap="square" lIns="45711" tIns="22856" rIns="45711" bIns="2285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Upper GI (Variceal) Bleeding</a:t>
            </a:r>
            <a:endParaRPr kumimoji="0" lang="id-ID" sz="3000" b="1"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39" name="Group 1">
            <a:extLst>
              <a:ext uri="{FF2B5EF4-FFF2-40B4-BE49-F238E27FC236}">
                <a16:creationId xmlns:a16="http://schemas.microsoft.com/office/drawing/2014/main" id="{F4616139-5599-F7C6-EBCC-C4A842723EAF}"/>
              </a:ext>
            </a:extLst>
          </p:cNvPr>
          <p:cNvGrpSpPr/>
          <p:nvPr/>
        </p:nvGrpSpPr>
        <p:grpSpPr>
          <a:xfrm>
            <a:off x="5219700" y="793915"/>
            <a:ext cx="1828801" cy="120485"/>
            <a:chOff x="10866255" y="8448874"/>
            <a:chExt cx="2738812" cy="73150"/>
          </a:xfrm>
        </p:grpSpPr>
        <p:sp>
          <p:nvSpPr>
            <p:cNvPr id="40" name="Rectangle 11">
              <a:extLst>
                <a:ext uri="{FF2B5EF4-FFF2-40B4-BE49-F238E27FC236}">
                  <a16:creationId xmlns:a16="http://schemas.microsoft.com/office/drawing/2014/main" id="{156425F7-E943-9C42-896E-D88593B21978}"/>
                </a:ext>
              </a:extLst>
            </p:cNvPr>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3" name="Rectangle 12">
              <a:extLst>
                <a:ext uri="{FF2B5EF4-FFF2-40B4-BE49-F238E27FC236}">
                  <a16:creationId xmlns:a16="http://schemas.microsoft.com/office/drawing/2014/main" id="{5596DA96-49D3-30BA-3D47-4998F1F549F9}"/>
                </a:ext>
              </a:extLst>
            </p:cNvPr>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4" name="Rectangle 13">
              <a:extLst>
                <a:ext uri="{FF2B5EF4-FFF2-40B4-BE49-F238E27FC236}">
                  <a16:creationId xmlns:a16="http://schemas.microsoft.com/office/drawing/2014/main" id="{83E566BE-229E-C908-D07E-0F8A3B064A28}"/>
                </a:ext>
              </a:extLst>
            </p:cNvPr>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7" name="Rectangle 14">
              <a:extLst>
                <a:ext uri="{FF2B5EF4-FFF2-40B4-BE49-F238E27FC236}">
                  <a16:creationId xmlns:a16="http://schemas.microsoft.com/office/drawing/2014/main" id="{F6481867-0C6C-F571-CC6D-2E7CD32EB1C9}"/>
                </a:ext>
              </a:extLst>
            </p:cNvPr>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8" name="Rectangle 15">
              <a:extLst>
                <a:ext uri="{FF2B5EF4-FFF2-40B4-BE49-F238E27FC236}">
                  <a16:creationId xmlns:a16="http://schemas.microsoft.com/office/drawing/2014/main" id="{E708BC88-917C-D22E-276A-F85CC2D631C4}"/>
                </a:ext>
              </a:extLst>
            </p:cNvPr>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1" name="Rectangle 16">
              <a:extLst>
                <a:ext uri="{FF2B5EF4-FFF2-40B4-BE49-F238E27FC236}">
                  <a16:creationId xmlns:a16="http://schemas.microsoft.com/office/drawing/2014/main" id="{4B395A45-29BD-F86B-79D2-6C6B359B2942}"/>
                </a:ext>
              </a:extLst>
            </p:cNvPr>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2" name="Graphic 2">
            <a:extLst>
              <a:ext uri="{FF2B5EF4-FFF2-40B4-BE49-F238E27FC236}">
                <a16:creationId xmlns:a16="http://schemas.microsoft.com/office/drawing/2014/main" id="{0966F07E-D544-CB10-4271-6C264FD7CD2C}"/>
              </a:ext>
            </a:extLst>
          </p:cNvPr>
          <p:cNvGrpSpPr/>
          <p:nvPr/>
        </p:nvGrpSpPr>
        <p:grpSpPr>
          <a:xfrm>
            <a:off x="-13648" y="1493440"/>
            <a:ext cx="5418161" cy="4560402"/>
            <a:chOff x="1499126" y="354806"/>
            <a:chExt cx="7299593" cy="6143981"/>
          </a:xfrm>
        </p:grpSpPr>
        <p:sp>
          <p:nvSpPr>
            <p:cNvPr id="55" name="Freeform: Shape 4">
              <a:extLst>
                <a:ext uri="{FF2B5EF4-FFF2-40B4-BE49-F238E27FC236}">
                  <a16:creationId xmlns:a16="http://schemas.microsoft.com/office/drawing/2014/main" id="{D7066293-BEA2-C014-2684-892AE6CF987D}"/>
                </a:ext>
              </a:extLst>
            </p:cNvPr>
            <p:cNvSpPr/>
            <p:nvPr/>
          </p:nvSpPr>
          <p:spPr>
            <a:xfrm>
              <a:off x="3678079" y="5225891"/>
              <a:ext cx="2828925" cy="1104900"/>
            </a:xfrm>
            <a:custGeom>
              <a:avLst/>
              <a:gdLst>
                <a:gd name="connsiteX0" fmla="*/ 7144 w 2828925"/>
                <a:gd name="connsiteY0" fmla="*/ 7144 h 1104900"/>
                <a:gd name="connsiteX1" fmla="*/ 2824639 w 2828925"/>
                <a:gd name="connsiteY1" fmla="*/ 7144 h 1104900"/>
                <a:gd name="connsiteX2" fmla="*/ 2824639 w 2828925"/>
                <a:gd name="connsiteY2" fmla="*/ 1097757 h 1104900"/>
                <a:gd name="connsiteX3" fmla="*/ 7144 w 2828925"/>
                <a:gd name="connsiteY3" fmla="*/ 1097757 h 1104900"/>
              </a:gdLst>
              <a:ahLst/>
              <a:cxnLst>
                <a:cxn ang="0">
                  <a:pos x="connsiteX0" y="connsiteY0"/>
                </a:cxn>
                <a:cxn ang="0">
                  <a:pos x="connsiteX1" y="connsiteY1"/>
                </a:cxn>
                <a:cxn ang="0">
                  <a:pos x="connsiteX2" y="connsiteY2"/>
                </a:cxn>
                <a:cxn ang="0">
                  <a:pos x="connsiteX3" y="connsiteY3"/>
                </a:cxn>
              </a:cxnLst>
              <a:rect l="l" t="t" r="r" b="b"/>
              <a:pathLst>
                <a:path w="2828925" h="1104900">
                  <a:moveTo>
                    <a:pt x="7144" y="7144"/>
                  </a:moveTo>
                  <a:lnTo>
                    <a:pt x="2824639" y="7144"/>
                  </a:lnTo>
                  <a:lnTo>
                    <a:pt x="2824639" y="1097757"/>
                  </a:lnTo>
                  <a:lnTo>
                    <a:pt x="7144" y="1097757"/>
                  </a:lnTo>
                  <a:close/>
                </a:path>
              </a:pathLst>
            </a:custGeom>
            <a:solidFill>
              <a:srgbClr val="E8B69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65" name="Freeform: Shape 5">
              <a:extLst>
                <a:ext uri="{FF2B5EF4-FFF2-40B4-BE49-F238E27FC236}">
                  <a16:creationId xmlns:a16="http://schemas.microsoft.com/office/drawing/2014/main" id="{BAC74F01-3B52-A81F-47B5-A09C90E72E47}"/>
                </a:ext>
              </a:extLst>
            </p:cNvPr>
            <p:cNvSpPr/>
            <p:nvPr/>
          </p:nvSpPr>
          <p:spPr>
            <a:xfrm>
              <a:off x="5888064" y="5061601"/>
              <a:ext cx="1743075" cy="1419225"/>
            </a:xfrm>
            <a:custGeom>
              <a:avLst/>
              <a:gdLst>
                <a:gd name="connsiteX0" fmla="*/ 1145196 w 1743075"/>
                <a:gd name="connsiteY0" fmla="*/ 205724 h 1419225"/>
                <a:gd name="connsiteX1" fmla="*/ 253656 w 1743075"/>
                <a:gd name="connsiteY1" fmla="*/ 68564 h 1419225"/>
                <a:gd name="connsiteX2" fmla="*/ 255561 w 1743075"/>
                <a:gd name="connsiteY2" fmla="*/ 1262999 h 1419225"/>
                <a:gd name="connsiteX3" fmla="*/ 1362366 w 1743075"/>
                <a:gd name="connsiteY3" fmla="*/ 1401111 h 1419225"/>
                <a:gd name="connsiteX4" fmla="*/ 1661451 w 1743075"/>
                <a:gd name="connsiteY4" fmla="*/ 1192514 h 1419225"/>
                <a:gd name="connsiteX5" fmla="*/ 1145196 w 1743075"/>
                <a:gd name="connsiteY5" fmla="*/ 205724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3075" h="1419225">
                  <a:moveTo>
                    <a:pt x="1145196" y="205724"/>
                  </a:moveTo>
                  <a:cubicBezTo>
                    <a:pt x="947076" y="55229"/>
                    <a:pt x="547026" y="-73359"/>
                    <a:pt x="253656" y="68564"/>
                  </a:cubicBezTo>
                  <a:cubicBezTo>
                    <a:pt x="-39714" y="211438"/>
                    <a:pt x="-109247" y="962009"/>
                    <a:pt x="255561" y="1262999"/>
                  </a:cubicBezTo>
                  <a:cubicBezTo>
                    <a:pt x="497496" y="1463024"/>
                    <a:pt x="1032801" y="1420161"/>
                    <a:pt x="1362366" y="1401111"/>
                  </a:cubicBezTo>
                  <a:cubicBezTo>
                    <a:pt x="1607158" y="1386824"/>
                    <a:pt x="1550008" y="1311576"/>
                    <a:pt x="1661451" y="1192514"/>
                  </a:cubicBezTo>
                  <a:cubicBezTo>
                    <a:pt x="1967203" y="864854"/>
                    <a:pt x="1342363" y="356219"/>
                    <a:pt x="1145196" y="205724"/>
                  </a:cubicBezTo>
                  <a:close/>
                </a:path>
              </a:pathLst>
            </a:custGeom>
            <a:solidFill>
              <a:srgbClr val="DB9D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66" name="Freeform: Shape 6">
              <a:extLst>
                <a:ext uri="{FF2B5EF4-FFF2-40B4-BE49-F238E27FC236}">
                  <a16:creationId xmlns:a16="http://schemas.microsoft.com/office/drawing/2014/main" id="{9B98B9C5-D812-D1E0-443B-05052BB834E5}"/>
                </a:ext>
              </a:extLst>
            </p:cNvPr>
            <p:cNvSpPr/>
            <p:nvPr/>
          </p:nvSpPr>
          <p:spPr>
            <a:xfrm>
              <a:off x="6068059" y="4949184"/>
              <a:ext cx="619125" cy="904875"/>
            </a:xfrm>
            <a:custGeom>
              <a:avLst/>
              <a:gdLst>
                <a:gd name="connsiteX0" fmla="*/ 538481 w 619125"/>
                <a:gd name="connsiteY0" fmla="*/ 127641 h 904875"/>
                <a:gd name="connsiteX1" fmla="*/ 131764 w 619125"/>
                <a:gd name="connsiteY1" fmla="*/ 171456 h 904875"/>
                <a:gd name="connsiteX2" fmla="*/ 69851 w 619125"/>
                <a:gd name="connsiteY2" fmla="*/ 762006 h 904875"/>
                <a:gd name="connsiteX3" fmla="*/ 505144 w 619125"/>
                <a:gd name="connsiteY3" fmla="*/ 767721 h 904875"/>
                <a:gd name="connsiteX4" fmla="*/ 538481 w 619125"/>
                <a:gd name="connsiteY4" fmla="*/ 127641 h 90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5" h="904875">
                  <a:moveTo>
                    <a:pt x="538481" y="127641"/>
                  </a:moveTo>
                  <a:cubicBezTo>
                    <a:pt x="433706" y="-60954"/>
                    <a:pt x="267019" y="-14282"/>
                    <a:pt x="131764" y="171456"/>
                  </a:cubicBezTo>
                  <a:cubicBezTo>
                    <a:pt x="-4444" y="357193"/>
                    <a:pt x="-34924" y="573411"/>
                    <a:pt x="69851" y="762006"/>
                  </a:cubicBezTo>
                  <a:cubicBezTo>
                    <a:pt x="174626" y="950601"/>
                    <a:pt x="368936" y="953458"/>
                    <a:pt x="505144" y="767721"/>
                  </a:cubicBezTo>
                  <a:cubicBezTo>
                    <a:pt x="641351" y="581983"/>
                    <a:pt x="643256" y="316236"/>
                    <a:pt x="538481" y="127641"/>
                  </a:cubicBezTo>
                  <a:close/>
                </a:path>
              </a:pathLst>
            </a:custGeom>
            <a:solidFill>
              <a:srgbClr val="DB9D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67" name="Freeform: Shape 7">
              <a:extLst>
                <a:ext uri="{FF2B5EF4-FFF2-40B4-BE49-F238E27FC236}">
                  <a16:creationId xmlns:a16="http://schemas.microsoft.com/office/drawing/2014/main" id="{1EAF53A0-EE43-82FC-E0DE-5FE84161AF0C}"/>
                </a:ext>
              </a:extLst>
            </p:cNvPr>
            <p:cNvSpPr/>
            <p:nvPr/>
          </p:nvSpPr>
          <p:spPr>
            <a:xfrm>
              <a:off x="5929378" y="4157440"/>
              <a:ext cx="1733550" cy="2324100"/>
            </a:xfrm>
            <a:custGeom>
              <a:avLst/>
              <a:gdLst>
                <a:gd name="connsiteX0" fmla="*/ 1316290 w 1733550"/>
                <a:gd name="connsiteY0" fmla="*/ 1010825 h 2324100"/>
                <a:gd name="connsiteX1" fmla="*/ 880044 w 1733550"/>
                <a:gd name="connsiteY1" fmla="*/ 962248 h 2324100"/>
                <a:gd name="connsiteX2" fmla="*/ 929575 w 1733550"/>
                <a:gd name="connsiteY2" fmla="*/ 366935 h 2324100"/>
                <a:gd name="connsiteX3" fmla="*/ 748600 w 1733550"/>
                <a:gd name="connsiteY3" fmla="*/ 66898 h 2324100"/>
                <a:gd name="connsiteX4" fmla="*/ 607629 w 1733550"/>
                <a:gd name="connsiteY4" fmla="*/ 308833 h 2324100"/>
                <a:gd name="connsiteX5" fmla="*/ 223772 w 1733550"/>
                <a:gd name="connsiteY5" fmla="*/ 830803 h 2324100"/>
                <a:gd name="connsiteX6" fmla="*/ 98042 w 1733550"/>
                <a:gd name="connsiteY6" fmla="*/ 1090835 h 2324100"/>
                <a:gd name="connsiteX7" fmla="*/ 246632 w 1733550"/>
                <a:gd name="connsiteY7" fmla="*/ 2167160 h 2324100"/>
                <a:gd name="connsiteX8" fmla="*/ 1331529 w 1733550"/>
                <a:gd name="connsiteY8" fmla="*/ 2305273 h 2324100"/>
                <a:gd name="connsiteX9" fmla="*/ 1622042 w 1733550"/>
                <a:gd name="connsiteY9" fmla="*/ 2096675 h 2324100"/>
                <a:gd name="connsiteX10" fmla="*/ 1316290 w 1733550"/>
                <a:gd name="connsiteY10" fmla="*/ 1010825 h 232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3550" h="2324100">
                  <a:moveTo>
                    <a:pt x="1316290" y="1010825"/>
                  </a:moveTo>
                  <a:cubicBezTo>
                    <a:pt x="1142935" y="1007016"/>
                    <a:pt x="967675" y="1003205"/>
                    <a:pt x="880044" y="962248"/>
                  </a:cubicBezTo>
                  <a:cubicBezTo>
                    <a:pt x="598104" y="828898"/>
                    <a:pt x="863852" y="553625"/>
                    <a:pt x="929575" y="366935"/>
                  </a:cubicBezTo>
                  <a:cubicBezTo>
                    <a:pt x="1041969" y="44990"/>
                    <a:pt x="845754" y="-76930"/>
                    <a:pt x="748600" y="66898"/>
                  </a:cubicBezTo>
                  <a:cubicBezTo>
                    <a:pt x="704785" y="132620"/>
                    <a:pt x="662875" y="205963"/>
                    <a:pt x="607629" y="308833"/>
                  </a:cubicBezTo>
                  <a:cubicBezTo>
                    <a:pt x="500950" y="506953"/>
                    <a:pt x="298067" y="694595"/>
                    <a:pt x="223772" y="830803"/>
                  </a:cubicBezTo>
                  <a:cubicBezTo>
                    <a:pt x="178052" y="909860"/>
                    <a:pt x="129475" y="996538"/>
                    <a:pt x="98042" y="1090835"/>
                  </a:cubicBezTo>
                  <a:cubicBezTo>
                    <a:pt x="-50548" y="1402303"/>
                    <a:pt x="-27688" y="1934750"/>
                    <a:pt x="246632" y="2167160"/>
                  </a:cubicBezTo>
                  <a:cubicBezTo>
                    <a:pt x="482852" y="2367185"/>
                    <a:pt x="1009585" y="2324323"/>
                    <a:pt x="1331529" y="2305273"/>
                  </a:cubicBezTo>
                  <a:cubicBezTo>
                    <a:pt x="1570607" y="2290985"/>
                    <a:pt x="1513457" y="2215738"/>
                    <a:pt x="1622042" y="2096675"/>
                  </a:cubicBezTo>
                  <a:cubicBezTo>
                    <a:pt x="1922079" y="1769016"/>
                    <a:pt x="1537270" y="1015588"/>
                    <a:pt x="1316290" y="1010825"/>
                  </a:cubicBezTo>
                  <a:close/>
                </a:path>
              </a:pathLst>
            </a:custGeom>
            <a:solidFill>
              <a:srgbClr val="E8B69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68" name="Freeform: Shape 8">
              <a:extLst>
                <a:ext uri="{FF2B5EF4-FFF2-40B4-BE49-F238E27FC236}">
                  <a16:creationId xmlns:a16="http://schemas.microsoft.com/office/drawing/2014/main" id="{115A6970-094B-5A97-DA7E-2C2B33017B16}"/>
                </a:ext>
              </a:extLst>
            </p:cNvPr>
            <p:cNvSpPr/>
            <p:nvPr/>
          </p:nvSpPr>
          <p:spPr>
            <a:xfrm>
              <a:off x="6886337" y="5158264"/>
              <a:ext cx="952500" cy="342900"/>
            </a:xfrm>
            <a:custGeom>
              <a:avLst/>
              <a:gdLst>
                <a:gd name="connsiteX0" fmla="*/ 787003 w 952500"/>
                <a:gd name="connsiteY0" fmla="*/ 342424 h 342900"/>
                <a:gd name="connsiteX1" fmla="*/ 173593 w 952500"/>
                <a:gd name="connsiteY1" fmla="*/ 342424 h 342900"/>
                <a:gd name="connsiteX2" fmla="*/ 173593 w 952500"/>
                <a:gd name="connsiteY2" fmla="*/ 7144 h 342900"/>
                <a:gd name="connsiteX3" fmla="*/ 787003 w 952500"/>
                <a:gd name="connsiteY3" fmla="*/ 7144 h 342900"/>
                <a:gd name="connsiteX4" fmla="*/ 787003 w 952500"/>
                <a:gd name="connsiteY4" fmla="*/ 342424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42900">
                  <a:moveTo>
                    <a:pt x="787003" y="342424"/>
                  </a:moveTo>
                  <a:lnTo>
                    <a:pt x="173593" y="342424"/>
                  </a:lnTo>
                  <a:cubicBezTo>
                    <a:pt x="-48339" y="342424"/>
                    <a:pt x="-48339" y="7144"/>
                    <a:pt x="173593" y="7144"/>
                  </a:cubicBezTo>
                  <a:lnTo>
                    <a:pt x="787003" y="7144"/>
                  </a:lnTo>
                  <a:cubicBezTo>
                    <a:pt x="1008936" y="7144"/>
                    <a:pt x="1008936" y="342424"/>
                    <a:pt x="787003" y="342424"/>
                  </a:cubicBezTo>
                  <a:close/>
                </a:path>
              </a:pathLst>
            </a:custGeom>
            <a:solidFill>
              <a:srgbClr val="DB9D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69" name="Freeform: Shape 9">
              <a:extLst>
                <a:ext uri="{FF2B5EF4-FFF2-40B4-BE49-F238E27FC236}">
                  <a16:creationId xmlns:a16="http://schemas.microsoft.com/office/drawing/2014/main" id="{BBA56BFF-09B3-DCBE-3BBB-E08F3E23E1CE}"/>
                </a:ext>
              </a:extLst>
            </p:cNvPr>
            <p:cNvSpPr/>
            <p:nvPr/>
          </p:nvSpPr>
          <p:spPr>
            <a:xfrm>
              <a:off x="6913245" y="5158264"/>
              <a:ext cx="933450" cy="323850"/>
            </a:xfrm>
            <a:custGeom>
              <a:avLst/>
              <a:gdLst>
                <a:gd name="connsiteX0" fmla="*/ 770573 w 933450"/>
                <a:gd name="connsiteY0" fmla="*/ 316706 h 323850"/>
                <a:gd name="connsiteX1" fmla="*/ 162877 w 933450"/>
                <a:gd name="connsiteY1" fmla="*/ 316706 h 323850"/>
                <a:gd name="connsiteX2" fmla="*/ 162877 w 933450"/>
                <a:gd name="connsiteY2" fmla="*/ 7144 h 323850"/>
                <a:gd name="connsiteX3" fmla="*/ 770573 w 933450"/>
                <a:gd name="connsiteY3" fmla="*/ 7144 h 323850"/>
                <a:gd name="connsiteX4" fmla="*/ 770573 w 933450"/>
                <a:gd name="connsiteY4" fmla="*/ 316706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450" h="323850">
                  <a:moveTo>
                    <a:pt x="770573" y="316706"/>
                  </a:moveTo>
                  <a:lnTo>
                    <a:pt x="162877" y="316706"/>
                  </a:lnTo>
                  <a:cubicBezTo>
                    <a:pt x="-44767" y="316706"/>
                    <a:pt x="-44767" y="7144"/>
                    <a:pt x="162877" y="7144"/>
                  </a:cubicBezTo>
                  <a:lnTo>
                    <a:pt x="770573" y="7144"/>
                  </a:lnTo>
                  <a:cubicBezTo>
                    <a:pt x="978218" y="7144"/>
                    <a:pt x="978218" y="316706"/>
                    <a:pt x="770573" y="316706"/>
                  </a:cubicBezTo>
                  <a:close/>
                </a:path>
              </a:pathLst>
            </a:custGeom>
            <a:solidFill>
              <a:srgbClr val="E8B69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70" name="Freeform: Shape 10">
              <a:extLst>
                <a:ext uri="{FF2B5EF4-FFF2-40B4-BE49-F238E27FC236}">
                  <a16:creationId xmlns:a16="http://schemas.microsoft.com/office/drawing/2014/main" id="{A045CBF7-5CB9-9536-87A0-1856BD31AE62}"/>
                </a:ext>
              </a:extLst>
            </p:cNvPr>
            <p:cNvSpPr/>
            <p:nvPr/>
          </p:nvSpPr>
          <p:spPr>
            <a:xfrm>
              <a:off x="6941344" y="5177311"/>
              <a:ext cx="257175" cy="285750"/>
            </a:xfrm>
            <a:custGeom>
              <a:avLst/>
              <a:gdLst>
                <a:gd name="connsiteX0" fmla="*/ 197644 w 257175"/>
                <a:gd name="connsiteY0" fmla="*/ 282419 h 285750"/>
                <a:gd name="connsiteX1" fmla="*/ 135731 w 257175"/>
                <a:gd name="connsiteY1" fmla="*/ 282419 h 285750"/>
                <a:gd name="connsiteX2" fmla="*/ 135731 w 257175"/>
                <a:gd name="connsiteY2" fmla="*/ 7146 h 285750"/>
                <a:gd name="connsiteX3" fmla="*/ 198596 w 257175"/>
                <a:gd name="connsiteY3" fmla="*/ 7146 h 285750"/>
                <a:gd name="connsiteX4" fmla="*/ 197644 w 257175"/>
                <a:gd name="connsiteY4" fmla="*/ 282419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85750">
                  <a:moveTo>
                    <a:pt x="197644" y="282419"/>
                  </a:moveTo>
                  <a:lnTo>
                    <a:pt x="135731" y="282419"/>
                  </a:lnTo>
                  <a:cubicBezTo>
                    <a:pt x="-35719" y="282419"/>
                    <a:pt x="-35719" y="7146"/>
                    <a:pt x="135731" y="7146"/>
                  </a:cubicBezTo>
                  <a:lnTo>
                    <a:pt x="198596" y="7146"/>
                  </a:lnTo>
                  <a:cubicBezTo>
                    <a:pt x="278606" y="6194"/>
                    <a:pt x="274796" y="282419"/>
                    <a:pt x="197644" y="282419"/>
                  </a:cubicBezTo>
                  <a:close/>
                </a:path>
              </a:pathLst>
            </a:custGeom>
            <a:solidFill>
              <a:srgbClr val="FCDFC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71" name="Freeform: Shape 11">
              <a:extLst>
                <a:ext uri="{FF2B5EF4-FFF2-40B4-BE49-F238E27FC236}">
                  <a16:creationId xmlns:a16="http://schemas.microsoft.com/office/drawing/2014/main" id="{801AFDC4-83C1-9E99-B3A0-1505F2279C8B}"/>
                </a:ext>
              </a:extLst>
            </p:cNvPr>
            <p:cNvSpPr/>
            <p:nvPr/>
          </p:nvSpPr>
          <p:spPr>
            <a:xfrm>
              <a:off x="6745367" y="5490686"/>
              <a:ext cx="1171575" cy="342900"/>
            </a:xfrm>
            <a:custGeom>
              <a:avLst/>
              <a:gdLst>
                <a:gd name="connsiteX0" fmla="*/ 1001316 w 1171575"/>
                <a:gd name="connsiteY0" fmla="*/ 342424 h 342900"/>
                <a:gd name="connsiteX1" fmla="*/ 173593 w 1171575"/>
                <a:gd name="connsiteY1" fmla="*/ 342424 h 342900"/>
                <a:gd name="connsiteX2" fmla="*/ 173593 w 1171575"/>
                <a:gd name="connsiteY2" fmla="*/ 7144 h 342900"/>
                <a:gd name="connsiteX3" fmla="*/ 1001316 w 1171575"/>
                <a:gd name="connsiteY3" fmla="*/ 7144 h 342900"/>
                <a:gd name="connsiteX4" fmla="*/ 1001316 w 1171575"/>
                <a:gd name="connsiteY4" fmla="*/ 342424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342900">
                  <a:moveTo>
                    <a:pt x="1001316" y="342424"/>
                  </a:moveTo>
                  <a:lnTo>
                    <a:pt x="173593" y="342424"/>
                  </a:lnTo>
                  <a:cubicBezTo>
                    <a:pt x="-48339" y="342424"/>
                    <a:pt x="-48339" y="7144"/>
                    <a:pt x="173593" y="7144"/>
                  </a:cubicBezTo>
                  <a:lnTo>
                    <a:pt x="1001316" y="7144"/>
                  </a:lnTo>
                  <a:cubicBezTo>
                    <a:pt x="1223248" y="8096"/>
                    <a:pt x="1223248" y="342424"/>
                    <a:pt x="1001316" y="342424"/>
                  </a:cubicBezTo>
                  <a:close/>
                </a:path>
              </a:pathLst>
            </a:custGeom>
            <a:solidFill>
              <a:srgbClr val="DB9D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72" name="Freeform: Shape 12">
              <a:extLst>
                <a:ext uri="{FF2B5EF4-FFF2-40B4-BE49-F238E27FC236}">
                  <a16:creationId xmlns:a16="http://schemas.microsoft.com/office/drawing/2014/main" id="{71722178-3748-B6EC-22AD-2C7C88A71681}"/>
                </a:ext>
              </a:extLst>
            </p:cNvPr>
            <p:cNvSpPr/>
            <p:nvPr/>
          </p:nvSpPr>
          <p:spPr>
            <a:xfrm>
              <a:off x="6773227" y="5491639"/>
              <a:ext cx="1143000" cy="323850"/>
            </a:xfrm>
            <a:custGeom>
              <a:avLst/>
              <a:gdLst>
                <a:gd name="connsiteX0" fmla="*/ 984885 w 1143000"/>
                <a:gd name="connsiteY0" fmla="*/ 316706 h 323850"/>
                <a:gd name="connsiteX1" fmla="*/ 162878 w 1143000"/>
                <a:gd name="connsiteY1" fmla="*/ 316706 h 323850"/>
                <a:gd name="connsiteX2" fmla="*/ 162878 w 1143000"/>
                <a:gd name="connsiteY2" fmla="*/ 7144 h 323850"/>
                <a:gd name="connsiteX3" fmla="*/ 984885 w 1143000"/>
                <a:gd name="connsiteY3" fmla="*/ 7144 h 323850"/>
                <a:gd name="connsiteX4" fmla="*/ 984885 w 1143000"/>
                <a:gd name="connsiteY4" fmla="*/ 316706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323850">
                  <a:moveTo>
                    <a:pt x="984885" y="316706"/>
                  </a:moveTo>
                  <a:lnTo>
                    <a:pt x="162878" y="316706"/>
                  </a:lnTo>
                  <a:cubicBezTo>
                    <a:pt x="-44768" y="316706"/>
                    <a:pt x="-44768" y="7144"/>
                    <a:pt x="162878" y="7144"/>
                  </a:cubicBezTo>
                  <a:lnTo>
                    <a:pt x="984885" y="7144"/>
                  </a:lnTo>
                  <a:cubicBezTo>
                    <a:pt x="1191578" y="7144"/>
                    <a:pt x="1191578" y="316706"/>
                    <a:pt x="984885" y="316706"/>
                  </a:cubicBezTo>
                  <a:close/>
                </a:path>
              </a:pathLst>
            </a:custGeom>
            <a:solidFill>
              <a:srgbClr val="E8B69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74" name="Freeform: Shape 13">
              <a:extLst>
                <a:ext uri="{FF2B5EF4-FFF2-40B4-BE49-F238E27FC236}">
                  <a16:creationId xmlns:a16="http://schemas.microsoft.com/office/drawing/2014/main" id="{20898B78-BA97-BF49-2AD5-E62FA283EA62}"/>
                </a:ext>
              </a:extLst>
            </p:cNvPr>
            <p:cNvSpPr/>
            <p:nvPr/>
          </p:nvSpPr>
          <p:spPr>
            <a:xfrm>
              <a:off x="6790849" y="5509736"/>
              <a:ext cx="257175" cy="285750"/>
            </a:xfrm>
            <a:custGeom>
              <a:avLst/>
              <a:gdLst>
                <a:gd name="connsiteX0" fmla="*/ 198596 w 257175"/>
                <a:gd name="connsiteY0" fmla="*/ 282416 h 285750"/>
                <a:gd name="connsiteX1" fmla="*/ 135731 w 257175"/>
                <a:gd name="connsiteY1" fmla="*/ 282416 h 285750"/>
                <a:gd name="connsiteX2" fmla="*/ 135731 w 257175"/>
                <a:gd name="connsiteY2" fmla="*/ 7144 h 285750"/>
                <a:gd name="connsiteX3" fmla="*/ 198596 w 257175"/>
                <a:gd name="connsiteY3" fmla="*/ 7144 h 285750"/>
                <a:gd name="connsiteX4" fmla="*/ 198596 w 257175"/>
                <a:gd name="connsiteY4" fmla="*/ 282416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85750">
                  <a:moveTo>
                    <a:pt x="198596" y="282416"/>
                  </a:moveTo>
                  <a:lnTo>
                    <a:pt x="135731" y="282416"/>
                  </a:lnTo>
                  <a:cubicBezTo>
                    <a:pt x="-35719" y="282416"/>
                    <a:pt x="-35719" y="7144"/>
                    <a:pt x="135731" y="7144"/>
                  </a:cubicBezTo>
                  <a:lnTo>
                    <a:pt x="198596" y="7144"/>
                  </a:lnTo>
                  <a:cubicBezTo>
                    <a:pt x="278606" y="7144"/>
                    <a:pt x="275749" y="282416"/>
                    <a:pt x="198596" y="282416"/>
                  </a:cubicBezTo>
                  <a:close/>
                </a:path>
              </a:pathLst>
            </a:custGeom>
            <a:solidFill>
              <a:srgbClr val="FCDFC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75" name="Freeform: Shape 14">
              <a:extLst>
                <a:ext uri="{FF2B5EF4-FFF2-40B4-BE49-F238E27FC236}">
                  <a16:creationId xmlns:a16="http://schemas.microsoft.com/office/drawing/2014/main" id="{B71A9863-9422-B417-59E5-862BE3134FAF}"/>
                </a:ext>
              </a:extLst>
            </p:cNvPr>
            <p:cNvSpPr/>
            <p:nvPr/>
          </p:nvSpPr>
          <p:spPr>
            <a:xfrm>
              <a:off x="6797754" y="5824061"/>
              <a:ext cx="1076325" cy="342900"/>
            </a:xfrm>
            <a:custGeom>
              <a:avLst/>
              <a:gdLst>
                <a:gd name="connsiteX0" fmla="*/ 911781 w 1076325"/>
                <a:gd name="connsiteY0" fmla="*/ 342424 h 342900"/>
                <a:gd name="connsiteX1" fmla="*/ 173593 w 1076325"/>
                <a:gd name="connsiteY1" fmla="*/ 342424 h 342900"/>
                <a:gd name="connsiteX2" fmla="*/ 173593 w 1076325"/>
                <a:gd name="connsiteY2" fmla="*/ 7144 h 342900"/>
                <a:gd name="connsiteX3" fmla="*/ 911781 w 1076325"/>
                <a:gd name="connsiteY3" fmla="*/ 7144 h 342900"/>
                <a:gd name="connsiteX4" fmla="*/ 911781 w 1076325"/>
                <a:gd name="connsiteY4" fmla="*/ 342424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325" h="342900">
                  <a:moveTo>
                    <a:pt x="911781" y="342424"/>
                  </a:moveTo>
                  <a:lnTo>
                    <a:pt x="173593" y="342424"/>
                  </a:lnTo>
                  <a:cubicBezTo>
                    <a:pt x="-48339" y="342424"/>
                    <a:pt x="-48339" y="7144"/>
                    <a:pt x="173593" y="7144"/>
                  </a:cubicBezTo>
                  <a:lnTo>
                    <a:pt x="911781" y="7144"/>
                  </a:lnTo>
                  <a:cubicBezTo>
                    <a:pt x="1133713" y="7144"/>
                    <a:pt x="1133713" y="342424"/>
                    <a:pt x="911781" y="342424"/>
                  </a:cubicBezTo>
                  <a:close/>
                </a:path>
              </a:pathLst>
            </a:custGeom>
            <a:solidFill>
              <a:srgbClr val="DB9D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76" name="Freeform: Shape 15">
              <a:extLst>
                <a:ext uri="{FF2B5EF4-FFF2-40B4-BE49-F238E27FC236}">
                  <a16:creationId xmlns:a16="http://schemas.microsoft.com/office/drawing/2014/main" id="{FBB0A086-038C-3A42-5E53-987F8290990F}"/>
                </a:ext>
              </a:extLst>
            </p:cNvPr>
            <p:cNvSpPr/>
            <p:nvPr/>
          </p:nvSpPr>
          <p:spPr>
            <a:xfrm>
              <a:off x="6825615" y="5824061"/>
              <a:ext cx="1057275" cy="323850"/>
            </a:xfrm>
            <a:custGeom>
              <a:avLst/>
              <a:gdLst>
                <a:gd name="connsiteX0" fmla="*/ 895350 w 1057275"/>
                <a:gd name="connsiteY0" fmla="*/ 316706 h 323850"/>
                <a:gd name="connsiteX1" fmla="*/ 162878 w 1057275"/>
                <a:gd name="connsiteY1" fmla="*/ 316706 h 323850"/>
                <a:gd name="connsiteX2" fmla="*/ 162878 w 1057275"/>
                <a:gd name="connsiteY2" fmla="*/ 7144 h 323850"/>
                <a:gd name="connsiteX3" fmla="*/ 895350 w 1057275"/>
                <a:gd name="connsiteY3" fmla="*/ 7144 h 323850"/>
                <a:gd name="connsiteX4" fmla="*/ 895350 w 1057275"/>
                <a:gd name="connsiteY4" fmla="*/ 316706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75" h="323850">
                  <a:moveTo>
                    <a:pt x="895350" y="316706"/>
                  </a:moveTo>
                  <a:lnTo>
                    <a:pt x="162878" y="316706"/>
                  </a:lnTo>
                  <a:cubicBezTo>
                    <a:pt x="-44768" y="316706"/>
                    <a:pt x="-44768" y="7144"/>
                    <a:pt x="162878" y="7144"/>
                  </a:cubicBezTo>
                  <a:lnTo>
                    <a:pt x="895350" y="7144"/>
                  </a:lnTo>
                  <a:cubicBezTo>
                    <a:pt x="1102042" y="7144"/>
                    <a:pt x="1102042" y="316706"/>
                    <a:pt x="895350" y="316706"/>
                  </a:cubicBezTo>
                  <a:close/>
                </a:path>
              </a:pathLst>
            </a:custGeom>
            <a:solidFill>
              <a:srgbClr val="E8B69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77" name="Freeform: Shape 16">
              <a:extLst>
                <a:ext uri="{FF2B5EF4-FFF2-40B4-BE49-F238E27FC236}">
                  <a16:creationId xmlns:a16="http://schemas.microsoft.com/office/drawing/2014/main" id="{864F0613-39A1-D5A8-6E05-2CFEA076FBE2}"/>
                </a:ext>
              </a:extLst>
            </p:cNvPr>
            <p:cNvSpPr/>
            <p:nvPr/>
          </p:nvSpPr>
          <p:spPr>
            <a:xfrm>
              <a:off x="6843236" y="5843111"/>
              <a:ext cx="257175" cy="285750"/>
            </a:xfrm>
            <a:custGeom>
              <a:avLst/>
              <a:gdLst>
                <a:gd name="connsiteX0" fmla="*/ 198596 w 257175"/>
                <a:gd name="connsiteY0" fmla="*/ 282416 h 285750"/>
                <a:gd name="connsiteX1" fmla="*/ 135731 w 257175"/>
                <a:gd name="connsiteY1" fmla="*/ 282416 h 285750"/>
                <a:gd name="connsiteX2" fmla="*/ 135731 w 257175"/>
                <a:gd name="connsiteY2" fmla="*/ 7144 h 285750"/>
                <a:gd name="connsiteX3" fmla="*/ 198596 w 257175"/>
                <a:gd name="connsiteY3" fmla="*/ 7144 h 285750"/>
                <a:gd name="connsiteX4" fmla="*/ 198596 w 257175"/>
                <a:gd name="connsiteY4" fmla="*/ 282416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285750">
                  <a:moveTo>
                    <a:pt x="198596" y="282416"/>
                  </a:moveTo>
                  <a:lnTo>
                    <a:pt x="135731" y="282416"/>
                  </a:lnTo>
                  <a:cubicBezTo>
                    <a:pt x="-35719" y="282416"/>
                    <a:pt x="-35719" y="7144"/>
                    <a:pt x="135731" y="7144"/>
                  </a:cubicBezTo>
                  <a:lnTo>
                    <a:pt x="198596" y="7144"/>
                  </a:lnTo>
                  <a:cubicBezTo>
                    <a:pt x="278606" y="7144"/>
                    <a:pt x="275749" y="282416"/>
                    <a:pt x="198596" y="282416"/>
                  </a:cubicBezTo>
                  <a:close/>
                </a:path>
              </a:pathLst>
            </a:custGeom>
            <a:solidFill>
              <a:srgbClr val="FCDFC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78" name="Freeform: Shape 17">
              <a:extLst>
                <a:ext uri="{FF2B5EF4-FFF2-40B4-BE49-F238E27FC236}">
                  <a16:creationId xmlns:a16="http://schemas.microsoft.com/office/drawing/2014/main" id="{C2785AAC-BA90-9A7E-9B6C-675E02C46231}"/>
                </a:ext>
              </a:extLst>
            </p:cNvPr>
            <p:cNvSpPr/>
            <p:nvPr/>
          </p:nvSpPr>
          <p:spPr>
            <a:xfrm>
              <a:off x="6954917" y="6160292"/>
              <a:ext cx="800100" cy="323850"/>
            </a:xfrm>
            <a:custGeom>
              <a:avLst/>
              <a:gdLst>
                <a:gd name="connsiteX0" fmla="*/ 641271 w 800100"/>
                <a:gd name="connsiteY0" fmla="*/ 318614 h 323850"/>
                <a:gd name="connsiteX1" fmla="*/ 162163 w 800100"/>
                <a:gd name="connsiteY1" fmla="*/ 318614 h 323850"/>
                <a:gd name="connsiteX2" fmla="*/ 162163 w 800100"/>
                <a:gd name="connsiteY2" fmla="*/ 7146 h 323850"/>
                <a:gd name="connsiteX3" fmla="*/ 641271 w 800100"/>
                <a:gd name="connsiteY3" fmla="*/ 7146 h 323850"/>
                <a:gd name="connsiteX4" fmla="*/ 641271 w 800100"/>
                <a:gd name="connsiteY4" fmla="*/ 318614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100" h="323850">
                  <a:moveTo>
                    <a:pt x="641271" y="318614"/>
                  </a:moveTo>
                  <a:lnTo>
                    <a:pt x="162163" y="318614"/>
                  </a:lnTo>
                  <a:cubicBezTo>
                    <a:pt x="-44529" y="318614"/>
                    <a:pt x="-44529" y="7146"/>
                    <a:pt x="162163" y="7146"/>
                  </a:cubicBezTo>
                  <a:lnTo>
                    <a:pt x="641271" y="7146"/>
                  </a:lnTo>
                  <a:cubicBezTo>
                    <a:pt x="847963" y="6194"/>
                    <a:pt x="847963" y="318614"/>
                    <a:pt x="641271" y="318614"/>
                  </a:cubicBezTo>
                  <a:close/>
                </a:path>
              </a:pathLst>
            </a:custGeom>
            <a:solidFill>
              <a:srgbClr val="DB9D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79" name="Freeform: Shape 18">
              <a:extLst>
                <a:ext uri="{FF2B5EF4-FFF2-40B4-BE49-F238E27FC236}">
                  <a16:creationId xmlns:a16="http://schemas.microsoft.com/office/drawing/2014/main" id="{4D3A16D4-F477-0E9F-6546-7D8436A171AA}"/>
                </a:ext>
              </a:extLst>
            </p:cNvPr>
            <p:cNvSpPr/>
            <p:nvPr/>
          </p:nvSpPr>
          <p:spPr>
            <a:xfrm>
              <a:off x="6981111" y="6160291"/>
              <a:ext cx="771525" cy="295275"/>
            </a:xfrm>
            <a:custGeom>
              <a:avLst/>
              <a:gdLst>
                <a:gd name="connsiteX0" fmla="*/ 625554 w 771525"/>
                <a:gd name="connsiteY0" fmla="*/ 294801 h 295275"/>
                <a:gd name="connsiteX1" fmla="*/ 152162 w 771525"/>
                <a:gd name="connsiteY1" fmla="*/ 294801 h 295275"/>
                <a:gd name="connsiteX2" fmla="*/ 152162 w 771525"/>
                <a:gd name="connsiteY2" fmla="*/ 7146 h 295275"/>
                <a:gd name="connsiteX3" fmla="*/ 625554 w 771525"/>
                <a:gd name="connsiteY3" fmla="*/ 7146 h 295275"/>
                <a:gd name="connsiteX4" fmla="*/ 625554 w 771525"/>
                <a:gd name="connsiteY4" fmla="*/ 294801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295275">
                  <a:moveTo>
                    <a:pt x="625554" y="294801"/>
                  </a:moveTo>
                  <a:lnTo>
                    <a:pt x="152162" y="294801"/>
                  </a:lnTo>
                  <a:cubicBezTo>
                    <a:pt x="-41196" y="294801"/>
                    <a:pt x="-41196" y="7146"/>
                    <a:pt x="152162" y="7146"/>
                  </a:cubicBezTo>
                  <a:lnTo>
                    <a:pt x="625554" y="7146"/>
                  </a:lnTo>
                  <a:cubicBezTo>
                    <a:pt x="818912" y="6194"/>
                    <a:pt x="818912" y="294801"/>
                    <a:pt x="625554" y="294801"/>
                  </a:cubicBezTo>
                  <a:close/>
                </a:path>
              </a:pathLst>
            </a:custGeom>
            <a:solidFill>
              <a:srgbClr val="E8B69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80" name="Freeform: Shape 66">
              <a:extLst>
                <a:ext uri="{FF2B5EF4-FFF2-40B4-BE49-F238E27FC236}">
                  <a16:creationId xmlns:a16="http://schemas.microsoft.com/office/drawing/2014/main" id="{6822A410-45D2-0990-6E60-A9E19C0C18AE}"/>
                </a:ext>
              </a:extLst>
            </p:cNvPr>
            <p:cNvSpPr/>
            <p:nvPr/>
          </p:nvSpPr>
          <p:spPr>
            <a:xfrm>
              <a:off x="4389121" y="3742372"/>
              <a:ext cx="1304925" cy="2066925"/>
            </a:xfrm>
            <a:custGeom>
              <a:avLst/>
              <a:gdLst>
                <a:gd name="connsiteX0" fmla="*/ 51435 w 1304925"/>
                <a:gd name="connsiteY0" fmla="*/ 2016442 h 2066925"/>
                <a:gd name="connsiteX1" fmla="*/ 795338 w 1304925"/>
                <a:gd name="connsiteY1" fmla="*/ 2016442 h 2066925"/>
                <a:gd name="connsiteX2" fmla="*/ 1261110 w 1304925"/>
                <a:gd name="connsiteY2" fmla="*/ 1543050 h 2066925"/>
                <a:gd name="connsiteX3" fmla="*/ 1261110 w 1304925"/>
                <a:gd name="connsiteY3" fmla="*/ 51435 h 2066925"/>
              </a:gdLst>
              <a:ahLst/>
              <a:cxnLst>
                <a:cxn ang="0">
                  <a:pos x="connsiteX0" y="connsiteY0"/>
                </a:cxn>
                <a:cxn ang="0">
                  <a:pos x="connsiteX1" y="connsiteY1"/>
                </a:cxn>
                <a:cxn ang="0">
                  <a:pos x="connsiteX2" y="connsiteY2"/>
                </a:cxn>
                <a:cxn ang="0">
                  <a:pos x="connsiteX3" y="connsiteY3"/>
                </a:cxn>
              </a:cxnLst>
              <a:rect l="l" t="t" r="r" b="b"/>
              <a:pathLst>
                <a:path w="1304925" h="2066925">
                  <a:moveTo>
                    <a:pt x="51435" y="2016442"/>
                  </a:moveTo>
                  <a:lnTo>
                    <a:pt x="795338" y="2016442"/>
                  </a:lnTo>
                  <a:cubicBezTo>
                    <a:pt x="1028700" y="2016442"/>
                    <a:pt x="1261110" y="1868805"/>
                    <a:pt x="1261110" y="1543050"/>
                  </a:cubicBezTo>
                  <a:lnTo>
                    <a:pt x="1261110" y="51435"/>
                  </a:lnTo>
                </a:path>
              </a:pathLst>
            </a:custGeom>
            <a:noFill/>
            <a:ln w="68580" cap="rnd">
              <a:solidFill>
                <a:srgbClr val="C8330A"/>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81" name="Freeform: Shape 19">
              <a:extLst>
                <a:ext uri="{FF2B5EF4-FFF2-40B4-BE49-F238E27FC236}">
                  <a16:creationId xmlns:a16="http://schemas.microsoft.com/office/drawing/2014/main" id="{8ED9EB17-166B-257D-F96B-1B9BA9D5E14D}"/>
                </a:ext>
              </a:extLst>
            </p:cNvPr>
            <p:cNvSpPr/>
            <p:nvPr/>
          </p:nvSpPr>
          <p:spPr>
            <a:xfrm>
              <a:off x="6997541" y="6176486"/>
              <a:ext cx="247650" cy="266700"/>
            </a:xfrm>
            <a:custGeom>
              <a:avLst/>
              <a:gdLst>
                <a:gd name="connsiteX0" fmla="*/ 185261 w 247650"/>
                <a:gd name="connsiteY0" fmla="*/ 263366 h 266700"/>
                <a:gd name="connsiteX1" fmla="*/ 127159 w 247650"/>
                <a:gd name="connsiteY1" fmla="*/ 263366 h 266700"/>
                <a:gd name="connsiteX2" fmla="*/ 127159 w 247650"/>
                <a:gd name="connsiteY2" fmla="*/ 7144 h 266700"/>
                <a:gd name="connsiteX3" fmla="*/ 185261 w 247650"/>
                <a:gd name="connsiteY3" fmla="*/ 7144 h 266700"/>
                <a:gd name="connsiteX4" fmla="*/ 185261 w 247650"/>
                <a:gd name="connsiteY4" fmla="*/ 263366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 h="266700">
                  <a:moveTo>
                    <a:pt x="185261" y="263366"/>
                  </a:moveTo>
                  <a:lnTo>
                    <a:pt x="127159" y="263366"/>
                  </a:lnTo>
                  <a:cubicBezTo>
                    <a:pt x="-32861" y="263366"/>
                    <a:pt x="-32861" y="7144"/>
                    <a:pt x="127159" y="7144"/>
                  </a:cubicBezTo>
                  <a:lnTo>
                    <a:pt x="185261" y="7144"/>
                  </a:lnTo>
                  <a:cubicBezTo>
                    <a:pt x="260509" y="7144"/>
                    <a:pt x="257651" y="263366"/>
                    <a:pt x="185261" y="263366"/>
                  </a:cubicBezTo>
                  <a:close/>
                </a:path>
              </a:pathLst>
            </a:custGeom>
            <a:solidFill>
              <a:srgbClr val="FCDFC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82" name="Freeform: Shape 20">
              <a:extLst>
                <a:ext uri="{FF2B5EF4-FFF2-40B4-BE49-F238E27FC236}">
                  <a16:creationId xmlns:a16="http://schemas.microsoft.com/office/drawing/2014/main" id="{53153A7D-0B85-8AB9-31C9-160F4A3BCCEA}"/>
                </a:ext>
              </a:extLst>
            </p:cNvPr>
            <p:cNvSpPr/>
            <p:nvPr/>
          </p:nvSpPr>
          <p:spPr>
            <a:xfrm>
              <a:off x="3393281" y="5050631"/>
              <a:ext cx="476250" cy="1447800"/>
            </a:xfrm>
            <a:custGeom>
              <a:avLst/>
              <a:gdLst>
                <a:gd name="connsiteX0" fmla="*/ 7144 w 476250"/>
                <a:gd name="connsiteY0" fmla="*/ 7144 h 1447800"/>
                <a:gd name="connsiteX1" fmla="*/ 471011 w 476250"/>
                <a:gd name="connsiteY1" fmla="*/ 7144 h 1447800"/>
                <a:gd name="connsiteX2" fmla="*/ 471011 w 476250"/>
                <a:gd name="connsiteY2" fmla="*/ 1447324 h 1447800"/>
                <a:gd name="connsiteX3" fmla="*/ 7144 w 476250"/>
                <a:gd name="connsiteY3" fmla="*/ 1447324 h 1447800"/>
              </a:gdLst>
              <a:ahLst/>
              <a:cxnLst>
                <a:cxn ang="0">
                  <a:pos x="connsiteX0" y="connsiteY0"/>
                </a:cxn>
                <a:cxn ang="0">
                  <a:pos x="connsiteX1" y="connsiteY1"/>
                </a:cxn>
                <a:cxn ang="0">
                  <a:pos x="connsiteX2" y="connsiteY2"/>
                </a:cxn>
                <a:cxn ang="0">
                  <a:pos x="connsiteX3" y="connsiteY3"/>
                </a:cxn>
              </a:cxnLst>
              <a:rect l="l" t="t" r="r" b="b"/>
              <a:pathLst>
                <a:path w="476250" h="1447800">
                  <a:moveTo>
                    <a:pt x="7144" y="7144"/>
                  </a:moveTo>
                  <a:lnTo>
                    <a:pt x="471011" y="7144"/>
                  </a:lnTo>
                  <a:lnTo>
                    <a:pt x="471011" y="1447324"/>
                  </a:lnTo>
                  <a:lnTo>
                    <a:pt x="7144" y="1447324"/>
                  </a:lnTo>
                  <a:close/>
                </a:path>
              </a:pathLst>
            </a:custGeom>
            <a:solidFill>
              <a:srgbClr val="CE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83" name="Freeform: Shape 21">
              <a:extLst>
                <a:ext uri="{FF2B5EF4-FFF2-40B4-BE49-F238E27FC236}">
                  <a16:creationId xmlns:a16="http://schemas.microsoft.com/office/drawing/2014/main" id="{EC84C4ED-637D-484B-3C21-E4E0378701B5}"/>
                </a:ext>
              </a:extLst>
            </p:cNvPr>
            <p:cNvSpPr/>
            <p:nvPr/>
          </p:nvSpPr>
          <p:spPr>
            <a:xfrm>
              <a:off x="4174331" y="5347570"/>
              <a:ext cx="361950" cy="857250"/>
            </a:xfrm>
            <a:custGeom>
              <a:avLst/>
              <a:gdLst>
                <a:gd name="connsiteX0" fmla="*/ 354806 w 361950"/>
                <a:gd name="connsiteY0" fmla="*/ 43580 h 857250"/>
                <a:gd name="connsiteX1" fmla="*/ 354806 w 361950"/>
                <a:gd name="connsiteY1" fmla="*/ 817011 h 857250"/>
                <a:gd name="connsiteX2" fmla="*/ 7144 w 361950"/>
                <a:gd name="connsiteY2" fmla="*/ 817011 h 857250"/>
                <a:gd name="connsiteX3" fmla="*/ 7144 w 361950"/>
                <a:gd name="connsiteY3" fmla="*/ 43580 h 857250"/>
                <a:gd name="connsiteX4" fmla="*/ 354806 w 361950"/>
                <a:gd name="connsiteY4" fmla="*/ 43580 h 857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857250">
                  <a:moveTo>
                    <a:pt x="354806" y="43580"/>
                  </a:moveTo>
                  <a:cubicBezTo>
                    <a:pt x="354806" y="253130"/>
                    <a:pt x="354806" y="607461"/>
                    <a:pt x="354806" y="817011"/>
                  </a:cubicBezTo>
                  <a:cubicBezTo>
                    <a:pt x="228124" y="864636"/>
                    <a:pt x="111919" y="866541"/>
                    <a:pt x="7144" y="817011"/>
                  </a:cubicBezTo>
                  <a:cubicBezTo>
                    <a:pt x="7144" y="607461"/>
                    <a:pt x="7144" y="253130"/>
                    <a:pt x="7144" y="43580"/>
                  </a:cubicBezTo>
                  <a:cubicBezTo>
                    <a:pt x="111919" y="-5950"/>
                    <a:pt x="228124" y="-4045"/>
                    <a:pt x="354806" y="43580"/>
                  </a:cubicBezTo>
                  <a:close/>
                </a:path>
              </a:pathLst>
            </a:custGeom>
            <a:solidFill>
              <a:srgbClr val="D192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84" name="Freeform: Shape 22">
              <a:extLst>
                <a:ext uri="{FF2B5EF4-FFF2-40B4-BE49-F238E27FC236}">
                  <a16:creationId xmlns:a16="http://schemas.microsoft.com/office/drawing/2014/main" id="{C4FC1839-125B-7378-5D34-76EB2F5FB09A}"/>
                </a:ext>
              </a:extLst>
            </p:cNvPr>
            <p:cNvSpPr/>
            <p:nvPr/>
          </p:nvSpPr>
          <p:spPr>
            <a:xfrm>
              <a:off x="4174331" y="5593912"/>
              <a:ext cx="361950" cy="361950"/>
            </a:xfrm>
            <a:custGeom>
              <a:avLst/>
              <a:gdLst>
                <a:gd name="connsiteX0" fmla="*/ 354806 w 361950"/>
                <a:gd name="connsiteY0" fmla="*/ 32505 h 361950"/>
                <a:gd name="connsiteX1" fmla="*/ 354806 w 361950"/>
                <a:gd name="connsiteY1" fmla="*/ 335400 h 361950"/>
                <a:gd name="connsiteX2" fmla="*/ 7144 w 361950"/>
                <a:gd name="connsiteY2" fmla="*/ 335400 h 361950"/>
                <a:gd name="connsiteX3" fmla="*/ 7144 w 361950"/>
                <a:gd name="connsiteY3" fmla="*/ 32505 h 361950"/>
                <a:gd name="connsiteX4" fmla="*/ 354806 w 361950"/>
                <a:gd name="connsiteY4" fmla="*/ 32505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361950">
                  <a:moveTo>
                    <a:pt x="354806" y="32505"/>
                  </a:moveTo>
                  <a:cubicBezTo>
                    <a:pt x="354806" y="114420"/>
                    <a:pt x="354806" y="253486"/>
                    <a:pt x="354806" y="335400"/>
                  </a:cubicBezTo>
                  <a:cubicBezTo>
                    <a:pt x="228124" y="368738"/>
                    <a:pt x="111919" y="368738"/>
                    <a:pt x="7144" y="335400"/>
                  </a:cubicBezTo>
                  <a:cubicBezTo>
                    <a:pt x="7144" y="253486"/>
                    <a:pt x="7144" y="114420"/>
                    <a:pt x="7144" y="32505"/>
                  </a:cubicBezTo>
                  <a:cubicBezTo>
                    <a:pt x="110014" y="-832"/>
                    <a:pt x="226219" y="-1785"/>
                    <a:pt x="354806" y="32505"/>
                  </a:cubicBezTo>
                  <a:close/>
                </a:path>
              </a:pathLst>
            </a:custGeom>
            <a:solidFill>
              <a:srgbClr val="B87C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85" name="Freeform: Shape 23">
              <a:extLst>
                <a:ext uri="{FF2B5EF4-FFF2-40B4-BE49-F238E27FC236}">
                  <a16:creationId xmlns:a16="http://schemas.microsoft.com/office/drawing/2014/main" id="{DF167AC0-33C4-4CBF-8949-85BF641D344E}"/>
                </a:ext>
              </a:extLst>
            </p:cNvPr>
            <p:cNvSpPr/>
            <p:nvPr/>
          </p:nvSpPr>
          <p:spPr>
            <a:xfrm>
              <a:off x="4471511" y="5664994"/>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86" name="Freeform: Shape 24">
              <a:extLst>
                <a:ext uri="{FF2B5EF4-FFF2-40B4-BE49-F238E27FC236}">
                  <a16:creationId xmlns:a16="http://schemas.microsoft.com/office/drawing/2014/main" id="{A7A700EF-D423-B110-C788-D4311003BFB0}"/>
                </a:ext>
              </a:extLst>
            </p:cNvPr>
            <p:cNvSpPr/>
            <p:nvPr/>
          </p:nvSpPr>
          <p:spPr>
            <a:xfrm>
              <a:off x="4471511" y="5728811"/>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87" name="Freeform: Shape 25">
              <a:extLst>
                <a:ext uri="{FF2B5EF4-FFF2-40B4-BE49-F238E27FC236}">
                  <a16:creationId xmlns:a16="http://schemas.microsoft.com/office/drawing/2014/main" id="{4F59795B-0A4B-7176-F86E-674B534D3927}"/>
                </a:ext>
              </a:extLst>
            </p:cNvPr>
            <p:cNvSpPr/>
            <p:nvPr/>
          </p:nvSpPr>
          <p:spPr>
            <a:xfrm>
              <a:off x="4471511" y="5791676"/>
              <a:ext cx="38100" cy="38100"/>
            </a:xfrm>
            <a:custGeom>
              <a:avLst/>
              <a:gdLst>
                <a:gd name="connsiteX0" fmla="*/ 31909 w 38100"/>
                <a:gd name="connsiteY0" fmla="*/ 19526 h 38100"/>
                <a:gd name="connsiteX1" fmla="*/ 19526 w 38100"/>
                <a:gd name="connsiteY1" fmla="*/ 31908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8"/>
                    <a:pt x="19526" y="31908"/>
                  </a:cubicBezTo>
                  <a:cubicBezTo>
                    <a:pt x="12688" y="31908"/>
                    <a:pt x="7144" y="26365"/>
                    <a:pt x="7144" y="19526"/>
                  </a:cubicBezTo>
                  <a:cubicBezTo>
                    <a:pt x="7144" y="12687"/>
                    <a:pt x="12688" y="7144"/>
                    <a:pt x="19526" y="7144"/>
                  </a:cubicBezTo>
                  <a:cubicBezTo>
                    <a:pt x="26365" y="7144"/>
                    <a:pt x="31909" y="12687"/>
                    <a:pt x="31909" y="19526"/>
                  </a:cubicBezTo>
                  <a:close/>
                </a:path>
              </a:pathLst>
            </a:custGeom>
            <a:solidFill>
              <a:srgbClr val="D192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88" name="Freeform: Shape 26">
              <a:extLst>
                <a:ext uri="{FF2B5EF4-FFF2-40B4-BE49-F238E27FC236}">
                  <a16:creationId xmlns:a16="http://schemas.microsoft.com/office/drawing/2014/main" id="{530000F0-1575-AD2A-F606-2CE50A23B6D3}"/>
                </a:ext>
              </a:extLst>
            </p:cNvPr>
            <p:cNvSpPr/>
            <p:nvPr/>
          </p:nvSpPr>
          <p:spPr>
            <a:xfrm>
              <a:off x="4471511" y="5855494"/>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89" name="Freeform: Shape 27">
              <a:extLst>
                <a:ext uri="{FF2B5EF4-FFF2-40B4-BE49-F238E27FC236}">
                  <a16:creationId xmlns:a16="http://schemas.microsoft.com/office/drawing/2014/main" id="{17E02177-E52C-83F5-1F08-73A6CDB61038}"/>
                </a:ext>
              </a:extLst>
            </p:cNvPr>
            <p:cNvSpPr/>
            <p:nvPr/>
          </p:nvSpPr>
          <p:spPr>
            <a:xfrm>
              <a:off x="4426744" y="5758339"/>
              <a:ext cx="38100" cy="38100"/>
            </a:xfrm>
            <a:custGeom>
              <a:avLst/>
              <a:gdLst>
                <a:gd name="connsiteX0" fmla="*/ 31909 w 38100"/>
                <a:gd name="connsiteY0" fmla="*/ 19526 h 38100"/>
                <a:gd name="connsiteX1" fmla="*/ 19526 w 38100"/>
                <a:gd name="connsiteY1" fmla="*/ 31908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8"/>
                    <a:pt x="19526" y="31908"/>
                  </a:cubicBezTo>
                  <a:cubicBezTo>
                    <a:pt x="12688" y="31908"/>
                    <a:pt x="7144" y="26365"/>
                    <a:pt x="7144" y="19526"/>
                  </a:cubicBezTo>
                  <a:cubicBezTo>
                    <a:pt x="7144" y="12687"/>
                    <a:pt x="12688" y="7144"/>
                    <a:pt x="19526" y="7144"/>
                  </a:cubicBezTo>
                  <a:cubicBezTo>
                    <a:pt x="26365" y="7144"/>
                    <a:pt x="31909" y="12687"/>
                    <a:pt x="31909" y="19526"/>
                  </a:cubicBezTo>
                  <a:close/>
                </a:path>
              </a:pathLst>
            </a:custGeom>
            <a:solidFill>
              <a:srgbClr val="D192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90" name="Freeform: Shape 28">
              <a:extLst>
                <a:ext uri="{FF2B5EF4-FFF2-40B4-BE49-F238E27FC236}">
                  <a16:creationId xmlns:a16="http://schemas.microsoft.com/office/drawing/2014/main" id="{CC4CE086-5C7E-A1BC-E7DD-D647B9B673B2}"/>
                </a:ext>
              </a:extLst>
            </p:cNvPr>
            <p:cNvSpPr/>
            <p:nvPr/>
          </p:nvSpPr>
          <p:spPr>
            <a:xfrm>
              <a:off x="4426744" y="5631656"/>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91" name="Freeform: Shape 29">
              <a:extLst>
                <a:ext uri="{FF2B5EF4-FFF2-40B4-BE49-F238E27FC236}">
                  <a16:creationId xmlns:a16="http://schemas.microsoft.com/office/drawing/2014/main" id="{41295A73-C960-D3F8-8CB2-1CE1FF876274}"/>
                </a:ext>
              </a:extLst>
            </p:cNvPr>
            <p:cNvSpPr/>
            <p:nvPr/>
          </p:nvSpPr>
          <p:spPr>
            <a:xfrm>
              <a:off x="4426744" y="5694521"/>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92" name="Freeform: Shape 30">
              <a:extLst>
                <a:ext uri="{FF2B5EF4-FFF2-40B4-BE49-F238E27FC236}">
                  <a16:creationId xmlns:a16="http://schemas.microsoft.com/office/drawing/2014/main" id="{A502C647-0EDA-9483-BC18-067025B8F196}"/>
                </a:ext>
              </a:extLst>
            </p:cNvPr>
            <p:cNvSpPr/>
            <p:nvPr/>
          </p:nvSpPr>
          <p:spPr>
            <a:xfrm>
              <a:off x="4426744" y="5885021"/>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93" name="Freeform: Shape 31">
              <a:extLst>
                <a:ext uri="{FF2B5EF4-FFF2-40B4-BE49-F238E27FC236}">
                  <a16:creationId xmlns:a16="http://schemas.microsoft.com/office/drawing/2014/main" id="{E312A20C-B51B-674F-354B-25EF328E804C}"/>
                </a:ext>
              </a:extLst>
            </p:cNvPr>
            <p:cNvSpPr/>
            <p:nvPr/>
          </p:nvSpPr>
          <p:spPr>
            <a:xfrm>
              <a:off x="4426744" y="5822156"/>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94" name="Freeform: Shape 32">
              <a:extLst>
                <a:ext uri="{FF2B5EF4-FFF2-40B4-BE49-F238E27FC236}">
                  <a16:creationId xmlns:a16="http://schemas.microsoft.com/office/drawing/2014/main" id="{775C7ADB-2781-9A77-C118-23D64AE368F7}"/>
                </a:ext>
              </a:extLst>
            </p:cNvPr>
            <p:cNvSpPr/>
            <p:nvPr/>
          </p:nvSpPr>
          <p:spPr>
            <a:xfrm>
              <a:off x="4381024" y="5728811"/>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95" name="Freeform: Shape 33">
              <a:extLst>
                <a:ext uri="{FF2B5EF4-FFF2-40B4-BE49-F238E27FC236}">
                  <a16:creationId xmlns:a16="http://schemas.microsoft.com/office/drawing/2014/main" id="{FB778EB0-8155-17D4-D22B-E136B3F0D8AA}"/>
                </a:ext>
              </a:extLst>
            </p:cNvPr>
            <p:cNvSpPr/>
            <p:nvPr/>
          </p:nvSpPr>
          <p:spPr>
            <a:xfrm>
              <a:off x="4381024" y="5664994"/>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96" name="Freeform: Shape 34">
              <a:extLst>
                <a:ext uri="{FF2B5EF4-FFF2-40B4-BE49-F238E27FC236}">
                  <a16:creationId xmlns:a16="http://schemas.microsoft.com/office/drawing/2014/main" id="{FB524D4C-C142-EFC2-8A4D-4E6B0DAC3EA9}"/>
                </a:ext>
              </a:extLst>
            </p:cNvPr>
            <p:cNvSpPr/>
            <p:nvPr/>
          </p:nvSpPr>
          <p:spPr>
            <a:xfrm>
              <a:off x="4381024" y="5855494"/>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97" name="Freeform: Shape 35">
              <a:extLst>
                <a:ext uri="{FF2B5EF4-FFF2-40B4-BE49-F238E27FC236}">
                  <a16:creationId xmlns:a16="http://schemas.microsoft.com/office/drawing/2014/main" id="{683425E2-33B5-C63A-5EE9-41197659E568}"/>
                </a:ext>
              </a:extLst>
            </p:cNvPr>
            <p:cNvSpPr/>
            <p:nvPr/>
          </p:nvSpPr>
          <p:spPr>
            <a:xfrm>
              <a:off x="4381024" y="5791676"/>
              <a:ext cx="38100" cy="38100"/>
            </a:xfrm>
            <a:custGeom>
              <a:avLst/>
              <a:gdLst>
                <a:gd name="connsiteX0" fmla="*/ 31909 w 38100"/>
                <a:gd name="connsiteY0" fmla="*/ 19526 h 38100"/>
                <a:gd name="connsiteX1" fmla="*/ 19526 w 38100"/>
                <a:gd name="connsiteY1" fmla="*/ 31908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8"/>
                    <a:pt x="19526" y="31908"/>
                  </a:cubicBezTo>
                  <a:cubicBezTo>
                    <a:pt x="12688" y="31908"/>
                    <a:pt x="7144" y="26365"/>
                    <a:pt x="7144" y="19526"/>
                  </a:cubicBezTo>
                  <a:cubicBezTo>
                    <a:pt x="7144" y="12687"/>
                    <a:pt x="12688" y="7144"/>
                    <a:pt x="19526" y="7144"/>
                  </a:cubicBezTo>
                  <a:cubicBezTo>
                    <a:pt x="26365" y="7144"/>
                    <a:pt x="31909" y="12687"/>
                    <a:pt x="31909" y="19526"/>
                  </a:cubicBezTo>
                  <a:close/>
                </a:path>
              </a:pathLst>
            </a:custGeom>
            <a:solidFill>
              <a:srgbClr val="D192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98" name="Freeform: Shape 36">
              <a:extLst>
                <a:ext uri="{FF2B5EF4-FFF2-40B4-BE49-F238E27FC236}">
                  <a16:creationId xmlns:a16="http://schemas.microsoft.com/office/drawing/2014/main" id="{7BB94706-40A2-BC25-179F-25F88C927EF5}"/>
                </a:ext>
              </a:extLst>
            </p:cNvPr>
            <p:cNvSpPr/>
            <p:nvPr/>
          </p:nvSpPr>
          <p:spPr>
            <a:xfrm>
              <a:off x="4335304" y="5758339"/>
              <a:ext cx="38100" cy="38100"/>
            </a:xfrm>
            <a:custGeom>
              <a:avLst/>
              <a:gdLst>
                <a:gd name="connsiteX0" fmla="*/ 31909 w 38100"/>
                <a:gd name="connsiteY0" fmla="*/ 19526 h 38100"/>
                <a:gd name="connsiteX1" fmla="*/ 19526 w 38100"/>
                <a:gd name="connsiteY1" fmla="*/ 31908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8"/>
                    <a:pt x="19526" y="31908"/>
                  </a:cubicBezTo>
                  <a:cubicBezTo>
                    <a:pt x="12688" y="31908"/>
                    <a:pt x="7144" y="26365"/>
                    <a:pt x="7144" y="19526"/>
                  </a:cubicBezTo>
                  <a:cubicBezTo>
                    <a:pt x="7144" y="12687"/>
                    <a:pt x="12688" y="7144"/>
                    <a:pt x="19526" y="7144"/>
                  </a:cubicBezTo>
                  <a:cubicBezTo>
                    <a:pt x="26365" y="7144"/>
                    <a:pt x="31909" y="12687"/>
                    <a:pt x="31909" y="19526"/>
                  </a:cubicBezTo>
                  <a:close/>
                </a:path>
              </a:pathLst>
            </a:custGeom>
            <a:solidFill>
              <a:srgbClr val="D192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99" name="Freeform: Shape 37">
              <a:extLst>
                <a:ext uri="{FF2B5EF4-FFF2-40B4-BE49-F238E27FC236}">
                  <a16:creationId xmlns:a16="http://schemas.microsoft.com/office/drawing/2014/main" id="{A7823D76-30B5-BFD5-5754-EBB1E76DDB07}"/>
                </a:ext>
              </a:extLst>
            </p:cNvPr>
            <p:cNvSpPr/>
            <p:nvPr/>
          </p:nvSpPr>
          <p:spPr>
            <a:xfrm>
              <a:off x="4335304" y="5631656"/>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100" name="Freeform: Shape 38">
              <a:extLst>
                <a:ext uri="{FF2B5EF4-FFF2-40B4-BE49-F238E27FC236}">
                  <a16:creationId xmlns:a16="http://schemas.microsoft.com/office/drawing/2014/main" id="{4D62EAD6-B210-5DD1-B41D-22B104B488FE}"/>
                </a:ext>
              </a:extLst>
            </p:cNvPr>
            <p:cNvSpPr/>
            <p:nvPr/>
          </p:nvSpPr>
          <p:spPr>
            <a:xfrm>
              <a:off x="4335304" y="5694521"/>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101" name="Freeform: Shape 39">
              <a:extLst>
                <a:ext uri="{FF2B5EF4-FFF2-40B4-BE49-F238E27FC236}">
                  <a16:creationId xmlns:a16="http://schemas.microsoft.com/office/drawing/2014/main" id="{33904642-585E-D004-4171-28E45635EC35}"/>
                </a:ext>
              </a:extLst>
            </p:cNvPr>
            <p:cNvSpPr/>
            <p:nvPr/>
          </p:nvSpPr>
          <p:spPr>
            <a:xfrm>
              <a:off x="4335304" y="5885021"/>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102" name="Freeform: Shape 40">
              <a:extLst>
                <a:ext uri="{FF2B5EF4-FFF2-40B4-BE49-F238E27FC236}">
                  <a16:creationId xmlns:a16="http://schemas.microsoft.com/office/drawing/2014/main" id="{88ED4D65-C89F-D09C-5612-86D9DA0FE1A8}"/>
                </a:ext>
              </a:extLst>
            </p:cNvPr>
            <p:cNvSpPr/>
            <p:nvPr/>
          </p:nvSpPr>
          <p:spPr>
            <a:xfrm>
              <a:off x="4335304" y="5822156"/>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103" name="Freeform: Shape 41">
              <a:extLst>
                <a:ext uri="{FF2B5EF4-FFF2-40B4-BE49-F238E27FC236}">
                  <a16:creationId xmlns:a16="http://schemas.microsoft.com/office/drawing/2014/main" id="{8119D04C-75BF-8976-BDFC-8FD815933F02}"/>
                </a:ext>
              </a:extLst>
            </p:cNvPr>
            <p:cNvSpPr/>
            <p:nvPr/>
          </p:nvSpPr>
          <p:spPr>
            <a:xfrm>
              <a:off x="4290536" y="5728811"/>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104" name="Freeform: Shape 42">
              <a:extLst>
                <a:ext uri="{FF2B5EF4-FFF2-40B4-BE49-F238E27FC236}">
                  <a16:creationId xmlns:a16="http://schemas.microsoft.com/office/drawing/2014/main" id="{820D016E-8097-6DA3-709E-5A561AF5D396}"/>
                </a:ext>
              </a:extLst>
            </p:cNvPr>
            <p:cNvSpPr/>
            <p:nvPr/>
          </p:nvSpPr>
          <p:spPr>
            <a:xfrm>
              <a:off x="4290536" y="5664994"/>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105" name="Freeform: Shape 43">
              <a:extLst>
                <a:ext uri="{FF2B5EF4-FFF2-40B4-BE49-F238E27FC236}">
                  <a16:creationId xmlns:a16="http://schemas.microsoft.com/office/drawing/2014/main" id="{D18629D6-F475-4962-0E0D-16E1F53854A1}"/>
                </a:ext>
              </a:extLst>
            </p:cNvPr>
            <p:cNvSpPr/>
            <p:nvPr/>
          </p:nvSpPr>
          <p:spPr>
            <a:xfrm>
              <a:off x="4290536" y="5855494"/>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106" name="Freeform: Shape 44">
              <a:extLst>
                <a:ext uri="{FF2B5EF4-FFF2-40B4-BE49-F238E27FC236}">
                  <a16:creationId xmlns:a16="http://schemas.microsoft.com/office/drawing/2014/main" id="{1B490E8E-E4A0-FD09-3534-6E16E31FE2A4}"/>
                </a:ext>
              </a:extLst>
            </p:cNvPr>
            <p:cNvSpPr/>
            <p:nvPr/>
          </p:nvSpPr>
          <p:spPr>
            <a:xfrm>
              <a:off x="4290536" y="5791676"/>
              <a:ext cx="38100" cy="38100"/>
            </a:xfrm>
            <a:custGeom>
              <a:avLst/>
              <a:gdLst>
                <a:gd name="connsiteX0" fmla="*/ 31909 w 38100"/>
                <a:gd name="connsiteY0" fmla="*/ 19526 h 38100"/>
                <a:gd name="connsiteX1" fmla="*/ 19526 w 38100"/>
                <a:gd name="connsiteY1" fmla="*/ 31908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8"/>
                    <a:pt x="19526" y="31908"/>
                  </a:cubicBezTo>
                  <a:cubicBezTo>
                    <a:pt x="12688" y="31908"/>
                    <a:pt x="7144" y="26365"/>
                    <a:pt x="7144" y="19526"/>
                  </a:cubicBezTo>
                  <a:cubicBezTo>
                    <a:pt x="7144" y="12687"/>
                    <a:pt x="12688" y="7144"/>
                    <a:pt x="19526" y="7144"/>
                  </a:cubicBezTo>
                  <a:cubicBezTo>
                    <a:pt x="26365" y="7144"/>
                    <a:pt x="31909" y="12687"/>
                    <a:pt x="31909" y="19526"/>
                  </a:cubicBezTo>
                  <a:close/>
                </a:path>
              </a:pathLst>
            </a:custGeom>
            <a:solidFill>
              <a:srgbClr val="D192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107" name="Freeform: Shape 45">
              <a:extLst>
                <a:ext uri="{FF2B5EF4-FFF2-40B4-BE49-F238E27FC236}">
                  <a16:creationId xmlns:a16="http://schemas.microsoft.com/office/drawing/2014/main" id="{D455820E-FA7D-E87A-66C1-999328B31493}"/>
                </a:ext>
              </a:extLst>
            </p:cNvPr>
            <p:cNvSpPr/>
            <p:nvPr/>
          </p:nvSpPr>
          <p:spPr>
            <a:xfrm>
              <a:off x="4244816" y="5758339"/>
              <a:ext cx="38100" cy="38100"/>
            </a:xfrm>
            <a:custGeom>
              <a:avLst/>
              <a:gdLst>
                <a:gd name="connsiteX0" fmla="*/ 31909 w 38100"/>
                <a:gd name="connsiteY0" fmla="*/ 19526 h 38100"/>
                <a:gd name="connsiteX1" fmla="*/ 19526 w 38100"/>
                <a:gd name="connsiteY1" fmla="*/ 31908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8"/>
                    <a:pt x="19526" y="31908"/>
                  </a:cubicBezTo>
                  <a:cubicBezTo>
                    <a:pt x="12688" y="31908"/>
                    <a:pt x="7144" y="26365"/>
                    <a:pt x="7144" y="19526"/>
                  </a:cubicBezTo>
                  <a:cubicBezTo>
                    <a:pt x="7144" y="12687"/>
                    <a:pt x="12688" y="7144"/>
                    <a:pt x="19526" y="7144"/>
                  </a:cubicBezTo>
                  <a:cubicBezTo>
                    <a:pt x="26365" y="7144"/>
                    <a:pt x="31909" y="12687"/>
                    <a:pt x="31909" y="19526"/>
                  </a:cubicBezTo>
                  <a:close/>
                </a:path>
              </a:pathLst>
            </a:custGeom>
            <a:solidFill>
              <a:srgbClr val="D192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108" name="Freeform: Shape 46">
              <a:extLst>
                <a:ext uri="{FF2B5EF4-FFF2-40B4-BE49-F238E27FC236}">
                  <a16:creationId xmlns:a16="http://schemas.microsoft.com/office/drawing/2014/main" id="{85CF9DE9-DC9B-AF5E-682C-9C046EF38DEC}"/>
                </a:ext>
              </a:extLst>
            </p:cNvPr>
            <p:cNvSpPr/>
            <p:nvPr/>
          </p:nvSpPr>
          <p:spPr>
            <a:xfrm>
              <a:off x="4244816" y="5631656"/>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109" name="Freeform: Shape 47">
              <a:extLst>
                <a:ext uri="{FF2B5EF4-FFF2-40B4-BE49-F238E27FC236}">
                  <a16:creationId xmlns:a16="http://schemas.microsoft.com/office/drawing/2014/main" id="{6C633757-D1AF-D3D4-F09A-790FBE2F57D8}"/>
                </a:ext>
              </a:extLst>
            </p:cNvPr>
            <p:cNvSpPr/>
            <p:nvPr/>
          </p:nvSpPr>
          <p:spPr>
            <a:xfrm>
              <a:off x="4244816" y="5694521"/>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110" name="Freeform: Shape 48">
              <a:extLst>
                <a:ext uri="{FF2B5EF4-FFF2-40B4-BE49-F238E27FC236}">
                  <a16:creationId xmlns:a16="http://schemas.microsoft.com/office/drawing/2014/main" id="{EA2F9A21-37A1-0F50-3CC1-96395C4B370B}"/>
                </a:ext>
              </a:extLst>
            </p:cNvPr>
            <p:cNvSpPr/>
            <p:nvPr/>
          </p:nvSpPr>
          <p:spPr>
            <a:xfrm>
              <a:off x="4244816" y="5885021"/>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111" name="Freeform: Shape 49">
              <a:extLst>
                <a:ext uri="{FF2B5EF4-FFF2-40B4-BE49-F238E27FC236}">
                  <a16:creationId xmlns:a16="http://schemas.microsoft.com/office/drawing/2014/main" id="{B406A74D-9082-7701-A699-7A7E902CE325}"/>
                </a:ext>
              </a:extLst>
            </p:cNvPr>
            <p:cNvSpPr/>
            <p:nvPr/>
          </p:nvSpPr>
          <p:spPr>
            <a:xfrm>
              <a:off x="4244816" y="5822156"/>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112" name="Freeform: Shape 50">
              <a:extLst>
                <a:ext uri="{FF2B5EF4-FFF2-40B4-BE49-F238E27FC236}">
                  <a16:creationId xmlns:a16="http://schemas.microsoft.com/office/drawing/2014/main" id="{C418DC12-A66C-1907-0282-C547BB72B66B}"/>
                </a:ext>
              </a:extLst>
            </p:cNvPr>
            <p:cNvSpPr/>
            <p:nvPr/>
          </p:nvSpPr>
          <p:spPr>
            <a:xfrm>
              <a:off x="4200049" y="5728811"/>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113" name="Freeform: Shape 51">
              <a:extLst>
                <a:ext uri="{FF2B5EF4-FFF2-40B4-BE49-F238E27FC236}">
                  <a16:creationId xmlns:a16="http://schemas.microsoft.com/office/drawing/2014/main" id="{ABF480BB-8EF0-5BD6-48DD-131A9CC82B76}"/>
                </a:ext>
              </a:extLst>
            </p:cNvPr>
            <p:cNvSpPr/>
            <p:nvPr/>
          </p:nvSpPr>
          <p:spPr>
            <a:xfrm>
              <a:off x="4200049" y="5664994"/>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114" name="Freeform: Shape 52">
              <a:extLst>
                <a:ext uri="{FF2B5EF4-FFF2-40B4-BE49-F238E27FC236}">
                  <a16:creationId xmlns:a16="http://schemas.microsoft.com/office/drawing/2014/main" id="{4395AA82-B558-38EA-7639-CE7063600DC3}"/>
                </a:ext>
              </a:extLst>
            </p:cNvPr>
            <p:cNvSpPr/>
            <p:nvPr/>
          </p:nvSpPr>
          <p:spPr>
            <a:xfrm>
              <a:off x="4200049" y="5855494"/>
              <a:ext cx="38100" cy="38100"/>
            </a:xfrm>
            <a:custGeom>
              <a:avLst/>
              <a:gdLst>
                <a:gd name="connsiteX0" fmla="*/ 31909 w 38100"/>
                <a:gd name="connsiteY0" fmla="*/ 19526 h 38100"/>
                <a:gd name="connsiteX1" fmla="*/ 19526 w 38100"/>
                <a:gd name="connsiteY1" fmla="*/ 31909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9"/>
                    <a:pt x="19526" y="31909"/>
                  </a:cubicBezTo>
                  <a:cubicBezTo>
                    <a:pt x="12688" y="31909"/>
                    <a:pt x="7144" y="26365"/>
                    <a:pt x="7144" y="19526"/>
                  </a:cubicBezTo>
                  <a:cubicBezTo>
                    <a:pt x="7144" y="12688"/>
                    <a:pt x="12688" y="7144"/>
                    <a:pt x="19526" y="7144"/>
                  </a:cubicBezTo>
                  <a:cubicBezTo>
                    <a:pt x="26365" y="7144"/>
                    <a:pt x="31909" y="12688"/>
                    <a:pt x="31909" y="19526"/>
                  </a:cubicBezTo>
                  <a:close/>
                </a:path>
              </a:pathLst>
            </a:custGeom>
            <a:solidFill>
              <a:srgbClr val="D192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115" name="Freeform: Shape 53">
              <a:extLst>
                <a:ext uri="{FF2B5EF4-FFF2-40B4-BE49-F238E27FC236}">
                  <a16:creationId xmlns:a16="http://schemas.microsoft.com/office/drawing/2014/main" id="{EE40F039-2752-1481-B3AA-AA70A964920A}"/>
                </a:ext>
              </a:extLst>
            </p:cNvPr>
            <p:cNvSpPr/>
            <p:nvPr/>
          </p:nvSpPr>
          <p:spPr>
            <a:xfrm>
              <a:off x="4200049" y="5791676"/>
              <a:ext cx="38100" cy="38100"/>
            </a:xfrm>
            <a:custGeom>
              <a:avLst/>
              <a:gdLst>
                <a:gd name="connsiteX0" fmla="*/ 31909 w 38100"/>
                <a:gd name="connsiteY0" fmla="*/ 19526 h 38100"/>
                <a:gd name="connsiteX1" fmla="*/ 19526 w 38100"/>
                <a:gd name="connsiteY1" fmla="*/ 31908 h 38100"/>
                <a:gd name="connsiteX2" fmla="*/ 7144 w 38100"/>
                <a:gd name="connsiteY2" fmla="*/ 19526 h 38100"/>
                <a:gd name="connsiteX3" fmla="*/ 19526 w 38100"/>
                <a:gd name="connsiteY3" fmla="*/ 7144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26365"/>
                    <a:pt x="26365" y="31908"/>
                    <a:pt x="19526" y="31908"/>
                  </a:cubicBezTo>
                  <a:cubicBezTo>
                    <a:pt x="12688" y="31908"/>
                    <a:pt x="7144" y="26365"/>
                    <a:pt x="7144" y="19526"/>
                  </a:cubicBezTo>
                  <a:cubicBezTo>
                    <a:pt x="7144" y="12687"/>
                    <a:pt x="12688" y="7144"/>
                    <a:pt x="19526" y="7144"/>
                  </a:cubicBezTo>
                  <a:cubicBezTo>
                    <a:pt x="26365" y="7144"/>
                    <a:pt x="31909" y="12687"/>
                    <a:pt x="31909" y="19526"/>
                  </a:cubicBezTo>
                  <a:close/>
                </a:path>
              </a:pathLst>
            </a:custGeom>
            <a:solidFill>
              <a:srgbClr val="D192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116" name="Freeform: Shape 54">
              <a:extLst>
                <a:ext uri="{FF2B5EF4-FFF2-40B4-BE49-F238E27FC236}">
                  <a16:creationId xmlns:a16="http://schemas.microsoft.com/office/drawing/2014/main" id="{8E3DA6DA-ACEE-875C-707B-DB532063C5D6}"/>
                </a:ext>
              </a:extLst>
            </p:cNvPr>
            <p:cNvSpPr/>
            <p:nvPr/>
          </p:nvSpPr>
          <p:spPr>
            <a:xfrm>
              <a:off x="6586061" y="4180046"/>
              <a:ext cx="200025" cy="257175"/>
            </a:xfrm>
            <a:custGeom>
              <a:avLst/>
              <a:gdLst>
                <a:gd name="connsiteX0" fmla="*/ 142399 w 200025"/>
                <a:gd name="connsiteY0" fmla="*/ 7144 h 257175"/>
                <a:gd name="connsiteX1" fmla="*/ 91916 w 200025"/>
                <a:gd name="connsiteY1" fmla="*/ 44291 h 257175"/>
                <a:gd name="connsiteX2" fmla="*/ 7144 w 200025"/>
                <a:gd name="connsiteY2" fmla="*/ 204311 h 257175"/>
                <a:gd name="connsiteX3" fmla="*/ 139541 w 200025"/>
                <a:gd name="connsiteY3" fmla="*/ 250031 h 257175"/>
                <a:gd name="connsiteX4" fmla="*/ 142399 w 200025"/>
                <a:gd name="connsiteY4" fmla="*/ 7144 h 25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257175">
                  <a:moveTo>
                    <a:pt x="142399" y="7144"/>
                  </a:moveTo>
                  <a:cubicBezTo>
                    <a:pt x="122396" y="12859"/>
                    <a:pt x="104299" y="25241"/>
                    <a:pt x="91916" y="44291"/>
                  </a:cubicBezTo>
                  <a:lnTo>
                    <a:pt x="7144" y="204311"/>
                  </a:lnTo>
                  <a:cubicBezTo>
                    <a:pt x="57626" y="237649"/>
                    <a:pt x="75724" y="243364"/>
                    <a:pt x="139541" y="250031"/>
                  </a:cubicBezTo>
                  <a:cubicBezTo>
                    <a:pt x="201454" y="169069"/>
                    <a:pt x="235744" y="54769"/>
                    <a:pt x="142399" y="7144"/>
                  </a:cubicBezTo>
                  <a:close/>
                </a:path>
              </a:pathLst>
            </a:custGeom>
            <a:solidFill>
              <a:srgbClr val="FCDFC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117" name="Freeform: Shape 55">
              <a:extLst>
                <a:ext uri="{FF2B5EF4-FFF2-40B4-BE49-F238E27FC236}">
                  <a16:creationId xmlns:a16="http://schemas.microsoft.com/office/drawing/2014/main" id="{03ABAA5E-6E30-6585-652A-CC8C88945319}"/>
                </a:ext>
              </a:extLst>
            </p:cNvPr>
            <p:cNvSpPr/>
            <p:nvPr/>
          </p:nvSpPr>
          <p:spPr>
            <a:xfrm>
              <a:off x="7195661" y="1477804"/>
              <a:ext cx="1485900" cy="1409700"/>
            </a:xfrm>
            <a:custGeom>
              <a:avLst/>
              <a:gdLst>
                <a:gd name="connsiteX0" fmla="*/ 7144 w 1485900"/>
                <a:gd name="connsiteY0" fmla="*/ 1303496 h 1409700"/>
                <a:gd name="connsiteX1" fmla="*/ 105251 w 1485900"/>
                <a:gd name="connsiteY1" fmla="*/ 7144 h 1409700"/>
                <a:gd name="connsiteX2" fmla="*/ 1386364 w 1485900"/>
                <a:gd name="connsiteY2" fmla="*/ 7144 h 1409700"/>
                <a:gd name="connsiteX3" fmla="*/ 1484471 w 1485900"/>
                <a:gd name="connsiteY3" fmla="*/ 1303496 h 1409700"/>
                <a:gd name="connsiteX4" fmla="*/ 7144 w 1485900"/>
                <a:gd name="connsiteY4" fmla="*/ 1303496 h 140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900" h="1409700">
                  <a:moveTo>
                    <a:pt x="7144" y="1303496"/>
                  </a:moveTo>
                  <a:cubicBezTo>
                    <a:pt x="73819" y="785336"/>
                    <a:pt x="108109" y="354806"/>
                    <a:pt x="105251" y="7144"/>
                  </a:cubicBezTo>
                  <a:lnTo>
                    <a:pt x="1386364" y="7144"/>
                  </a:lnTo>
                  <a:cubicBezTo>
                    <a:pt x="1383506" y="354806"/>
                    <a:pt x="1417796" y="785336"/>
                    <a:pt x="1484471" y="1303496"/>
                  </a:cubicBezTo>
                  <a:cubicBezTo>
                    <a:pt x="1010126" y="1439704"/>
                    <a:pt x="481489" y="1439704"/>
                    <a:pt x="7144" y="1303496"/>
                  </a:cubicBezTo>
                  <a:close/>
                </a:path>
              </a:pathLst>
            </a:custGeom>
            <a:solidFill>
              <a:srgbClr val="C8330A"/>
            </a:solidFill>
            <a:ln w="95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118" name="Freeform: Shape 56">
              <a:extLst>
                <a:ext uri="{FF2B5EF4-FFF2-40B4-BE49-F238E27FC236}">
                  <a16:creationId xmlns:a16="http://schemas.microsoft.com/office/drawing/2014/main" id="{0C4B8EB6-8135-C164-7B13-DE9E8711BC00}"/>
                </a:ext>
              </a:extLst>
            </p:cNvPr>
            <p:cNvSpPr/>
            <p:nvPr/>
          </p:nvSpPr>
          <p:spPr>
            <a:xfrm>
              <a:off x="7185184" y="2549366"/>
              <a:ext cx="514350" cy="66675"/>
            </a:xfrm>
            <a:custGeom>
              <a:avLst/>
              <a:gdLst>
                <a:gd name="connsiteX0" fmla="*/ 7144 w 514350"/>
                <a:gd name="connsiteY0" fmla="*/ 7144 h 66675"/>
                <a:gd name="connsiteX1" fmla="*/ 515779 w 514350"/>
                <a:gd name="connsiteY1" fmla="*/ 7144 h 66675"/>
                <a:gd name="connsiteX2" fmla="*/ 515779 w 514350"/>
                <a:gd name="connsiteY2" fmla="*/ 68104 h 66675"/>
                <a:gd name="connsiteX3" fmla="*/ 7144 w 514350"/>
                <a:gd name="connsiteY3" fmla="*/ 68104 h 66675"/>
              </a:gdLst>
              <a:ahLst/>
              <a:cxnLst>
                <a:cxn ang="0">
                  <a:pos x="connsiteX0" y="connsiteY0"/>
                </a:cxn>
                <a:cxn ang="0">
                  <a:pos x="connsiteX1" y="connsiteY1"/>
                </a:cxn>
                <a:cxn ang="0">
                  <a:pos x="connsiteX2" y="connsiteY2"/>
                </a:cxn>
                <a:cxn ang="0">
                  <a:pos x="connsiteX3" y="connsiteY3"/>
                </a:cxn>
              </a:cxnLst>
              <a:rect l="l" t="t" r="r" b="b"/>
              <a:pathLst>
                <a:path w="514350" h="66675">
                  <a:moveTo>
                    <a:pt x="7144" y="7144"/>
                  </a:moveTo>
                  <a:lnTo>
                    <a:pt x="515779" y="7144"/>
                  </a:lnTo>
                  <a:lnTo>
                    <a:pt x="515779" y="68104"/>
                  </a:lnTo>
                  <a:lnTo>
                    <a:pt x="7144" y="68104"/>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119" name="Freeform: Shape 57">
              <a:extLst>
                <a:ext uri="{FF2B5EF4-FFF2-40B4-BE49-F238E27FC236}">
                  <a16:creationId xmlns:a16="http://schemas.microsoft.com/office/drawing/2014/main" id="{E601C20B-2696-8AA4-EFA5-68EAD9DA8D6F}"/>
                </a:ext>
              </a:extLst>
            </p:cNvPr>
            <p:cNvSpPr/>
            <p:nvPr/>
          </p:nvSpPr>
          <p:spPr>
            <a:xfrm>
              <a:off x="7207091" y="2262664"/>
              <a:ext cx="495300" cy="66675"/>
            </a:xfrm>
            <a:custGeom>
              <a:avLst/>
              <a:gdLst>
                <a:gd name="connsiteX0" fmla="*/ 7144 w 495300"/>
                <a:gd name="connsiteY0" fmla="*/ 7144 h 66675"/>
                <a:gd name="connsiteX1" fmla="*/ 493871 w 495300"/>
                <a:gd name="connsiteY1" fmla="*/ 7144 h 66675"/>
                <a:gd name="connsiteX2" fmla="*/ 493871 w 495300"/>
                <a:gd name="connsiteY2" fmla="*/ 68104 h 66675"/>
                <a:gd name="connsiteX3" fmla="*/ 7144 w 495300"/>
                <a:gd name="connsiteY3" fmla="*/ 68104 h 66675"/>
              </a:gdLst>
              <a:ahLst/>
              <a:cxnLst>
                <a:cxn ang="0">
                  <a:pos x="connsiteX0" y="connsiteY0"/>
                </a:cxn>
                <a:cxn ang="0">
                  <a:pos x="connsiteX1" y="connsiteY1"/>
                </a:cxn>
                <a:cxn ang="0">
                  <a:pos x="connsiteX2" y="connsiteY2"/>
                </a:cxn>
                <a:cxn ang="0">
                  <a:pos x="connsiteX3" y="connsiteY3"/>
                </a:cxn>
              </a:cxnLst>
              <a:rect l="l" t="t" r="r" b="b"/>
              <a:pathLst>
                <a:path w="495300" h="66675">
                  <a:moveTo>
                    <a:pt x="7144" y="7144"/>
                  </a:moveTo>
                  <a:lnTo>
                    <a:pt x="493871" y="7144"/>
                  </a:lnTo>
                  <a:lnTo>
                    <a:pt x="493871" y="68104"/>
                  </a:lnTo>
                  <a:lnTo>
                    <a:pt x="7144" y="68104"/>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120" name="Freeform: Shape 58">
              <a:extLst>
                <a:ext uri="{FF2B5EF4-FFF2-40B4-BE49-F238E27FC236}">
                  <a16:creationId xmlns:a16="http://schemas.microsoft.com/office/drawing/2014/main" id="{3CFE32C2-8F43-8348-0060-AEDD153450BB}"/>
                </a:ext>
              </a:extLst>
            </p:cNvPr>
            <p:cNvSpPr/>
            <p:nvPr/>
          </p:nvSpPr>
          <p:spPr>
            <a:xfrm>
              <a:off x="7239476" y="1975009"/>
              <a:ext cx="466725" cy="66675"/>
            </a:xfrm>
            <a:custGeom>
              <a:avLst/>
              <a:gdLst>
                <a:gd name="connsiteX0" fmla="*/ 7144 w 466725"/>
                <a:gd name="connsiteY0" fmla="*/ 7144 h 66675"/>
                <a:gd name="connsiteX1" fmla="*/ 462439 w 466725"/>
                <a:gd name="connsiteY1" fmla="*/ 7144 h 66675"/>
                <a:gd name="connsiteX2" fmla="*/ 462439 w 466725"/>
                <a:gd name="connsiteY2" fmla="*/ 68104 h 66675"/>
                <a:gd name="connsiteX3" fmla="*/ 7144 w 466725"/>
                <a:gd name="connsiteY3" fmla="*/ 68104 h 66675"/>
              </a:gdLst>
              <a:ahLst/>
              <a:cxnLst>
                <a:cxn ang="0">
                  <a:pos x="connsiteX0" y="connsiteY0"/>
                </a:cxn>
                <a:cxn ang="0">
                  <a:pos x="connsiteX1" y="connsiteY1"/>
                </a:cxn>
                <a:cxn ang="0">
                  <a:pos x="connsiteX2" y="connsiteY2"/>
                </a:cxn>
                <a:cxn ang="0">
                  <a:pos x="connsiteX3" y="connsiteY3"/>
                </a:cxn>
              </a:cxnLst>
              <a:rect l="l" t="t" r="r" b="b"/>
              <a:pathLst>
                <a:path w="466725" h="66675">
                  <a:moveTo>
                    <a:pt x="7144" y="7144"/>
                  </a:moveTo>
                  <a:lnTo>
                    <a:pt x="462439" y="7144"/>
                  </a:lnTo>
                  <a:lnTo>
                    <a:pt x="462439" y="68104"/>
                  </a:lnTo>
                  <a:lnTo>
                    <a:pt x="7144" y="68104"/>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121" name="Freeform: Shape 59">
              <a:extLst>
                <a:ext uri="{FF2B5EF4-FFF2-40B4-BE49-F238E27FC236}">
                  <a16:creationId xmlns:a16="http://schemas.microsoft.com/office/drawing/2014/main" id="{E1489923-29A4-26E0-E57D-00CCF2DCF3B9}"/>
                </a:ext>
              </a:extLst>
            </p:cNvPr>
            <p:cNvSpPr/>
            <p:nvPr/>
          </p:nvSpPr>
          <p:spPr>
            <a:xfrm>
              <a:off x="7253764" y="1687354"/>
              <a:ext cx="447675" cy="66675"/>
            </a:xfrm>
            <a:custGeom>
              <a:avLst/>
              <a:gdLst>
                <a:gd name="connsiteX0" fmla="*/ 7144 w 447675"/>
                <a:gd name="connsiteY0" fmla="*/ 7144 h 66675"/>
                <a:gd name="connsiteX1" fmla="*/ 448151 w 447675"/>
                <a:gd name="connsiteY1" fmla="*/ 7144 h 66675"/>
                <a:gd name="connsiteX2" fmla="*/ 448151 w 447675"/>
                <a:gd name="connsiteY2" fmla="*/ 68104 h 66675"/>
                <a:gd name="connsiteX3" fmla="*/ 7144 w 447675"/>
                <a:gd name="connsiteY3" fmla="*/ 68104 h 66675"/>
              </a:gdLst>
              <a:ahLst/>
              <a:cxnLst>
                <a:cxn ang="0">
                  <a:pos x="connsiteX0" y="connsiteY0"/>
                </a:cxn>
                <a:cxn ang="0">
                  <a:pos x="connsiteX1" y="connsiteY1"/>
                </a:cxn>
                <a:cxn ang="0">
                  <a:pos x="connsiteX2" y="connsiteY2"/>
                </a:cxn>
                <a:cxn ang="0">
                  <a:pos x="connsiteX3" y="connsiteY3"/>
                </a:cxn>
              </a:cxnLst>
              <a:rect l="l" t="t" r="r" b="b"/>
              <a:pathLst>
                <a:path w="447675" h="66675">
                  <a:moveTo>
                    <a:pt x="7144" y="7144"/>
                  </a:moveTo>
                  <a:lnTo>
                    <a:pt x="448151" y="7144"/>
                  </a:lnTo>
                  <a:lnTo>
                    <a:pt x="448151" y="68104"/>
                  </a:lnTo>
                  <a:lnTo>
                    <a:pt x="7144" y="68104"/>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122" name="Freeform: Shape 60">
              <a:extLst>
                <a:ext uri="{FF2B5EF4-FFF2-40B4-BE49-F238E27FC236}">
                  <a16:creationId xmlns:a16="http://schemas.microsoft.com/office/drawing/2014/main" id="{34DF7D86-4F7A-0006-4262-49115C950AB0}"/>
                </a:ext>
              </a:extLst>
            </p:cNvPr>
            <p:cNvSpPr/>
            <p:nvPr/>
          </p:nvSpPr>
          <p:spPr>
            <a:xfrm>
              <a:off x="7084219" y="354806"/>
              <a:ext cx="1714500" cy="2600325"/>
            </a:xfrm>
            <a:custGeom>
              <a:avLst/>
              <a:gdLst>
                <a:gd name="connsiteX0" fmla="*/ 856774 w 1714500"/>
                <a:gd name="connsiteY0" fmla="*/ 7144 h 2600325"/>
                <a:gd name="connsiteX1" fmla="*/ 856774 w 1714500"/>
                <a:gd name="connsiteY1" fmla="*/ 7144 h 2600325"/>
                <a:gd name="connsiteX2" fmla="*/ 1126331 w 1714500"/>
                <a:gd name="connsiteY2" fmla="*/ 381476 h 2600325"/>
                <a:gd name="connsiteX3" fmla="*/ 1584484 w 1714500"/>
                <a:gd name="connsiteY3" fmla="*/ 333851 h 2600325"/>
                <a:gd name="connsiteX4" fmla="*/ 1708309 w 1714500"/>
                <a:gd name="connsiteY4" fmla="*/ 313849 h 2600325"/>
                <a:gd name="connsiteX5" fmla="*/ 1666399 w 1714500"/>
                <a:gd name="connsiteY5" fmla="*/ 431959 h 2600325"/>
                <a:gd name="connsiteX6" fmla="*/ 1573054 w 1714500"/>
                <a:gd name="connsiteY6" fmla="*/ 1197769 h 2600325"/>
                <a:gd name="connsiteX7" fmla="*/ 1598771 w 1714500"/>
                <a:gd name="connsiteY7" fmla="*/ 1750219 h 2600325"/>
                <a:gd name="connsiteX8" fmla="*/ 1670209 w 1714500"/>
                <a:gd name="connsiteY8" fmla="*/ 2416969 h 2600325"/>
                <a:gd name="connsiteX9" fmla="*/ 1677829 w 1714500"/>
                <a:gd name="connsiteY9" fmla="*/ 2479834 h 2600325"/>
                <a:gd name="connsiteX10" fmla="*/ 1616869 w 1714500"/>
                <a:gd name="connsiteY10" fmla="*/ 2496979 h 2600325"/>
                <a:gd name="connsiteX11" fmla="*/ 857726 w 1714500"/>
                <a:gd name="connsiteY11" fmla="*/ 2601754 h 2600325"/>
                <a:gd name="connsiteX12" fmla="*/ 857726 w 1714500"/>
                <a:gd name="connsiteY12" fmla="*/ 2527459 h 2600325"/>
                <a:gd name="connsiteX13" fmla="*/ 1595914 w 1714500"/>
                <a:gd name="connsiteY13" fmla="*/ 2425541 h 2600325"/>
                <a:gd name="connsiteX14" fmla="*/ 1595914 w 1714500"/>
                <a:gd name="connsiteY14" fmla="*/ 406241 h 2600325"/>
                <a:gd name="connsiteX15" fmla="*/ 857726 w 1714500"/>
                <a:gd name="connsiteY15" fmla="*/ 462439 h 2600325"/>
                <a:gd name="connsiteX16" fmla="*/ 857726 w 1714500"/>
                <a:gd name="connsiteY16" fmla="*/ 388144 h 2600325"/>
                <a:gd name="connsiteX17" fmla="*/ 857726 w 1714500"/>
                <a:gd name="connsiteY17" fmla="*/ 388144 h 2600325"/>
                <a:gd name="connsiteX18" fmla="*/ 1037749 w 1714500"/>
                <a:gd name="connsiteY18" fmla="*/ 385286 h 2600325"/>
                <a:gd name="connsiteX19" fmla="*/ 857726 w 1714500"/>
                <a:gd name="connsiteY19" fmla="*/ 134779 h 2600325"/>
                <a:gd name="connsiteX20" fmla="*/ 857726 w 1714500"/>
                <a:gd name="connsiteY20" fmla="*/ 134779 h 2600325"/>
                <a:gd name="connsiteX21" fmla="*/ 857726 w 1714500"/>
                <a:gd name="connsiteY21" fmla="*/ 7144 h 2600325"/>
                <a:gd name="connsiteX22" fmla="*/ 45244 w 1714500"/>
                <a:gd name="connsiteY22" fmla="*/ 2416969 h 2600325"/>
                <a:gd name="connsiteX23" fmla="*/ 116681 w 1714500"/>
                <a:gd name="connsiteY23" fmla="*/ 1750219 h 2600325"/>
                <a:gd name="connsiteX24" fmla="*/ 142399 w 1714500"/>
                <a:gd name="connsiteY24" fmla="*/ 1197769 h 2600325"/>
                <a:gd name="connsiteX25" fmla="*/ 49054 w 1714500"/>
                <a:gd name="connsiteY25" fmla="*/ 431959 h 2600325"/>
                <a:gd name="connsiteX26" fmla="*/ 7144 w 1714500"/>
                <a:gd name="connsiteY26" fmla="*/ 313849 h 2600325"/>
                <a:gd name="connsiteX27" fmla="*/ 130969 w 1714500"/>
                <a:gd name="connsiteY27" fmla="*/ 333851 h 2600325"/>
                <a:gd name="connsiteX28" fmla="*/ 589121 w 1714500"/>
                <a:gd name="connsiteY28" fmla="*/ 381476 h 2600325"/>
                <a:gd name="connsiteX29" fmla="*/ 856774 w 1714500"/>
                <a:gd name="connsiteY29" fmla="*/ 7144 h 2600325"/>
                <a:gd name="connsiteX30" fmla="*/ 856774 w 1714500"/>
                <a:gd name="connsiteY30" fmla="*/ 134779 h 2600325"/>
                <a:gd name="connsiteX31" fmla="*/ 676751 w 1714500"/>
                <a:gd name="connsiteY31" fmla="*/ 385286 h 2600325"/>
                <a:gd name="connsiteX32" fmla="*/ 856774 w 1714500"/>
                <a:gd name="connsiteY32" fmla="*/ 388144 h 2600325"/>
                <a:gd name="connsiteX33" fmla="*/ 856774 w 1714500"/>
                <a:gd name="connsiteY33" fmla="*/ 462439 h 2600325"/>
                <a:gd name="connsiteX34" fmla="*/ 118586 w 1714500"/>
                <a:gd name="connsiteY34" fmla="*/ 406241 h 2600325"/>
                <a:gd name="connsiteX35" fmla="*/ 118586 w 1714500"/>
                <a:gd name="connsiteY35" fmla="*/ 2425541 h 2600325"/>
                <a:gd name="connsiteX36" fmla="*/ 856774 w 1714500"/>
                <a:gd name="connsiteY36" fmla="*/ 2527459 h 2600325"/>
                <a:gd name="connsiteX37" fmla="*/ 856774 w 1714500"/>
                <a:gd name="connsiteY37" fmla="*/ 2601754 h 2600325"/>
                <a:gd name="connsiteX38" fmla="*/ 97631 w 1714500"/>
                <a:gd name="connsiteY38" fmla="*/ 2496979 h 2600325"/>
                <a:gd name="connsiteX39" fmla="*/ 36671 w 1714500"/>
                <a:gd name="connsiteY39" fmla="*/ 2479834 h 2600325"/>
                <a:gd name="connsiteX40" fmla="*/ 45244 w 1714500"/>
                <a:gd name="connsiteY40" fmla="*/ 2416969 h 260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14500" h="2600325">
                  <a:moveTo>
                    <a:pt x="856774" y="7144"/>
                  </a:moveTo>
                  <a:lnTo>
                    <a:pt x="856774" y="7144"/>
                  </a:lnTo>
                  <a:lnTo>
                    <a:pt x="1126331" y="381476"/>
                  </a:lnTo>
                  <a:cubicBezTo>
                    <a:pt x="1279684" y="372904"/>
                    <a:pt x="1433036" y="357664"/>
                    <a:pt x="1584484" y="333851"/>
                  </a:cubicBezTo>
                  <a:lnTo>
                    <a:pt x="1708309" y="313849"/>
                  </a:lnTo>
                  <a:lnTo>
                    <a:pt x="1666399" y="431959"/>
                  </a:lnTo>
                  <a:cubicBezTo>
                    <a:pt x="1584484" y="662464"/>
                    <a:pt x="1571149" y="954881"/>
                    <a:pt x="1573054" y="1197769"/>
                  </a:cubicBezTo>
                  <a:cubicBezTo>
                    <a:pt x="1574006" y="1381601"/>
                    <a:pt x="1584484" y="1566386"/>
                    <a:pt x="1598771" y="1750219"/>
                  </a:cubicBezTo>
                  <a:cubicBezTo>
                    <a:pt x="1616869" y="1973104"/>
                    <a:pt x="1641634" y="2195036"/>
                    <a:pt x="1670209" y="2416969"/>
                  </a:cubicBezTo>
                  <a:lnTo>
                    <a:pt x="1677829" y="2479834"/>
                  </a:lnTo>
                  <a:lnTo>
                    <a:pt x="1616869" y="2496979"/>
                  </a:lnTo>
                  <a:cubicBezTo>
                    <a:pt x="1373029" y="2567464"/>
                    <a:pt x="1115854" y="2601754"/>
                    <a:pt x="857726" y="2601754"/>
                  </a:cubicBezTo>
                  <a:lnTo>
                    <a:pt x="857726" y="2527459"/>
                  </a:lnTo>
                  <a:cubicBezTo>
                    <a:pt x="1108234" y="2527459"/>
                    <a:pt x="1358742" y="2493169"/>
                    <a:pt x="1595914" y="2425541"/>
                  </a:cubicBezTo>
                  <a:cubicBezTo>
                    <a:pt x="1471136" y="1455896"/>
                    <a:pt x="1458754" y="792956"/>
                    <a:pt x="1595914" y="406241"/>
                  </a:cubicBezTo>
                  <a:cubicBezTo>
                    <a:pt x="1366361" y="443389"/>
                    <a:pt x="1112044" y="462439"/>
                    <a:pt x="857726" y="462439"/>
                  </a:cubicBezTo>
                  <a:lnTo>
                    <a:pt x="857726" y="388144"/>
                  </a:lnTo>
                  <a:lnTo>
                    <a:pt x="857726" y="388144"/>
                  </a:lnTo>
                  <a:cubicBezTo>
                    <a:pt x="917734" y="388144"/>
                    <a:pt x="977741" y="387191"/>
                    <a:pt x="1037749" y="385286"/>
                  </a:cubicBezTo>
                  <a:lnTo>
                    <a:pt x="857726" y="134779"/>
                  </a:lnTo>
                  <a:lnTo>
                    <a:pt x="857726" y="134779"/>
                  </a:lnTo>
                  <a:lnTo>
                    <a:pt x="857726" y="7144"/>
                  </a:lnTo>
                  <a:close/>
                  <a:moveTo>
                    <a:pt x="45244" y="2416969"/>
                  </a:moveTo>
                  <a:cubicBezTo>
                    <a:pt x="73819" y="2195036"/>
                    <a:pt x="98584" y="1973104"/>
                    <a:pt x="116681" y="1750219"/>
                  </a:cubicBezTo>
                  <a:cubicBezTo>
                    <a:pt x="131921" y="1566386"/>
                    <a:pt x="141446" y="1381601"/>
                    <a:pt x="142399" y="1197769"/>
                  </a:cubicBezTo>
                  <a:cubicBezTo>
                    <a:pt x="143351" y="954881"/>
                    <a:pt x="130016" y="662464"/>
                    <a:pt x="49054" y="431959"/>
                  </a:cubicBezTo>
                  <a:lnTo>
                    <a:pt x="7144" y="313849"/>
                  </a:lnTo>
                  <a:lnTo>
                    <a:pt x="130969" y="333851"/>
                  </a:lnTo>
                  <a:cubicBezTo>
                    <a:pt x="281464" y="358616"/>
                    <a:pt x="434816" y="373856"/>
                    <a:pt x="589121" y="381476"/>
                  </a:cubicBezTo>
                  <a:lnTo>
                    <a:pt x="856774" y="7144"/>
                  </a:lnTo>
                  <a:lnTo>
                    <a:pt x="856774" y="134779"/>
                  </a:lnTo>
                  <a:lnTo>
                    <a:pt x="676751" y="385286"/>
                  </a:lnTo>
                  <a:cubicBezTo>
                    <a:pt x="736759" y="387191"/>
                    <a:pt x="796766" y="388144"/>
                    <a:pt x="856774" y="388144"/>
                  </a:cubicBezTo>
                  <a:lnTo>
                    <a:pt x="856774" y="462439"/>
                  </a:lnTo>
                  <a:cubicBezTo>
                    <a:pt x="602456" y="462439"/>
                    <a:pt x="348139" y="443389"/>
                    <a:pt x="118586" y="406241"/>
                  </a:cubicBezTo>
                  <a:cubicBezTo>
                    <a:pt x="255746" y="792956"/>
                    <a:pt x="243364" y="1455896"/>
                    <a:pt x="118586" y="2425541"/>
                  </a:cubicBezTo>
                  <a:cubicBezTo>
                    <a:pt x="355759" y="2494121"/>
                    <a:pt x="606266" y="2527459"/>
                    <a:pt x="856774" y="2527459"/>
                  </a:cubicBezTo>
                  <a:lnTo>
                    <a:pt x="856774" y="2601754"/>
                  </a:lnTo>
                  <a:cubicBezTo>
                    <a:pt x="599599" y="2601754"/>
                    <a:pt x="341471" y="2566511"/>
                    <a:pt x="97631" y="2496979"/>
                  </a:cubicBezTo>
                  <a:lnTo>
                    <a:pt x="36671" y="2479834"/>
                  </a:lnTo>
                  <a:lnTo>
                    <a:pt x="45244" y="2416969"/>
                  </a:lnTo>
                  <a:close/>
                </a:path>
              </a:pathLst>
            </a:custGeom>
            <a:solidFill>
              <a:schemeClr val="tx2">
                <a:lumMod val="90000"/>
                <a:lumOff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123" name="Freeform: Shape 61">
              <a:extLst>
                <a:ext uri="{FF2B5EF4-FFF2-40B4-BE49-F238E27FC236}">
                  <a16:creationId xmlns:a16="http://schemas.microsoft.com/office/drawing/2014/main" id="{AC0362C0-944E-6B13-1BF8-B59FB6B9AEE7}"/>
                </a:ext>
              </a:extLst>
            </p:cNvPr>
            <p:cNvSpPr/>
            <p:nvPr/>
          </p:nvSpPr>
          <p:spPr>
            <a:xfrm>
              <a:off x="7744301" y="3148489"/>
              <a:ext cx="104775" cy="66675"/>
            </a:xfrm>
            <a:custGeom>
              <a:avLst/>
              <a:gdLst>
                <a:gd name="connsiteX0" fmla="*/ 7144 w 104775"/>
                <a:gd name="connsiteY0" fmla="*/ 7144 h 66675"/>
                <a:gd name="connsiteX1" fmla="*/ 98584 w 104775"/>
                <a:gd name="connsiteY1" fmla="*/ 7144 h 66675"/>
                <a:gd name="connsiteX2" fmla="*/ 98584 w 104775"/>
                <a:gd name="connsiteY2" fmla="*/ 65246 h 66675"/>
                <a:gd name="connsiteX3" fmla="*/ 7144 w 104775"/>
                <a:gd name="connsiteY3" fmla="*/ 65246 h 66675"/>
              </a:gdLst>
              <a:ahLst/>
              <a:cxnLst>
                <a:cxn ang="0">
                  <a:pos x="connsiteX0" y="connsiteY0"/>
                </a:cxn>
                <a:cxn ang="0">
                  <a:pos x="connsiteX1" y="connsiteY1"/>
                </a:cxn>
                <a:cxn ang="0">
                  <a:pos x="connsiteX2" y="connsiteY2"/>
                </a:cxn>
                <a:cxn ang="0">
                  <a:pos x="connsiteX3" y="connsiteY3"/>
                </a:cxn>
              </a:cxnLst>
              <a:rect l="l" t="t" r="r" b="b"/>
              <a:pathLst>
                <a:path w="104775" h="66675">
                  <a:moveTo>
                    <a:pt x="7144" y="7144"/>
                  </a:moveTo>
                  <a:lnTo>
                    <a:pt x="98584" y="7144"/>
                  </a:lnTo>
                  <a:lnTo>
                    <a:pt x="98584" y="65246"/>
                  </a:lnTo>
                  <a:lnTo>
                    <a:pt x="7144" y="652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124" name="Freeform: Shape 62">
              <a:extLst>
                <a:ext uri="{FF2B5EF4-FFF2-40B4-BE49-F238E27FC236}">
                  <a16:creationId xmlns:a16="http://schemas.microsoft.com/office/drawing/2014/main" id="{93A14CCD-4040-117A-4BF9-27247A29D49C}"/>
                </a:ext>
              </a:extLst>
            </p:cNvPr>
            <p:cNvSpPr/>
            <p:nvPr/>
          </p:nvSpPr>
          <p:spPr>
            <a:xfrm>
              <a:off x="7729061" y="2937986"/>
              <a:ext cx="133350" cy="476250"/>
            </a:xfrm>
            <a:custGeom>
              <a:avLst/>
              <a:gdLst>
                <a:gd name="connsiteX0" fmla="*/ 129064 w 133350"/>
                <a:gd name="connsiteY0" fmla="*/ 243364 h 476250"/>
                <a:gd name="connsiteX1" fmla="*/ 88106 w 133350"/>
                <a:gd name="connsiteY1" fmla="*/ 243364 h 476250"/>
                <a:gd name="connsiteX2" fmla="*/ 88106 w 133350"/>
                <a:gd name="connsiteY2" fmla="*/ 154781 h 476250"/>
                <a:gd name="connsiteX3" fmla="*/ 106204 w 133350"/>
                <a:gd name="connsiteY3" fmla="*/ 154781 h 476250"/>
                <a:gd name="connsiteX4" fmla="*/ 106204 w 133350"/>
                <a:gd name="connsiteY4" fmla="*/ 7144 h 476250"/>
                <a:gd name="connsiteX5" fmla="*/ 30004 w 133350"/>
                <a:gd name="connsiteY5" fmla="*/ 7144 h 476250"/>
                <a:gd name="connsiteX6" fmla="*/ 30004 w 133350"/>
                <a:gd name="connsiteY6" fmla="*/ 154781 h 476250"/>
                <a:gd name="connsiteX7" fmla="*/ 48101 w 133350"/>
                <a:gd name="connsiteY7" fmla="*/ 154781 h 476250"/>
                <a:gd name="connsiteX8" fmla="*/ 48101 w 133350"/>
                <a:gd name="connsiteY8" fmla="*/ 243364 h 476250"/>
                <a:gd name="connsiteX9" fmla="*/ 7144 w 133350"/>
                <a:gd name="connsiteY9" fmla="*/ 243364 h 476250"/>
                <a:gd name="connsiteX10" fmla="*/ 7144 w 133350"/>
                <a:gd name="connsiteY10" fmla="*/ 436721 h 476250"/>
                <a:gd name="connsiteX11" fmla="*/ 48101 w 133350"/>
                <a:gd name="connsiteY11" fmla="*/ 436721 h 476250"/>
                <a:gd name="connsiteX12" fmla="*/ 48101 w 133350"/>
                <a:gd name="connsiteY12" fmla="*/ 474821 h 476250"/>
                <a:gd name="connsiteX13" fmla="*/ 88106 w 133350"/>
                <a:gd name="connsiteY13" fmla="*/ 474821 h 476250"/>
                <a:gd name="connsiteX14" fmla="*/ 88106 w 133350"/>
                <a:gd name="connsiteY14" fmla="*/ 436721 h 476250"/>
                <a:gd name="connsiteX15" fmla="*/ 129064 w 133350"/>
                <a:gd name="connsiteY15" fmla="*/ 436721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350" h="476250">
                  <a:moveTo>
                    <a:pt x="129064" y="243364"/>
                  </a:moveTo>
                  <a:lnTo>
                    <a:pt x="88106" y="243364"/>
                  </a:lnTo>
                  <a:lnTo>
                    <a:pt x="88106" y="154781"/>
                  </a:lnTo>
                  <a:lnTo>
                    <a:pt x="106204" y="154781"/>
                  </a:lnTo>
                  <a:lnTo>
                    <a:pt x="106204" y="7144"/>
                  </a:lnTo>
                  <a:lnTo>
                    <a:pt x="30004" y="7144"/>
                  </a:lnTo>
                  <a:lnTo>
                    <a:pt x="30004" y="154781"/>
                  </a:lnTo>
                  <a:lnTo>
                    <a:pt x="48101" y="154781"/>
                  </a:lnTo>
                  <a:lnTo>
                    <a:pt x="48101" y="243364"/>
                  </a:lnTo>
                  <a:lnTo>
                    <a:pt x="7144" y="243364"/>
                  </a:lnTo>
                  <a:lnTo>
                    <a:pt x="7144" y="436721"/>
                  </a:lnTo>
                  <a:lnTo>
                    <a:pt x="48101" y="436721"/>
                  </a:lnTo>
                  <a:lnTo>
                    <a:pt x="48101" y="474821"/>
                  </a:lnTo>
                  <a:lnTo>
                    <a:pt x="88106" y="474821"/>
                  </a:lnTo>
                  <a:lnTo>
                    <a:pt x="88106" y="436721"/>
                  </a:lnTo>
                  <a:lnTo>
                    <a:pt x="129064" y="436721"/>
                  </a:ln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125" name="Freeform: Shape 63">
              <a:extLst>
                <a:ext uri="{FF2B5EF4-FFF2-40B4-BE49-F238E27FC236}">
                  <a16:creationId xmlns:a16="http://schemas.microsoft.com/office/drawing/2014/main" id="{68147B20-662E-23A6-39ED-534E31D659B9}"/>
                </a:ext>
              </a:extLst>
            </p:cNvPr>
            <p:cNvSpPr/>
            <p:nvPr/>
          </p:nvSpPr>
          <p:spPr>
            <a:xfrm>
              <a:off x="7954804" y="2937986"/>
              <a:ext cx="85725" cy="171450"/>
            </a:xfrm>
            <a:custGeom>
              <a:avLst/>
              <a:gdLst>
                <a:gd name="connsiteX0" fmla="*/ 84296 w 85725"/>
                <a:gd name="connsiteY0" fmla="*/ 7144 h 171450"/>
                <a:gd name="connsiteX1" fmla="*/ 7144 w 85725"/>
                <a:gd name="connsiteY1" fmla="*/ 7144 h 171450"/>
                <a:gd name="connsiteX2" fmla="*/ 7144 w 85725"/>
                <a:gd name="connsiteY2" fmla="*/ 154781 h 171450"/>
                <a:gd name="connsiteX3" fmla="*/ 25241 w 85725"/>
                <a:gd name="connsiteY3" fmla="*/ 154781 h 171450"/>
                <a:gd name="connsiteX4" fmla="*/ 25241 w 85725"/>
                <a:gd name="connsiteY4" fmla="*/ 171926 h 171450"/>
                <a:gd name="connsiteX5" fmla="*/ 66199 w 85725"/>
                <a:gd name="connsiteY5" fmla="*/ 171926 h 171450"/>
                <a:gd name="connsiteX6" fmla="*/ 66199 w 85725"/>
                <a:gd name="connsiteY6" fmla="*/ 154781 h 171450"/>
                <a:gd name="connsiteX7" fmla="*/ 84296 w 85725"/>
                <a:gd name="connsiteY7" fmla="*/ 15478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5" h="171450">
                  <a:moveTo>
                    <a:pt x="84296" y="7144"/>
                  </a:moveTo>
                  <a:lnTo>
                    <a:pt x="7144" y="7144"/>
                  </a:lnTo>
                  <a:lnTo>
                    <a:pt x="7144" y="154781"/>
                  </a:lnTo>
                  <a:lnTo>
                    <a:pt x="25241" y="154781"/>
                  </a:lnTo>
                  <a:lnTo>
                    <a:pt x="25241" y="171926"/>
                  </a:lnTo>
                  <a:lnTo>
                    <a:pt x="66199" y="171926"/>
                  </a:lnTo>
                  <a:lnTo>
                    <a:pt x="66199" y="154781"/>
                  </a:lnTo>
                  <a:lnTo>
                    <a:pt x="84296" y="154781"/>
                  </a:lnTo>
                  <a:close/>
                </a:path>
              </a:pathLst>
            </a:custGeom>
            <a:solidFill>
              <a:schemeClr val="tx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126" name="Freeform: Shape 64">
              <a:extLst>
                <a:ext uri="{FF2B5EF4-FFF2-40B4-BE49-F238E27FC236}">
                  <a16:creationId xmlns:a16="http://schemas.microsoft.com/office/drawing/2014/main" id="{28D6ED45-532C-778A-75BE-4465732B96A2}"/>
                </a:ext>
              </a:extLst>
            </p:cNvPr>
            <p:cNvSpPr/>
            <p:nvPr/>
          </p:nvSpPr>
          <p:spPr>
            <a:xfrm>
              <a:off x="5598795" y="645422"/>
              <a:ext cx="1171575" cy="3686175"/>
            </a:xfrm>
            <a:custGeom>
              <a:avLst/>
              <a:gdLst>
                <a:gd name="connsiteX0" fmla="*/ 1124903 w 1171575"/>
                <a:gd name="connsiteY0" fmla="*/ 2231128 h 3686175"/>
                <a:gd name="connsiteX1" fmla="*/ 1124903 w 1171575"/>
                <a:gd name="connsiteY1" fmla="*/ 596638 h 3686175"/>
                <a:gd name="connsiteX2" fmla="*/ 51435 w 1171575"/>
                <a:gd name="connsiteY2" fmla="*/ 596638 h 3686175"/>
                <a:gd name="connsiteX3" fmla="*/ 51435 w 1171575"/>
                <a:gd name="connsiteY3" fmla="*/ 3639875 h 3686175"/>
              </a:gdLst>
              <a:ahLst/>
              <a:cxnLst>
                <a:cxn ang="0">
                  <a:pos x="connsiteX0" y="connsiteY0"/>
                </a:cxn>
                <a:cxn ang="0">
                  <a:pos x="connsiteX1" y="connsiteY1"/>
                </a:cxn>
                <a:cxn ang="0">
                  <a:pos x="connsiteX2" y="connsiteY2"/>
                </a:cxn>
                <a:cxn ang="0">
                  <a:pos x="connsiteX3" y="connsiteY3"/>
                </a:cxn>
              </a:cxnLst>
              <a:rect l="l" t="t" r="r" b="b"/>
              <a:pathLst>
                <a:path w="1171575" h="3686175">
                  <a:moveTo>
                    <a:pt x="1124903" y="2231128"/>
                  </a:moveTo>
                  <a:lnTo>
                    <a:pt x="1124903" y="596638"/>
                  </a:lnTo>
                  <a:cubicBezTo>
                    <a:pt x="1124903" y="-107260"/>
                    <a:pt x="51435" y="-152980"/>
                    <a:pt x="51435" y="596638"/>
                  </a:cubicBezTo>
                  <a:lnTo>
                    <a:pt x="51435" y="3639875"/>
                  </a:lnTo>
                </a:path>
              </a:pathLst>
            </a:custGeom>
            <a:noFill/>
            <a:ln w="68580" cap="rnd">
              <a:solidFill>
                <a:srgbClr val="C8330A"/>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127" name="Freeform: Shape 65">
              <a:extLst>
                <a:ext uri="{FF2B5EF4-FFF2-40B4-BE49-F238E27FC236}">
                  <a16:creationId xmlns:a16="http://schemas.microsoft.com/office/drawing/2014/main" id="{ACB7D6F0-E085-531F-FAD2-A43EE2434F0B}"/>
                </a:ext>
              </a:extLst>
            </p:cNvPr>
            <p:cNvSpPr/>
            <p:nvPr/>
          </p:nvSpPr>
          <p:spPr>
            <a:xfrm>
              <a:off x="6672262" y="2384107"/>
              <a:ext cx="1171575" cy="1790700"/>
            </a:xfrm>
            <a:custGeom>
              <a:avLst/>
              <a:gdLst>
                <a:gd name="connsiteX0" fmla="*/ 51435 w 1171575"/>
                <a:gd name="connsiteY0" fmla="*/ 51435 h 1790700"/>
                <a:gd name="connsiteX1" fmla="*/ 51435 w 1171575"/>
                <a:gd name="connsiteY1" fmla="*/ 1197293 h 1790700"/>
                <a:gd name="connsiteX2" fmla="*/ 1124903 w 1171575"/>
                <a:gd name="connsiteY2" fmla="*/ 1197293 h 1790700"/>
                <a:gd name="connsiteX3" fmla="*/ 1124903 w 1171575"/>
                <a:gd name="connsiteY3" fmla="*/ 526733 h 1790700"/>
              </a:gdLst>
              <a:ahLst/>
              <a:cxnLst>
                <a:cxn ang="0">
                  <a:pos x="connsiteX0" y="connsiteY0"/>
                </a:cxn>
                <a:cxn ang="0">
                  <a:pos x="connsiteX1" y="connsiteY1"/>
                </a:cxn>
                <a:cxn ang="0">
                  <a:pos x="connsiteX2" y="connsiteY2"/>
                </a:cxn>
                <a:cxn ang="0">
                  <a:pos x="connsiteX3" y="connsiteY3"/>
                </a:cxn>
              </a:cxnLst>
              <a:rect l="l" t="t" r="r" b="b"/>
              <a:pathLst>
                <a:path w="1171575" h="1790700">
                  <a:moveTo>
                    <a:pt x="51435" y="51435"/>
                  </a:moveTo>
                  <a:lnTo>
                    <a:pt x="51435" y="1197293"/>
                  </a:lnTo>
                  <a:cubicBezTo>
                    <a:pt x="51435" y="1901190"/>
                    <a:pt x="1124903" y="1946910"/>
                    <a:pt x="1124903" y="1197293"/>
                  </a:cubicBezTo>
                  <a:lnTo>
                    <a:pt x="1124903" y="526733"/>
                  </a:lnTo>
                </a:path>
              </a:pathLst>
            </a:custGeom>
            <a:noFill/>
            <a:ln w="68580" cap="rnd">
              <a:solidFill>
                <a:srgbClr val="C8330A"/>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128" name="Freeform: Shape 68">
              <a:extLst>
                <a:ext uri="{FF2B5EF4-FFF2-40B4-BE49-F238E27FC236}">
                  <a16:creationId xmlns:a16="http://schemas.microsoft.com/office/drawing/2014/main" id="{6FAE5CCF-B3A6-94D9-5F28-850E943FD892}"/>
                </a:ext>
              </a:extLst>
            </p:cNvPr>
            <p:cNvSpPr/>
            <p:nvPr/>
          </p:nvSpPr>
          <p:spPr>
            <a:xfrm>
              <a:off x="1499126" y="5050987"/>
              <a:ext cx="1918168" cy="1447800"/>
            </a:xfrm>
            <a:custGeom>
              <a:avLst/>
              <a:gdLst>
                <a:gd name="connsiteX0" fmla="*/ 7144 w 476250"/>
                <a:gd name="connsiteY0" fmla="*/ 7144 h 1447800"/>
                <a:gd name="connsiteX1" fmla="*/ 471011 w 476250"/>
                <a:gd name="connsiteY1" fmla="*/ 7144 h 1447800"/>
                <a:gd name="connsiteX2" fmla="*/ 471011 w 476250"/>
                <a:gd name="connsiteY2" fmla="*/ 1447324 h 1447800"/>
                <a:gd name="connsiteX3" fmla="*/ 7144 w 476250"/>
                <a:gd name="connsiteY3" fmla="*/ 1447324 h 1447800"/>
              </a:gdLst>
              <a:ahLst/>
              <a:cxnLst>
                <a:cxn ang="0">
                  <a:pos x="connsiteX0" y="connsiteY0"/>
                </a:cxn>
                <a:cxn ang="0">
                  <a:pos x="connsiteX1" y="connsiteY1"/>
                </a:cxn>
                <a:cxn ang="0">
                  <a:pos x="connsiteX2" y="connsiteY2"/>
                </a:cxn>
                <a:cxn ang="0">
                  <a:pos x="connsiteX3" y="connsiteY3"/>
                </a:cxn>
              </a:cxnLst>
              <a:rect l="l" t="t" r="r" b="b"/>
              <a:pathLst>
                <a:path w="476250" h="1447800">
                  <a:moveTo>
                    <a:pt x="7144" y="7144"/>
                  </a:moveTo>
                  <a:lnTo>
                    <a:pt x="471011" y="7144"/>
                  </a:lnTo>
                  <a:lnTo>
                    <a:pt x="471011" y="1447324"/>
                  </a:lnTo>
                  <a:lnTo>
                    <a:pt x="7144" y="1447324"/>
                  </a:ln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grpSp>
      <p:sp>
        <p:nvSpPr>
          <p:cNvPr id="129" name="TextBox 128">
            <a:extLst>
              <a:ext uri="{FF2B5EF4-FFF2-40B4-BE49-F238E27FC236}">
                <a16:creationId xmlns:a16="http://schemas.microsoft.com/office/drawing/2014/main" id="{CF0E0951-068B-C865-FA64-775671CA4BDE}"/>
              </a:ext>
            </a:extLst>
          </p:cNvPr>
          <p:cNvSpPr txBox="1"/>
          <p:nvPr/>
        </p:nvSpPr>
        <p:spPr>
          <a:xfrm>
            <a:off x="5801807" y="1493440"/>
            <a:ext cx="6283289" cy="43242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sng" strike="noStrike" kern="1200" cap="none" spc="0" normalizeH="0" baseline="0" noProof="0" dirty="0">
                <a:ln>
                  <a:noFill/>
                </a:ln>
                <a:solidFill>
                  <a:srgbClr val="181717"/>
                </a:solidFill>
                <a:effectLst/>
                <a:uLnTx/>
                <a:uFillTx/>
                <a:latin typeface="Calibri" panose="020F0502020204030204"/>
                <a:ea typeface="+mn-ea"/>
                <a:cs typeface="+mn-cs"/>
              </a:rPr>
              <a:t>Reduce portal pressure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rPr>
              <a:t>Octreotide: 2-5 days then NSBB</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rPr>
              <a:t>Conservative transfusion goal: Hgb 7-9 g/dL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1" u="none" strike="noStrike" kern="1200" cap="none" spc="0" normalizeH="0" baseline="0" noProof="0" dirty="0">
                <a:ln>
                  <a:noFill/>
                </a:ln>
                <a:solidFill>
                  <a:srgbClr val="181717"/>
                </a:solidFill>
                <a:effectLst/>
                <a:uLnTx/>
                <a:uFillTx/>
                <a:latin typeface="Calibri" panose="020F0502020204030204"/>
                <a:ea typeface="+mn-ea"/>
                <a:cs typeface="+mn-cs"/>
              </a:rPr>
              <a:t>TIPS (</a:t>
            </a:r>
            <a:r>
              <a:rPr kumimoji="0" lang="en-US" sz="2500" b="0" i="1" u="none" strike="noStrike" kern="1200" cap="none" spc="0" normalizeH="0" baseline="0" noProof="0" dirty="0" err="1">
                <a:ln>
                  <a:noFill/>
                </a:ln>
                <a:solidFill>
                  <a:srgbClr val="181717"/>
                </a:solidFill>
                <a:effectLst/>
                <a:uLnTx/>
                <a:uFillTx/>
                <a:latin typeface="Calibri" panose="020F0502020204030204"/>
                <a:ea typeface="+mn-ea"/>
                <a:cs typeface="+mn-cs"/>
              </a:rPr>
              <a:t>transjugular</a:t>
            </a:r>
            <a:r>
              <a:rPr kumimoji="0" lang="en-US" sz="2500" b="0" i="1" u="none" strike="noStrike" kern="1200" cap="none" spc="0" normalizeH="0" baseline="0" noProof="0" dirty="0">
                <a:ln>
                  <a:noFill/>
                </a:ln>
                <a:solidFill>
                  <a:srgbClr val="181717"/>
                </a:solidFill>
                <a:effectLst/>
                <a:uLnTx/>
                <a:uFillTx/>
                <a:latin typeface="Calibri" panose="020F0502020204030204"/>
                <a:ea typeface="+mn-ea"/>
                <a:cs typeface="+mn-cs"/>
              </a:rPr>
              <a:t> intrahepatic portosystemic shunt)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dirty="0">
                <a:solidFill>
                  <a:srgbClr val="181717"/>
                </a:solidFill>
                <a:latin typeface="Calibri" panose="020F0502020204030204"/>
              </a:rPr>
              <a:t>Antibiotic prophylaxis (ceftriaxone 1g/day)</a:t>
            </a:r>
            <a:endPar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rPr>
              <a:t>GI consultation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rPr>
              <a:t>EGD</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rPr>
              <a:t>Band ligation of varices</a:t>
            </a:r>
          </a:p>
        </p:txBody>
      </p:sp>
    </p:spTree>
    <p:extLst>
      <p:ext uri="{BB962C8B-B14F-4D97-AF65-F5344CB8AC3E}">
        <p14:creationId xmlns:p14="http://schemas.microsoft.com/office/powerpoint/2010/main" val="194186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Box 279"/>
          <p:cNvSpPr txBox="1"/>
          <p:nvPr/>
        </p:nvSpPr>
        <p:spPr>
          <a:xfrm>
            <a:off x="4213235" y="241509"/>
            <a:ext cx="3843978" cy="507823"/>
          </a:xfrm>
          <a:prstGeom prst="rect">
            <a:avLst/>
          </a:prstGeom>
          <a:noFill/>
        </p:spPr>
        <p:txBody>
          <a:bodyPr wrap="square" lIns="45711" tIns="22856" rIns="45711" bIns="2285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Mrs. Santos</a:t>
            </a:r>
            <a:endParaRPr kumimoji="0" lang="id-ID" sz="3000" b="1"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82" name="Group 1"/>
          <p:cNvGrpSpPr/>
          <p:nvPr/>
        </p:nvGrpSpPr>
        <p:grpSpPr>
          <a:xfrm>
            <a:off x="5219700" y="793915"/>
            <a:ext cx="1828801" cy="120485"/>
            <a:chOff x="10866255" y="8448874"/>
            <a:chExt cx="2738812" cy="73150"/>
          </a:xfrm>
        </p:grpSpPr>
        <p:sp>
          <p:nvSpPr>
            <p:cNvPr id="283"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4"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5"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6"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7"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8"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80" name="Rectangle 231"/>
          <p:cNvSpPr>
            <a:spLocks noChangeArrowheads="1"/>
          </p:cNvSpPr>
          <p:nvPr/>
        </p:nvSpPr>
        <p:spPr bwMode="auto">
          <a:xfrm>
            <a:off x="1" y="5372100"/>
            <a:ext cx="12176919" cy="1495193"/>
          </a:xfrm>
          <a:prstGeom prst="rect">
            <a:avLst/>
          </a:prstGeom>
          <a:solidFill>
            <a:schemeClr val="accent2">
              <a:lumMod val="75000"/>
            </a:schemeClr>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900" b="0" i="0" u="none" strike="noStrike" kern="1200" cap="none" spc="0" normalizeH="0" baseline="0" noProof="0">
              <a:ln>
                <a:noFill/>
              </a:ln>
              <a:solidFill>
                <a:srgbClr val="181717"/>
              </a:solidFill>
              <a:effectLst/>
              <a:uLnTx/>
              <a:uFillTx/>
              <a:latin typeface="Calibri" panose="020F0502020204030204"/>
              <a:ea typeface="+mn-ea"/>
              <a:cs typeface="Cordia New" panose="020B0304020202020204" pitchFamily="34" charset="-34"/>
            </a:endParaRPr>
          </a:p>
        </p:txBody>
      </p:sp>
      <p:sp>
        <p:nvSpPr>
          <p:cNvPr id="169" name="Content Placeholder 2"/>
          <p:cNvSpPr txBox="1">
            <a:spLocks/>
          </p:cNvSpPr>
          <p:nvPr/>
        </p:nvSpPr>
        <p:spPr>
          <a:xfrm>
            <a:off x="822449" y="5676900"/>
            <a:ext cx="10654409" cy="952500"/>
          </a:xfrm>
          <a:prstGeom prst="rect">
            <a:avLst/>
          </a:prstGeom>
        </p:spPr>
        <p:txBody>
          <a:bodyPr vert="horz" lIns="121893" tIns="60946" rIns="121893" bIns="60946" numCol="1"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5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45 y/o F with NASH cirrhosis with EVs</a:t>
            </a:r>
          </a:p>
        </p:txBody>
      </p:sp>
      <p:grpSp>
        <p:nvGrpSpPr>
          <p:cNvPr id="179" name="กลุ่ม 178"/>
          <p:cNvGrpSpPr/>
          <p:nvPr/>
        </p:nvGrpSpPr>
        <p:grpSpPr>
          <a:xfrm>
            <a:off x="532891" y="1535680"/>
            <a:ext cx="1486410" cy="3553769"/>
            <a:chOff x="128324" y="2803810"/>
            <a:chExt cx="2972819" cy="7107538"/>
          </a:xfrm>
        </p:grpSpPr>
        <p:sp>
          <p:nvSpPr>
            <p:cNvPr id="180" name="Freeform 10"/>
            <p:cNvSpPr>
              <a:spLocks/>
            </p:cNvSpPr>
            <p:nvPr/>
          </p:nvSpPr>
          <p:spPr bwMode="auto">
            <a:xfrm>
              <a:off x="481326" y="7185473"/>
              <a:ext cx="2296890" cy="1668451"/>
            </a:xfrm>
            <a:custGeom>
              <a:avLst/>
              <a:gdLst>
                <a:gd name="T0" fmla="*/ 1084 w 1451"/>
                <a:gd name="T1" fmla="*/ 1054 h 1054"/>
                <a:gd name="T2" fmla="*/ 1084 w 1451"/>
                <a:gd name="T3" fmla="*/ 329 h 1054"/>
                <a:gd name="T4" fmla="*/ 1451 w 1451"/>
                <a:gd name="T5" fmla="*/ 329 h 1054"/>
                <a:gd name="T6" fmla="*/ 1384 w 1451"/>
                <a:gd name="T7" fmla="*/ 0 h 1054"/>
                <a:gd name="T8" fmla="*/ 58 w 1451"/>
                <a:gd name="T9" fmla="*/ 0 h 1054"/>
                <a:gd name="T10" fmla="*/ 0 w 1451"/>
                <a:gd name="T11" fmla="*/ 329 h 1054"/>
                <a:gd name="T12" fmla="*/ 348 w 1451"/>
                <a:gd name="T13" fmla="*/ 329 h 1054"/>
                <a:gd name="T14" fmla="*/ 348 w 1451"/>
                <a:gd name="T15" fmla="*/ 1054 h 1054"/>
                <a:gd name="T16" fmla="*/ 658 w 1451"/>
                <a:gd name="T17" fmla="*/ 1054 h 1054"/>
                <a:gd name="T18" fmla="*/ 658 w 1451"/>
                <a:gd name="T19" fmla="*/ 329 h 1054"/>
                <a:gd name="T20" fmla="*/ 774 w 1451"/>
                <a:gd name="T21" fmla="*/ 329 h 1054"/>
                <a:gd name="T22" fmla="*/ 774 w 1451"/>
                <a:gd name="T23" fmla="*/ 1054 h 1054"/>
                <a:gd name="T24" fmla="*/ 1084 w 1451"/>
                <a:gd name="T25" fmla="*/ 105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1" h="1054">
                  <a:moveTo>
                    <a:pt x="1084" y="1054"/>
                  </a:moveTo>
                  <a:lnTo>
                    <a:pt x="1084" y="329"/>
                  </a:lnTo>
                  <a:lnTo>
                    <a:pt x="1451" y="329"/>
                  </a:lnTo>
                  <a:lnTo>
                    <a:pt x="1384" y="0"/>
                  </a:lnTo>
                  <a:lnTo>
                    <a:pt x="58" y="0"/>
                  </a:lnTo>
                  <a:lnTo>
                    <a:pt x="0" y="329"/>
                  </a:lnTo>
                  <a:lnTo>
                    <a:pt x="348" y="329"/>
                  </a:lnTo>
                  <a:lnTo>
                    <a:pt x="348" y="1054"/>
                  </a:lnTo>
                  <a:lnTo>
                    <a:pt x="658" y="1054"/>
                  </a:lnTo>
                  <a:lnTo>
                    <a:pt x="658" y="329"/>
                  </a:lnTo>
                  <a:lnTo>
                    <a:pt x="774" y="329"/>
                  </a:lnTo>
                  <a:lnTo>
                    <a:pt x="774" y="1054"/>
                  </a:lnTo>
                  <a:lnTo>
                    <a:pt x="1084" y="1054"/>
                  </a:lnTo>
                  <a:close/>
                </a:path>
              </a:pathLst>
            </a:custGeom>
            <a:solidFill>
              <a:schemeClr val="accent4"/>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181" name="Freeform 11"/>
            <p:cNvSpPr>
              <a:spLocks/>
            </p:cNvSpPr>
            <p:nvPr/>
          </p:nvSpPr>
          <p:spPr bwMode="auto">
            <a:xfrm>
              <a:off x="1706546" y="8853924"/>
              <a:ext cx="490721" cy="1057424"/>
            </a:xfrm>
            <a:custGeom>
              <a:avLst/>
              <a:gdLst>
                <a:gd name="T0" fmla="*/ 0 w 32"/>
                <a:gd name="T1" fmla="*/ 0 h 69"/>
                <a:gd name="T2" fmla="*/ 0 w 32"/>
                <a:gd name="T3" fmla="*/ 48 h 69"/>
                <a:gd name="T4" fmla="*/ 16 w 32"/>
                <a:gd name="T5" fmla="*/ 69 h 69"/>
                <a:gd name="T6" fmla="*/ 32 w 32"/>
                <a:gd name="T7" fmla="*/ 48 h 69"/>
                <a:gd name="T8" fmla="*/ 32 w 32"/>
                <a:gd name="T9" fmla="*/ 0 h 69"/>
                <a:gd name="T10" fmla="*/ 0 w 32"/>
                <a:gd name="T11" fmla="*/ 0 h 69"/>
              </a:gdLst>
              <a:ahLst/>
              <a:cxnLst>
                <a:cxn ang="0">
                  <a:pos x="T0" y="T1"/>
                </a:cxn>
                <a:cxn ang="0">
                  <a:pos x="T2" y="T3"/>
                </a:cxn>
                <a:cxn ang="0">
                  <a:pos x="T4" y="T5"/>
                </a:cxn>
                <a:cxn ang="0">
                  <a:pos x="T6" y="T7"/>
                </a:cxn>
                <a:cxn ang="0">
                  <a:pos x="T8" y="T9"/>
                </a:cxn>
                <a:cxn ang="0">
                  <a:pos x="T10" y="T11"/>
                </a:cxn>
              </a:cxnLst>
              <a:rect l="0" t="0" r="r" b="b"/>
              <a:pathLst>
                <a:path w="32" h="69">
                  <a:moveTo>
                    <a:pt x="0" y="0"/>
                  </a:moveTo>
                  <a:cubicBezTo>
                    <a:pt x="0" y="48"/>
                    <a:pt x="0" y="48"/>
                    <a:pt x="0" y="48"/>
                  </a:cubicBezTo>
                  <a:cubicBezTo>
                    <a:pt x="0" y="60"/>
                    <a:pt x="5" y="69"/>
                    <a:pt x="16" y="69"/>
                  </a:cubicBezTo>
                  <a:cubicBezTo>
                    <a:pt x="28" y="69"/>
                    <a:pt x="32" y="60"/>
                    <a:pt x="32" y="48"/>
                  </a:cubicBezTo>
                  <a:cubicBezTo>
                    <a:pt x="32" y="0"/>
                    <a:pt x="32" y="0"/>
                    <a:pt x="32" y="0"/>
                  </a:cubicBezTo>
                  <a:lnTo>
                    <a:pt x="0" y="0"/>
                  </a:ln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182" name="Freeform 12"/>
            <p:cNvSpPr>
              <a:spLocks/>
            </p:cNvSpPr>
            <p:nvPr/>
          </p:nvSpPr>
          <p:spPr bwMode="auto">
            <a:xfrm>
              <a:off x="1032200" y="8853924"/>
              <a:ext cx="490721" cy="1057424"/>
            </a:xfrm>
            <a:custGeom>
              <a:avLst/>
              <a:gdLst>
                <a:gd name="T0" fmla="*/ 0 w 32"/>
                <a:gd name="T1" fmla="*/ 48 h 69"/>
                <a:gd name="T2" fmla="*/ 16 w 32"/>
                <a:gd name="T3" fmla="*/ 69 h 69"/>
                <a:gd name="T4" fmla="*/ 32 w 32"/>
                <a:gd name="T5" fmla="*/ 48 h 69"/>
                <a:gd name="T6" fmla="*/ 32 w 32"/>
                <a:gd name="T7" fmla="*/ 0 h 69"/>
                <a:gd name="T8" fmla="*/ 0 w 32"/>
                <a:gd name="T9" fmla="*/ 0 h 69"/>
                <a:gd name="T10" fmla="*/ 0 w 32"/>
                <a:gd name="T11" fmla="*/ 48 h 69"/>
              </a:gdLst>
              <a:ahLst/>
              <a:cxnLst>
                <a:cxn ang="0">
                  <a:pos x="T0" y="T1"/>
                </a:cxn>
                <a:cxn ang="0">
                  <a:pos x="T2" y="T3"/>
                </a:cxn>
                <a:cxn ang="0">
                  <a:pos x="T4" y="T5"/>
                </a:cxn>
                <a:cxn ang="0">
                  <a:pos x="T6" y="T7"/>
                </a:cxn>
                <a:cxn ang="0">
                  <a:pos x="T8" y="T9"/>
                </a:cxn>
                <a:cxn ang="0">
                  <a:pos x="T10" y="T11"/>
                </a:cxn>
              </a:cxnLst>
              <a:rect l="0" t="0" r="r" b="b"/>
              <a:pathLst>
                <a:path w="32" h="69">
                  <a:moveTo>
                    <a:pt x="0" y="48"/>
                  </a:moveTo>
                  <a:cubicBezTo>
                    <a:pt x="0" y="60"/>
                    <a:pt x="4" y="69"/>
                    <a:pt x="16" y="69"/>
                  </a:cubicBezTo>
                  <a:cubicBezTo>
                    <a:pt x="27" y="69"/>
                    <a:pt x="32" y="60"/>
                    <a:pt x="32" y="48"/>
                  </a:cubicBezTo>
                  <a:cubicBezTo>
                    <a:pt x="32" y="0"/>
                    <a:pt x="32" y="0"/>
                    <a:pt x="32" y="0"/>
                  </a:cubicBezTo>
                  <a:cubicBezTo>
                    <a:pt x="0" y="0"/>
                    <a:pt x="0" y="0"/>
                    <a:pt x="0" y="0"/>
                  </a:cubicBezTo>
                  <a:lnTo>
                    <a:pt x="0" y="48"/>
                  </a:ln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183" name="Oval 13"/>
            <p:cNvSpPr>
              <a:spLocks noChangeArrowheads="1"/>
            </p:cNvSpPr>
            <p:nvPr/>
          </p:nvSpPr>
          <p:spPr bwMode="auto">
            <a:xfrm>
              <a:off x="1093936" y="2803810"/>
              <a:ext cx="1071671" cy="1071671"/>
            </a:xfrm>
            <a:prstGeom prst="ellipse">
              <a:avLst/>
            </a:prstGeom>
            <a:solidFill>
              <a:schemeClr val="accent6"/>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184" name="Freeform 14"/>
            <p:cNvSpPr>
              <a:spLocks/>
            </p:cNvSpPr>
            <p:nvPr/>
          </p:nvSpPr>
          <p:spPr bwMode="auto">
            <a:xfrm>
              <a:off x="465497" y="4074935"/>
              <a:ext cx="2298473" cy="704422"/>
            </a:xfrm>
            <a:custGeom>
              <a:avLst/>
              <a:gdLst>
                <a:gd name="T0" fmla="*/ 147 w 150"/>
                <a:gd name="T1" fmla="*/ 32 h 46"/>
                <a:gd name="T2" fmla="*/ 115 w 150"/>
                <a:gd name="T3" fmla="*/ 0 h 46"/>
                <a:gd name="T4" fmla="*/ 35 w 150"/>
                <a:gd name="T5" fmla="*/ 0 h 46"/>
                <a:gd name="T6" fmla="*/ 3 w 150"/>
                <a:gd name="T7" fmla="*/ 32 h 46"/>
                <a:gd name="T8" fmla="*/ 0 w 150"/>
                <a:gd name="T9" fmla="*/ 46 h 46"/>
                <a:gd name="T10" fmla="*/ 30 w 150"/>
                <a:gd name="T11" fmla="*/ 46 h 46"/>
                <a:gd name="T12" fmla="*/ 31 w 150"/>
                <a:gd name="T13" fmla="*/ 43 h 46"/>
                <a:gd name="T14" fmla="*/ 37 w 150"/>
                <a:gd name="T15" fmla="*/ 43 h 46"/>
                <a:gd name="T16" fmla="*/ 36 w 150"/>
                <a:gd name="T17" fmla="*/ 46 h 46"/>
                <a:gd name="T18" fmla="*/ 114 w 150"/>
                <a:gd name="T19" fmla="*/ 46 h 46"/>
                <a:gd name="T20" fmla="*/ 113 w 150"/>
                <a:gd name="T21" fmla="*/ 43 h 46"/>
                <a:gd name="T22" fmla="*/ 119 w 150"/>
                <a:gd name="T23" fmla="*/ 43 h 46"/>
                <a:gd name="T24" fmla="*/ 119 w 150"/>
                <a:gd name="T25" fmla="*/ 46 h 46"/>
                <a:gd name="T26" fmla="*/ 150 w 150"/>
                <a:gd name="T27" fmla="*/ 46 h 46"/>
                <a:gd name="T28" fmla="*/ 147 w 150"/>
                <a:gd name="T29"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46">
                  <a:moveTo>
                    <a:pt x="147" y="32"/>
                  </a:moveTo>
                  <a:cubicBezTo>
                    <a:pt x="141" y="14"/>
                    <a:pt x="132" y="0"/>
                    <a:pt x="115" y="0"/>
                  </a:cubicBezTo>
                  <a:cubicBezTo>
                    <a:pt x="35" y="0"/>
                    <a:pt x="35" y="0"/>
                    <a:pt x="35" y="0"/>
                  </a:cubicBezTo>
                  <a:cubicBezTo>
                    <a:pt x="17" y="0"/>
                    <a:pt x="7" y="16"/>
                    <a:pt x="3" y="32"/>
                  </a:cubicBezTo>
                  <a:cubicBezTo>
                    <a:pt x="0" y="46"/>
                    <a:pt x="0" y="46"/>
                    <a:pt x="0" y="46"/>
                  </a:cubicBezTo>
                  <a:cubicBezTo>
                    <a:pt x="30" y="46"/>
                    <a:pt x="30" y="46"/>
                    <a:pt x="30" y="46"/>
                  </a:cubicBezTo>
                  <a:cubicBezTo>
                    <a:pt x="31" y="43"/>
                    <a:pt x="31" y="43"/>
                    <a:pt x="31" y="43"/>
                  </a:cubicBezTo>
                  <a:cubicBezTo>
                    <a:pt x="37" y="43"/>
                    <a:pt x="37" y="43"/>
                    <a:pt x="37" y="43"/>
                  </a:cubicBezTo>
                  <a:cubicBezTo>
                    <a:pt x="36" y="46"/>
                    <a:pt x="36" y="46"/>
                    <a:pt x="36" y="46"/>
                  </a:cubicBezTo>
                  <a:cubicBezTo>
                    <a:pt x="114" y="46"/>
                    <a:pt x="114" y="46"/>
                    <a:pt x="114" y="46"/>
                  </a:cubicBezTo>
                  <a:cubicBezTo>
                    <a:pt x="113" y="43"/>
                    <a:pt x="113" y="43"/>
                    <a:pt x="113" y="43"/>
                  </a:cubicBezTo>
                  <a:cubicBezTo>
                    <a:pt x="119" y="43"/>
                    <a:pt x="119" y="43"/>
                    <a:pt x="119" y="43"/>
                  </a:cubicBezTo>
                  <a:cubicBezTo>
                    <a:pt x="119" y="46"/>
                    <a:pt x="119" y="46"/>
                    <a:pt x="119" y="46"/>
                  </a:cubicBezTo>
                  <a:cubicBezTo>
                    <a:pt x="150" y="46"/>
                    <a:pt x="150" y="46"/>
                    <a:pt x="150" y="46"/>
                  </a:cubicBezTo>
                  <a:lnTo>
                    <a:pt x="147" y="32"/>
                  </a:lnTo>
                  <a:close/>
                </a:path>
              </a:pathLst>
            </a:custGeom>
            <a:solidFill>
              <a:schemeClr val="accent6"/>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185" name="Freeform 15"/>
            <p:cNvSpPr>
              <a:spLocks/>
            </p:cNvSpPr>
            <p:nvPr/>
          </p:nvSpPr>
          <p:spPr bwMode="auto">
            <a:xfrm>
              <a:off x="128324" y="4779357"/>
              <a:ext cx="796234" cy="1991377"/>
            </a:xfrm>
            <a:custGeom>
              <a:avLst/>
              <a:gdLst>
                <a:gd name="T0" fmla="*/ 22 w 52"/>
                <a:gd name="T1" fmla="*/ 0 h 130"/>
                <a:gd name="T2" fmla="*/ 0 w 52"/>
                <a:gd name="T3" fmla="*/ 116 h 130"/>
                <a:gd name="T4" fmla="*/ 14 w 52"/>
                <a:gd name="T5" fmla="*/ 130 h 130"/>
                <a:gd name="T6" fmla="*/ 28 w 52"/>
                <a:gd name="T7" fmla="*/ 116 h 130"/>
                <a:gd name="T8" fmla="*/ 52 w 52"/>
                <a:gd name="T9" fmla="*/ 0 h 130"/>
                <a:gd name="T10" fmla="*/ 22 w 52"/>
                <a:gd name="T11" fmla="*/ 0 h 130"/>
              </a:gdLst>
              <a:ahLst/>
              <a:cxnLst>
                <a:cxn ang="0">
                  <a:pos x="T0" y="T1"/>
                </a:cxn>
                <a:cxn ang="0">
                  <a:pos x="T2" y="T3"/>
                </a:cxn>
                <a:cxn ang="0">
                  <a:pos x="T4" y="T5"/>
                </a:cxn>
                <a:cxn ang="0">
                  <a:pos x="T6" y="T7"/>
                </a:cxn>
                <a:cxn ang="0">
                  <a:pos x="T8" y="T9"/>
                </a:cxn>
                <a:cxn ang="0">
                  <a:pos x="T10" y="T11"/>
                </a:cxn>
              </a:cxnLst>
              <a:rect l="0" t="0" r="r" b="b"/>
              <a:pathLst>
                <a:path w="52" h="130">
                  <a:moveTo>
                    <a:pt x="22" y="0"/>
                  </a:moveTo>
                  <a:cubicBezTo>
                    <a:pt x="0" y="116"/>
                    <a:pt x="0" y="116"/>
                    <a:pt x="0" y="116"/>
                  </a:cubicBezTo>
                  <a:cubicBezTo>
                    <a:pt x="0" y="124"/>
                    <a:pt x="6" y="130"/>
                    <a:pt x="14" y="130"/>
                  </a:cubicBezTo>
                  <a:cubicBezTo>
                    <a:pt x="21" y="130"/>
                    <a:pt x="25" y="124"/>
                    <a:pt x="28" y="116"/>
                  </a:cubicBezTo>
                  <a:cubicBezTo>
                    <a:pt x="52" y="0"/>
                    <a:pt x="52" y="0"/>
                    <a:pt x="52" y="0"/>
                  </a:cubicBezTo>
                  <a:lnTo>
                    <a:pt x="22" y="0"/>
                  </a:ln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186" name="Freeform 16"/>
            <p:cNvSpPr>
              <a:spLocks/>
            </p:cNvSpPr>
            <p:nvPr/>
          </p:nvSpPr>
          <p:spPr bwMode="auto">
            <a:xfrm>
              <a:off x="573139" y="4779357"/>
              <a:ext cx="2099019" cy="2406115"/>
            </a:xfrm>
            <a:custGeom>
              <a:avLst/>
              <a:gdLst>
                <a:gd name="T0" fmla="*/ 280 w 1326"/>
                <a:gd name="T1" fmla="*/ 0 h 1520"/>
                <a:gd name="T2" fmla="*/ 0 w 1326"/>
                <a:gd name="T3" fmla="*/ 1520 h 1520"/>
                <a:gd name="T4" fmla="*/ 1326 w 1326"/>
                <a:gd name="T5" fmla="*/ 1520 h 1520"/>
                <a:gd name="T6" fmla="*/ 1035 w 1326"/>
                <a:gd name="T7" fmla="*/ 0 h 1520"/>
                <a:gd name="T8" fmla="*/ 280 w 1326"/>
                <a:gd name="T9" fmla="*/ 0 h 1520"/>
              </a:gdLst>
              <a:ahLst/>
              <a:cxnLst>
                <a:cxn ang="0">
                  <a:pos x="T0" y="T1"/>
                </a:cxn>
                <a:cxn ang="0">
                  <a:pos x="T2" y="T3"/>
                </a:cxn>
                <a:cxn ang="0">
                  <a:pos x="T4" y="T5"/>
                </a:cxn>
                <a:cxn ang="0">
                  <a:pos x="T6" y="T7"/>
                </a:cxn>
                <a:cxn ang="0">
                  <a:pos x="T8" y="T9"/>
                </a:cxn>
              </a:cxnLst>
              <a:rect l="0" t="0" r="r" b="b"/>
              <a:pathLst>
                <a:path w="1326" h="1520">
                  <a:moveTo>
                    <a:pt x="280" y="0"/>
                  </a:moveTo>
                  <a:lnTo>
                    <a:pt x="0" y="1520"/>
                  </a:lnTo>
                  <a:lnTo>
                    <a:pt x="1326" y="1520"/>
                  </a:lnTo>
                  <a:lnTo>
                    <a:pt x="1035" y="0"/>
                  </a:lnTo>
                  <a:lnTo>
                    <a:pt x="280" y="0"/>
                  </a:ln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187" name="Freeform 17"/>
            <p:cNvSpPr>
              <a:spLocks/>
            </p:cNvSpPr>
            <p:nvPr/>
          </p:nvSpPr>
          <p:spPr bwMode="auto">
            <a:xfrm>
              <a:off x="2289079" y="4779357"/>
              <a:ext cx="812064" cy="1977130"/>
            </a:xfrm>
            <a:custGeom>
              <a:avLst/>
              <a:gdLst>
                <a:gd name="T0" fmla="*/ 31 w 53"/>
                <a:gd name="T1" fmla="*/ 0 h 129"/>
                <a:gd name="T2" fmla="*/ 0 w 53"/>
                <a:gd name="T3" fmla="*/ 0 h 129"/>
                <a:gd name="T4" fmla="*/ 25 w 53"/>
                <a:gd name="T5" fmla="*/ 115 h 129"/>
                <a:gd name="T6" fmla="*/ 39 w 53"/>
                <a:gd name="T7" fmla="*/ 129 h 129"/>
                <a:gd name="T8" fmla="*/ 53 w 53"/>
                <a:gd name="T9" fmla="*/ 115 h 129"/>
                <a:gd name="T10" fmla="*/ 31 w 53"/>
                <a:gd name="T11" fmla="*/ 0 h 129"/>
              </a:gdLst>
              <a:ahLst/>
              <a:cxnLst>
                <a:cxn ang="0">
                  <a:pos x="T0" y="T1"/>
                </a:cxn>
                <a:cxn ang="0">
                  <a:pos x="T2" y="T3"/>
                </a:cxn>
                <a:cxn ang="0">
                  <a:pos x="T4" y="T5"/>
                </a:cxn>
                <a:cxn ang="0">
                  <a:pos x="T6" y="T7"/>
                </a:cxn>
                <a:cxn ang="0">
                  <a:pos x="T8" y="T9"/>
                </a:cxn>
                <a:cxn ang="0">
                  <a:pos x="T10" y="T11"/>
                </a:cxn>
              </a:cxnLst>
              <a:rect l="0" t="0" r="r" b="b"/>
              <a:pathLst>
                <a:path w="53" h="129">
                  <a:moveTo>
                    <a:pt x="31" y="0"/>
                  </a:moveTo>
                  <a:cubicBezTo>
                    <a:pt x="0" y="0"/>
                    <a:pt x="0" y="0"/>
                    <a:pt x="0" y="0"/>
                  </a:cubicBezTo>
                  <a:cubicBezTo>
                    <a:pt x="25" y="115"/>
                    <a:pt x="25" y="115"/>
                    <a:pt x="25" y="115"/>
                  </a:cubicBezTo>
                  <a:cubicBezTo>
                    <a:pt x="27" y="123"/>
                    <a:pt x="31" y="129"/>
                    <a:pt x="39" y="129"/>
                  </a:cubicBezTo>
                  <a:cubicBezTo>
                    <a:pt x="47" y="129"/>
                    <a:pt x="53" y="123"/>
                    <a:pt x="53" y="115"/>
                  </a:cubicBezTo>
                  <a:lnTo>
                    <a:pt x="31" y="0"/>
                  </a:ln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grpSp>
      <p:sp>
        <p:nvSpPr>
          <p:cNvPr id="2" name="Medical Resale International ltd">
            <a:extLst>
              <a:ext uri="{FF2B5EF4-FFF2-40B4-BE49-F238E27FC236}">
                <a16:creationId xmlns:a16="http://schemas.microsoft.com/office/drawing/2014/main" id="{A1404F39-6160-7EA9-1926-441DCC7E3C17}"/>
              </a:ext>
            </a:extLst>
          </p:cNvPr>
          <p:cNvSpPr txBox="1"/>
          <p:nvPr/>
        </p:nvSpPr>
        <p:spPr>
          <a:xfrm>
            <a:off x="9085943" y="6447084"/>
            <a:ext cx="2999153" cy="287258"/>
          </a:xfrm>
          <a:prstGeom prst="rect">
            <a:avLst/>
          </a:prstGeom>
          <a:noFill/>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r">
              <a:lnSpc>
                <a:spcPct val="80000"/>
              </a:lnSpc>
              <a:spcBef>
                <a:spcPts val="0"/>
              </a:spcBef>
              <a:defRPr b="1" cap="all">
                <a:solidFill>
                  <a:schemeClr val="accent1">
                    <a:hueOff val="262910"/>
                    <a:satOff val="3867"/>
                    <a:lumOff val="-18039"/>
                  </a:schemeClr>
                </a:solidFill>
                <a:latin typeface="Arial Narrow"/>
                <a:ea typeface="Arial Narrow"/>
                <a:cs typeface="Arial Narrow"/>
                <a:sym typeface="Arial Narrow"/>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rPr>
              <a:t>@</a:t>
            </a:r>
            <a:r>
              <a:rPr kumimoji="0" lang="en-US" sz="1200" b="1" i="1" u="none" strike="noStrike" kern="1200" cap="none" spc="0" normalizeH="0" baseline="0" noProof="0" dirty="0" err="1">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rPr>
              <a:t>SuchitaSata</a:t>
            </a:r>
            <a:endParaRPr kumimoji="0" lang="en-US" sz="1200" b="1" i="1" u="none" strike="noStrike" kern="1200" cap="none" spc="0" normalizeH="0" baseline="0" noProof="0" dirty="0">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endParaRPr>
          </a:p>
        </p:txBody>
      </p:sp>
      <p:sp>
        <p:nvSpPr>
          <p:cNvPr id="3" name="TextBox 2">
            <a:extLst>
              <a:ext uri="{FF2B5EF4-FFF2-40B4-BE49-F238E27FC236}">
                <a16:creationId xmlns:a16="http://schemas.microsoft.com/office/drawing/2014/main" id="{B276AEA7-AFFE-3056-5400-BF9D4E8456D0}"/>
              </a:ext>
            </a:extLst>
          </p:cNvPr>
          <p:cNvSpPr txBox="1"/>
          <p:nvPr/>
        </p:nvSpPr>
        <p:spPr>
          <a:xfrm>
            <a:off x="2540098" y="1247697"/>
            <a:ext cx="9438542" cy="39395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sng" strike="noStrike" kern="1200" cap="none" spc="0" normalizeH="0" baseline="0" noProof="0" dirty="0">
                <a:ln>
                  <a:noFill/>
                </a:ln>
                <a:solidFill>
                  <a:srgbClr val="181717"/>
                </a:solidFill>
                <a:effectLst/>
                <a:uLnTx/>
                <a:uFillTx/>
                <a:latin typeface="Calibri" panose="020F0502020204030204"/>
                <a:ea typeface="+mn-ea"/>
                <a:cs typeface="+mn-cs"/>
              </a:rPr>
              <a:t>Beta-blockers for prevention of EV bleeding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rPr>
              <a:t>Carvedilol 12.5mg daily optimal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rPr>
              <a:t>Primary prophylaxis against first variceal hemorrhage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rPr>
              <a:t>Prevention of rebleeding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rPr>
              <a:t>Avoid/ Stop if acutely ill/ high risk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rPr>
              <a:t>Hypotension (SBP &lt; 90)</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rPr>
              <a:t>Impaired perfusion (Cr &gt; 1.5) or signs of RAAS activation (Na &lt; 130)</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rPr>
              <a:t>Refractory ascites</a:t>
            </a:r>
          </a:p>
        </p:txBody>
      </p:sp>
    </p:spTree>
    <p:extLst>
      <p:ext uri="{BB962C8B-B14F-4D97-AF65-F5344CB8AC3E}">
        <p14:creationId xmlns:p14="http://schemas.microsoft.com/office/powerpoint/2010/main" val="42941093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500"/>
                                        <p:tgtEl>
                                          <p:spTgt spid="282"/>
                                        </p:tgtEl>
                                      </p:cBhvr>
                                    </p:animEffect>
                                    <p:anim calcmode="lin" valueType="num">
                                      <p:cBhvr>
                                        <p:cTn id="8" dur="500" fill="hold"/>
                                        <p:tgtEl>
                                          <p:spTgt spid="282"/>
                                        </p:tgtEl>
                                        <p:attrNameLst>
                                          <p:attrName>ppt_x</p:attrName>
                                        </p:attrNameLst>
                                      </p:cBhvr>
                                      <p:tavLst>
                                        <p:tav tm="0">
                                          <p:val>
                                            <p:strVal val="#ppt_x"/>
                                          </p:val>
                                        </p:tav>
                                        <p:tav tm="100000">
                                          <p:val>
                                            <p:strVal val="#ppt_x"/>
                                          </p:val>
                                        </p:tav>
                                      </p:tavLst>
                                    </p:anim>
                                    <p:anim calcmode="lin" valueType="num">
                                      <p:cBhvr>
                                        <p:cTn id="9" dur="500" fill="hold"/>
                                        <p:tgtEl>
                                          <p:spTgt spid="28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69"/>
                                        </p:tgtEl>
                                        <p:attrNameLst>
                                          <p:attrName>style.visibility</p:attrName>
                                        </p:attrNameLst>
                                      </p:cBhvr>
                                      <p:to>
                                        <p:strVal val="visible"/>
                                      </p:to>
                                    </p:set>
                                    <p:animEffect transition="in" filter="fade">
                                      <p:cBhvr>
                                        <p:cTn id="13" dur="500"/>
                                        <p:tgtEl>
                                          <p:spTgt spid="16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72EDF-23D3-DE5E-EE42-7D5D50B6183C}"/>
              </a:ext>
            </a:extLst>
          </p:cNvPr>
          <p:cNvSpPr>
            <a:spLocks noGrp="1"/>
          </p:cNvSpPr>
          <p:nvPr>
            <p:ph type="title"/>
          </p:nvPr>
        </p:nvSpPr>
        <p:spPr/>
        <p:txBody>
          <a:bodyPr/>
          <a:lstStyle/>
          <a:p>
            <a:r>
              <a:rPr lang="en-US" dirty="0"/>
              <a:t>Coagulopathy</a:t>
            </a:r>
          </a:p>
        </p:txBody>
      </p:sp>
      <p:sp>
        <p:nvSpPr>
          <p:cNvPr id="4" name="Slide Number Placeholder 3">
            <a:extLst>
              <a:ext uri="{FF2B5EF4-FFF2-40B4-BE49-F238E27FC236}">
                <a16:creationId xmlns:a16="http://schemas.microsoft.com/office/drawing/2014/main" id="{964239BC-1A8C-23F7-A404-CF005227150E}"/>
              </a:ext>
            </a:extLst>
          </p:cNvPr>
          <p:cNvSpPr>
            <a:spLocks noGrp="1"/>
          </p:cNvSpPr>
          <p:nvPr>
            <p:ph type="sldNum" sz="quarter" idx="12"/>
          </p:nvPr>
        </p:nvSpPr>
        <p:spPr/>
        <p:txBody>
          <a:bodyPr/>
          <a:lstStyle/>
          <a:p>
            <a:fld id="{C537B411-5128-634D-B217-C21D22B0CDA7}" type="slidenum">
              <a:rPr lang="en-US" smtClean="0"/>
              <a:pPr/>
              <a:t>42</a:t>
            </a:fld>
            <a:endParaRPr lang="en-US" dirty="0"/>
          </a:p>
        </p:txBody>
      </p:sp>
    </p:spTree>
    <p:extLst>
      <p:ext uri="{BB962C8B-B14F-4D97-AF65-F5344CB8AC3E}">
        <p14:creationId xmlns:p14="http://schemas.microsoft.com/office/powerpoint/2010/main" val="1604305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a:extLst>
              <a:ext uri="{FF2B5EF4-FFF2-40B4-BE49-F238E27FC236}">
                <a16:creationId xmlns:a16="http://schemas.microsoft.com/office/drawing/2014/main" id="{7F338DFC-0D93-7C92-0BF9-F01DA9A8F1F9}"/>
              </a:ext>
            </a:extLst>
          </p:cNvPr>
          <p:cNvPicPr>
            <a:picLocks noChangeAspect="1"/>
          </p:cNvPicPr>
          <p:nvPr/>
        </p:nvPicPr>
        <p:blipFill>
          <a:blip r:embed="rId2">
            <a:extLst>
              <a:ext uri="{28A0092B-C50C-407E-A947-70E740481C1C}">
                <a14:useLocalDpi xmlns:a14="http://schemas.microsoft.com/office/drawing/2010/main" val="0"/>
              </a:ext>
            </a:extLst>
          </a:blip>
          <a:srcRect l="12743" r="10661" b="14610"/>
          <a:stretch>
            <a:fillRect/>
          </a:stretch>
        </p:blipFill>
        <p:spPr bwMode="auto">
          <a:xfrm>
            <a:off x="3384550" y="1187450"/>
            <a:ext cx="303688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Content Placeholder 4">
            <a:extLst>
              <a:ext uri="{FF2B5EF4-FFF2-40B4-BE49-F238E27FC236}">
                <a16:creationId xmlns:a16="http://schemas.microsoft.com/office/drawing/2014/main" id="{C09E0D18-DFFD-D766-D8F6-7591CAC78C3B}"/>
              </a:ext>
            </a:extLst>
          </p:cNvPr>
          <p:cNvGraphicFramePr>
            <a:graphicFrameLocks/>
          </p:cNvGraphicFramePr>
          <p:nvPr/>
        </p:nvGraphicFramePr>
        <p:xfrm>
          <a:off x="6421438" y="1660525"/>
          <a:ext cx="4686300" cy="544513"/>
        </p:xfrm>
        <a:graphic>
          <a:graphicData uri="http://schemas.openxmlformats.org/drawingml/2006/table">
            <a:tbl>
              <a:tblPr firstRow="1" bandRow="1">
                <a:tableStyleId>{5C22544A-7EE6-4342-B048-85BDC9FD1C3A}</a:tableStyleId>
              </a:tblPr>
              <a:tblGrid>
                <a:gridCol w="4686300">
                  <a:extLst>
                    <a:ext uri="{9D8B030D-6E8A-4147-A177-3AD203B41FA5}">
                      <a16:colId xmlns:a16="http://schemas.microsoft.com/office/drawing/2014/main" val="20000"/>
                    </a:ext>
                  </a:extLst>
                </a:gridCol>
              </a:tblGrid>
              <a:tr h="54451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2800" b="1" i="0" kern="1200" dirty="0">
                          <a:solidFill>
                            <a:schemeClr val="bg1"/>
                          </a:solidFill>
                          <a:effectLst/>
                          <a:latin typeface="Times New Roman" panose="02020603050405020304" pitchFamily="18" charset="0"/>
                          <a:ea typeface="+mn-ea"/>
                          <a:cs typeface="Times New Roman" panose="02020603050405020304" pitchFamily="18" charset="0"/>
                        </a:rPr>
                        <a:t>FFP</a:t>
                      </a:r>
                      <a:endParaRPr lang="en-US" sz="2800" b="1" dirty="0">
                        <a:solidFill>
                          <a:schemeClr val="bg1"/>
                        </a:solidFill>
                        <a:latin typeface="Times New Roman" panose="02020603050405020304" pitchFamily="18" charset="0"/>
                        <a:cs typeface="Times New Roman" panose="02020603050405020304" pitchFamily="18" charset="0"/>
                      </a:endParaRPr>
                    </a:p>
                  </a:txBody>
                  <a:tcPr marL="91414" marR="91414" marT="45253" marB="45253">
                    <a:solidFill>
                      <a:schemeClr val="accent1"/>
                    </a:solidFill>
                  </a:tcPr>
                </a:tc>
                <a:extLst>
                  <a:ext uri="{0D108BD9-81ED-4DB2-BD59-A6C34878D82A}">
                    <a16:rowId xmlns:a16="http://schemas.microsoft.com/office/drawing/2014/main" val="10000"/>
                  </a:ext>
                </a:extLst>
              </a:tr>
            </a:tbl>
          </a:graphicData>
        </a:graphic>
      </p:graphicFrame>
      <p:graphicFrame>
        <p:nvGraphicFramePr>
          <p:cNvPr id="7" name="Content Placeholder 4">
            <a:extLst>
              <a:ext uri="{FF2B5EF4-FFF2-40B4-BE49-F238E27FC236}">
                <a16:creationId xmlns:a16="http://schemas.microsoft.com/office/drawing/2014/main" id="{32BF3F79-DBB6-E08B-E865-6ED33232D8B2}"/>
              </a:ext>
            </a:extLst>
          </p:cNvPr>
          <p:cNvGraphicFramePr>
            <a:graphicFrameLocks/>
          </p:cNvGraphicFramePr>
          <p:nvPr/>
        </p:nvGraphicFramePr>
        <p:xfrm>
          <a:off x="6421438" y="2317750"/>
          <a:ext cx="4686300" cy="546100"/>
        </p:xfrm>
        <a:graphic>
          <a:graphicData uri="http://schemas.openxmlformats.org/drawingml/2006/table">
            <a:tbl>
              <a:tblPr firstRow="1" bandRow="1">
                <a:tableStyleId>{5C22544A-7EE6-4342-B048-85BDC9FD1C3A}</a:tableStyleId>
              </a:tblPr>
              <a:tblGrid>
                <a:gridCol w="4686300">
                  <a:extLst>
                    <a:ext uri="{9D8B030D-6E8A-4147-A177-3AD203B41FA5}">
                      <a16:colId xmlns:a16="http://schemas.microsoft.com/office/drawing/2014/main" val="20000"/>
                    </a:ext>
                  </a:extLst>
                </a:gridCol>
              </a:tblGrid>
              <a:tr h="5461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2800" b="1" i="0" kern="1200" dirty="0">
                          <a:solidFill>
                            <a:schemeClr val="bg1"/>
                          </a:solidFill>
                          <a:effectLst/>
                          <a:latin typeface="Times New Roman" panose="02020603050405020304" pitchFamily="18" charset="0"/>
                          <a:ea typeface="+mn-ea"/>
                          <a:cs typeface="Times New Roman" panose="02020603050405020304" pitchFamily="18" charset="0"/>
                        </a:rPr>
                        <a:t>«Makes</a:t>
                      </a:r>
                      <a:r>
                        <a:rPr lang="it-IT" sz="2800" b="1" i="0" kern="1200" baseline="0" dirty="0">
                          <a:solidFill>
                            <a:schemeClr val="bg1"/>
                          </a:solidFill>
                          <a:effectLst/>
                          <a:latin typeface="Times New Roman" panose="02020603050405020304" pitchFamily="18" charset="0"/>
                          <a:ea typeface="+mn-ea"/>
                          <a:cs typeface="Times New Roman" panose="02020603050405020304" pitchFamily="18" charset="0"/>
                        </a:rPr>
                        <a:t> the numbers better»</a:t>
                      </a:r>
                      <a:endParaRPr lang="en-US" sz="2800" b="1" dirty="0">
                        <a:solidFill>
                          <a:schemeClr val="bg1"/>
                        </a:solidFill>
                        <a:latin typeface="Times New Roman" panose="02020603050405020304" pitchFamily="18" charset="0"/>
                        <a:cs typeface="Times New Roman" panose="02020603050405020304" pitchFamily="18" charset="0"/>
                      </a:endParaRPr>
                    </a:p>
                  </a:txBody>
                  <a:tcPr marL="91414" marR="91414" marT="45385" marB="45385">
                    <a:solidFill>
                      <a:schemeClr val="tx1"/>
                    </a:solidFill>
                  </a:tcPr>
                </a:tc>
                <a:extLst>
                  <a:ext uri="{0D108BD9-81ED-4DB2-BD59-A6C34878D82A}">
                    <a16:rowId xmlns:a16="http://schemas.microsoft.com/office/drawing/2014/main" val="10000"/>
                  </a:ext>
                </a:extLst>
              </a:tr>
            </a:tbl>
          </a:graphicData>
        </a:graphic>
      </p:graphicFrame>
      <p:graphicFrame>
        <p:nvGraphicFramePr>
          <p:cNvPr id="8" name="Content Placeholder 4">
            <a:extLst>
              <a:ext uri="{FF2B5EF4-FFF2-40B4-BE49-F238E27FC236}">
                <a16:creationId xmlns:a16="http://schemas.microsoft.com/office/drawing/2014/main" id="{426B3193-DAE4-A8F7-F409-53F96F89B310}"/>
              </a:ext>
            </a:extLst>
          </p:cNvPr>
          <p:cNvGraphicFramePr>
            <a:graphicFrameLocks/>
          </p:cNvGraphicFramePr>
          <p:nvPr/>
        </p:nvGraphicFramePr>
        <p:xfrm>
          <a:off x="6421438" y="2974975"/>
          <a:ext cx="4686300" cy="546100"/>
        </p:xfrm>
        <a:graphic>
          <a:graphicData uri="http://schemas.openxmlformats.org/drawingml/2006/table">
            <a:tbl>
              <a:tblPr firstRow="1" bandRow="1">
                <a:tableStyleId>{5C22544A-7EE6-4342-B048-85BDC9FD1C3A}</a:tableStyleId>
              </a:tblPr>
              <a:tblGrid>
                <a:gridCol w="4686300">
                  <a:extLst>
                    <a:ext uri="{9D8B030D-6E8A-4147-A177-3AD203B41FA5}">
                      <a16:colId xmlns:a16="http://schemas.microsoft.com/office/drawing/2014/main" val="20000"/>
                    </a:ext>
                  </a:extLst>
                </a:gridCol>
              </a:tblGrid>
              <a:tr h="5461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2800" b="1" i="0" kern="1200" dirty="0">
                          <a:solidFill>
                            <a:schemeClr val="bg1"/>
                          </a:solidFill>
                          <a:effectLst/>
                          <a:latin typeface="Times New Roman" panose="02020603050405020304" pitchFamily="18" charset="0"/>
                          <a:ea typeface="+mn-ea"/>
                          <a:cs typeface="Times New Roman" panose="02020603050405020304" pitchFamily="18" charset="0"/>
                        </a:rPr>
                        <a:t>«Can’t hurt</a:t>
                      </a:r>
                      <a:r>
                        <a:rPr lang="it-IT" sz="2800" b="1" i="0" kern="1200" baseline="0" dirty="0">
                          <a:solidFill>
                            <a:schemeClr val="bg1"/>
                          </a:solidFill>
                          <a:effectLst/>
                          <a:latin typeface="Times New Roman" panose="02020603050405020304" pitchFamily="18" charset="0"/>
                          <a:ea typeface="+mn-ea"/>
                          <a:cs typeface="Times New Roman" panose="02020603050405020304" pitchFamily="18" charset="0"/>
                        </a:rPr>
                        <a:t>»</a:t>
                      </a:r>
                      <a:endParaRPr lang="en-US" sz="2800" b="1" dirty="0">
                        <a:solidFill>
                          <a:schemeClr val="bg1"/>
                        </a:solidFill>
                        <a:latin typeface="Times New Roman" panose="02020603050405020304" pitchFamily="18" charset="0"/>
                        <a:cs typeface="Times New Roman" panose="02020603050405020304" pitchFamily="18" charset="0"/>
                      </a:endParaRPr>
                    </a:p>
                  </a:txBody>
                  <a:tcPr marL="91414" marR="91414" marT="45385" marB="45385">
                    <a:solidFill>
                      <a:schemeClr val="tx1"/>
                    </a:solidFill>
                  </a:tcPr>
                </a:tc>
                <a:extLst>
                  <a:ext uri="{0D108BD9-81ED-4DB2-BD59-A6C34878D82A}">
                    <a16:rowId xmlns:a16="http://schemas.microsoft.com/office/drawing/2014/main" val="10000"/>
                  </a:ext>
                </a:extLst>
              </a:tr>
            </a:tbl>
          </a:graphicData>
        </a:graphic>
      </p:graphicFrame>
      <p:graphicFrame>
        <p:nvGraphicFramePr>
          <p:cNvPr id="9" name="Content Placeholder 4">
            <a:extLst>
              <a:ext uri="{FF2B5EF4-FFF2-40B4-BE49-F238E27FC236}">
                <a16:creationId xmlns:a16="http://schemas.microsoft.com/office/drawing/2014/main" id="{AFC8AAB4-14AC-E32C-754B-0256DA8ED769}"/>
              </a:ext>
            </a:extLst>
          </p:cNvPr>
          <p:cNvGraphicFramePr>
            <a:graphicFrameLocks/>
          </p:cNvGraphicFramePr>
          <p:nvPr/>
        </p:nvGraphicFramePr>
        <p:xfrm>
          <a:off x="6421438" y="3608388"/>
          <a:ext cx="4686300" cy="544512"/>
        </p:xfrm>
        <a:graphic>
          <a:graphicData uri="http://schemas.openxmlformats.org/drawingml/2006/table">
            <a:tbl>
              <a:tblPr firstRow="1" bandRow="1">
                <a:tableStyleId>{5C22544A-7EE6-4342-B048-85BDC9FD1C3A}</a:tableStyleId>
              </a:tblPr>
              <a:tblGrid>
                <a:gridCol w="4686300">
                  <a:extLst>
                    <a:ext uri="{9D8B030D-6E8A-4147-A177-3AD203B41FA5}">
                      <a16:colId xmlns:a16="http://schemas.microsoft.com/office/drawing/2014/main" val="20000"/>
                    </a:ext>
                  </a:extLst>
                </a:gridCol>
              </a:tblGrid>
              <a:tr h="54451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2800" b="1" i="0" kern="1200" dirty="0">
                          <a:solidFill>
                            <a:schemeClr val="bg1"/>
                          </a:solidFill>
                          <a:effectLst/>
                          <a:latin typeface="Times New Roman" panose="02020603050405020304" pitchFamily="18" charset="0"/>
                          <a:ea typeface="+mn-ea"/>
                          <a:cs typeface="Times New Roman" panose="02020603050405020304" pitchFamily="18" charset="0"/>
                        </a:rPr>
                        <a:t>Wrong!</a:t>
                      </a:r>
                      <a:endParaRPr lang="en-US" sz="2800" b="1" dirty="0">
                        <a:solidFill>
                          <a:schemeClr val="bg1"/>
                        </a:solidFill>
                        <a:latin typeface="Times New Roman" panose="02020603050405020304" pitchFamily="18" charset="0"/>
                        <a:cs typeface="Times New Roman" panose="02020603050405020304" pitchFamily="18" charset="0"/>
                      </a:endParaRPr>
                    </a:p>
                  </a:txBody>
                  <a:tcPr marL="91414" marR="91414" marT="45253" marB="45253">
                    <a:solidFill>
                      <a:srgbClr val="FF00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547809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0393DF-8D81-C88C-55E5-BEA2252BC625}"/>
              </a:ext>
            </a:extLst>
          </p:cNvPr>
          <p:cNvSpPr/>
          <p:nvPr/>
        </p:nvSpPr>
        <p:spPr>
          <a:xfrm>
            <a:off x="603250" y="2139950"/>
            <a:ext cx="4513263" cy="38655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FFP does not make the numbers that matter better</a:t>
            </a:r>
          </a:p>
          <a:p>
            <a:pPr algn="ctr">
              <a:defRPr/>
            </a:pPr>
            <a:endParaRPr lang="en-US" sz="4000" dirty="0"/>
          </a:p>
          <a:p>
            <a:pPr algn="ctr">
              <a:defRPr/>
            </a:pPr>
            <a:r>
              <a:rPr lang="en-US" sz="4000" dirty="0"/>
              <a:t>FFP reduces thrombin generation</a:t>
            </a:r>
          </a:p>
        </p:txBody>
      </p:sp>
      <p:pic>
        <p:nvPicPr>
          <p:cNvPr id="18438" name="Picture 5">
            <a:extLst>
              <a:ext uri="{FF2B5EF4-FFF2-40B4-BE49-F238E27FC236}">
                <a16:creationId xmlns:a16="http://schemas.microsoft.com/office/drawing/2014/main" id="{88DB00C6-32A2-62AC-AC8A-75600E56C45B}"/>
              </a:ext>
            </a:extLst>
          </p:cNvPr>
          <p:cNvPicPr>
            <a:picLocks noChangeAspect="1"/>
          </p:cNvPicPr>
          <p:nvPr/>
        </p:nvPicPr>
        <p:blipFill>
          <a:blip r:embed="rId2">
            <a:extLst>
              <a:ext uri="{28A0092B-C50C-407E-A947-70E740481C1C}">
                <a14:useLocalDpi xmlns:a14="http://schemas.microsoft.com/office/drawing/2010/main" val="0"/>
              </a:ext>
            </a:extLst>
          </a:blip>
          <a:srcRect l="3944" t="3310" b="5154"/>
          <a:stretch>
            <a:fillRect/>
          </a:stretch>
        </p:blipFill>
        <p:spPr bwMode="auto">
          <a:xfrm>
            <a:off x="5116513" y="2139950"/>
            <a:ext cx="7075487"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6">
            <a:extLst>
              <a:ext uri="{FF2B5EF4-FFF2-40B4-BE49-F238E27FC236}">
                <a16:creationId xmlns:a16="http://schemas.microsoft.com/office/drawing/2014/main" id="{2541EFD4-94BE-5680-29D2-1225FBEF83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27663" y="-4763"/>
            <a:ext cx="6764337"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8833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a:extLst>
              <a:ext uri="{FF2B5EF4-FFF2-40B4-BE49-F238E27FC236}">
                <a16:creationId xmlns:a16="http://schemas.microsoft.com/office/drawing/2014/main" id="{1C5FD89F-B047-E739-9712-99A4EA6C702D}"/>
              </a:ext>
            </a:extLst>
          </p:cNvPr>
          <p:cNvPicPr>
            <a:picLocks noChangeAspect="1"/>
          </p:cNvPicPr>
          <p:nvPr/>
        </p:nvPicPr>
        <p:blipFill>
          <a:blip r:embed="rId2">
            <a:extLst>
              <a:ext uri="{28A0092B-C50C-407E-A947-70E740481C1C}">
                <a14:useLocalDpi xmlns:a14="http://schemas.microsoft.com/office/drawing/2010/main" val="0"/>
              </a:ext>
            </a:extLst>
          </a:blip>
          <a:srcRect l="12743" r="10661" b="14610"/>
          <a:stretch>
            <a:fillRect/>
          </a:stretch>
        </p:blipFill>
        <p:spPr bwMode="auto">
          <a:xfrm>
            <a:off x="3384550" y="1187450"/>
            <a:ext cx="303688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4">
            <a:extLst>
              <a:ext uri="{FF2B5EF4-FFF2-40B4-BE49-F238E27FC236}">
                <a16:creationId xmlns:a16="http://schemas.microsoft.com/office/drawing/2014/main" id="{510B72A8-8B09-D533-2922-F0D60AF44694}"/>
              </a:ext>
            </a:extLst>
          </p:cNvPr>
          <p:cNvGraphicFramePr>
            <a:graphicFrameLocks/>
          </p:cNvGraphicFramePr>
          <p:nvPr/>
        </p:nvGraphicFramePr>
        <p:xfrm>
          <a:off x="6421438" y="2330450"/>
          <a:ext cx="4686300" cy="546100"/>
        </p:xfrm>
        <a:graphic>
          <a:graphicData uri="http://schemas.openxmlformats.org/drawingml/2006/table">
            <a:tbl>
              <a:tblPr firstRow="1" bandRow="1">
                <a:tableStyleId>{5C22544A-7EE6-4342-B048-85BDC9FD1C3A}</a:tableStyleId>
              </a:tblPr>
              <a:tblGrid>
                <a:gridCol w="4686300">
                  <a:extLst>
                    <a:ext uri="{9D8B030D-6E8A-4147-A177-3AD203B41FA5}">
                      <a16:colId xmlns:a16="http://schemas.microsoft.com/office/drawing/2014/main" val="20000"/>
                    </a:ext>
                  </a:extLst>
                </a:gridCol>
              </a:tblGrid>
              <a:tr h="5461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2800" b="1" i="0" kern="1200" dirty="0">
                          <a:solidFill>
                            <a:schemeClr val="bg1"/>
                          </a:solidFill>
                          <a:effectLst/>
                          <a:latin typeface="Times New Roman" panose="02020603050405020304" pitchFamily="18" charset="0"/>
                          <a:ea typeface="+mn-ea"/>
                          <a:cs typeface="Times New Roman" panose="02020603050405020304" pitchFamily="18" charset="0"/>
                        </a:rPr>
                        <a:t>TACO</a:t>
                      </a:r>
                      <a:endParaRPr lang="en-US" sz="2800" b="1" dirty="0">
                        <a:solidFill>
                          <a:schemeClr val="bg1"/>
                        </a:solidFill>
                        <a:latin typeface="Times New Roman" panose="02020603050405020304" pitchFamily="18" charset="0"/>
                        <a:cs typeface="Times New Roman" panose="02020603050405020304" pitchFamily="18" charset="0"/>
                      </a:endParaRPr>
                    </a:p>
                  </a:txBody>
                  <a:tcPr marL="91414" marR="91414" marT="45385" marB="45385">
                    <a:solidFill>
                      <a:schemeClr val="tx1"/>
                    </a:solidFill>
                  </a:tcPr>
                </a:tc>
                <a:extLst>
                  <a:ext uri="{0D108BD9-81ED-4DB2-BD59-A6C34878D82A}">
                    <a16:rowId xmlns:a16="http://schemas.microsoft.com/office/drawing/2014/main" val="10000"/>
                  </a:ext>
                </a:extLst>
              </a:tr>
            </a:tbl>
          </a:graphicData>
        </a:graphic>
      </p:graphicFrame>
      <p:graphicFrame>
        <p:nvGraphicFramePr>
          <p:cNvPr id="8" name="Content Placeholder 4">
            <a:extLst>
              <a:ext uri="{FF2B5EF4-FFF2-40B4-BE49-F238E27FC236}">
                <a16:creationId xmlns:a16="http://schemas.microsoft.com/office/drawing/2014/main" id="{629DB2DB-2C72-E7A7-0DED-3272AF8C6C9E}"/>
              </a:ext>
            </a:extLst>
          </p:cNvPr>
          <p:cNvGraphicFramePr>
            <a:graphicFrameLocks/>
          </p:cNvGraphicFramePr>
          <p:nvPr/>
        </p:nvGraphicFramePr>
        <p:xfrm>
          <a:off x="6421438" y="3028950"/>
          <a:ext cx="4686300" cy="546100"/>
        </p:xfrm>
        <a:graphic>
          <a:graphicData uri="http://schemas.openxmlformats.org/drawingml/2006/table">
            <a:tbl>
              <a:tblPr firstRow="1" bandRow="1">
                <a:tableStyleId>{5C22544A-7EE6-4342-B048-85BDC9FD1C3A}</a:tableStyleId>
              </a:tblPr>
              <a:tblGrid>
                <a:gridCol w="4686300">
                  <a:extLst>
                    <a:ext uri="{9D8B030D-6E8A-4147-A177-3AD203B41FA5}">
                      <a16:colId xmlns:a16="http://schemas.microsoft.com/office/drawing/2014/main" val="20000"/>
                    </a:ext>
                  </a:extLst>
                </a:gridCol>
              </a:tblGrid>
              <a:tr h="5461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2800" b="1" i="0" kern="1200" dirty="0">
                          <a:solidFill>
                            <a:schemeClr val="bg1"/>
                          </a:solidFill>
                          <a:effectLst/>
                          <a:latin typeface="Times New Roman" panose="02020603050405020304" pitchFamily="18" charset="0"/>
                          <a:ea typeface="+mn-ea"/>
                          <a:cs typeface="Times New Roman" panose="02020603050405020304" pitchFamily="18" charset="0"/>
                        </a:rPr>
                        <a:t>TRALI</a:t>
                      </a:r>
                      <a:endParaRPr lang="en-US" sz="2800" b="1" dirty="0">
                        <a:solidFill>
                          <a:schemeClr val="bg1"/>
                        </a:solidFill>
                        <a:latin typeface="Times New Roman" panose="02020603050405020304" pitchFamily="18" charset="0"/>
                        <a:cs typeface="Times New Roman" panose="02020603050405020304" pitchFamily="18" charset="0"/>
                      </a:endParaRPr>
                    </a:p>
                  </a:txBody>
                  <a:tcPr marL="91414" marR="91414" marT="45385" marB="45385">
                    <a:solidFill>
                      <a:schemeClr val="tx1"/>
                    </a:solidFill>
                  </a:tcPr>
                </a:tc>
                <a:extLst>
                  <a:ext uri="{0D108BD9-81ED-4DB2-BD59-A6C34878D82A}">
                    <a16:rowId xmlns:a16="http://schemas.microsoft.com/office/drawing/2014/main" val="10000"/>
                  </a:ext>
                </a:extLst>
              </a:tr>
            </a:tbl>
          </a:graphicData>
        </a:graphic>
      </p:graphicFrame>
      <p:graphicFrame>
        <p:nvGraphicFramePr>
          <p:cNvPr id="9" name="Content Placeholder 4">
            <a:extLst>
              <a:ext uri="{FF2B5EF4-FFF2-40B4-BE49-F238E27FC236}">
                <a16:creationId xmlns:a16="http://schemas.microsoft.com/office/drawing/2014/main" id="{45F6928E-3230-1653-829A-19CC350E0F52}"/>
              </a:ext>
            </a:extLst>
          </p:cNvPr>
          <p:cNvGraphicFramePr>
            <a:graphicFrameLocks/>
          </p:cNvGraphicFramePr>
          <p:nvPr/>
        </p:nvGraphicFramePr>
        <p:xfrm>
          <a:off x="6421438" y="3770313"/>
          <a:ext cx="4686300" cy="546100"/>
        </p:xfrm>
        <a:graphic>
          <a:graphicData uri="http://schemas.openxmlformats.org/drawingml/2006/table">
            <a:tbl>
              <a:tblPr firstRow="1" bandRow="1">
                <a:tableStyleId>{5C22544A-7EE6-4342-B048-85BDC9FD1C3A}</a:tableStyleId>
              </a:tblPr>
              <a:tblGrid>
                <a:gridCol w="4686300">
                  <a:extLst>
                    <a:ext uri="{9D8B030D-6E8A-4147-A177-3AD203B41FA5}">
                      <a16:colId xmlns:a16="http://schemas.microsoft.com/office/drawing/2014/main" val="20000"/>
                    </a:ext>
                  </a:extLst>
                </a:gridCol>
              </a:tblGrid>
              <a:tr h="5461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2800" b="1" i="0" kern="1200" dirty="0">
                          <a:solidFill>
                            <a:schemeClr val="bg1"/>
                          </a:solidFill>
                          <a:effectLst/>
                          <a:latin typeface="Times New Roman" panose="02020603050405020304" pitchFamily="18" charset="0"/>
                          <a:ea typeface="+mn-ea"/>
                          <a:cs typeface="Times New Roman" panose="02020603050405020304" pitchFamily="18" charset="0"/>
                        </a:rPr>
                        <a:t>Raised portal pressure</a:t>
                      </a:r>
                      <a:endParaRPr lang="en-US" sz="2800" b="1" dirty="0">
                        <a:solidFill>
                          <a:schemeClr val="bg1"/>
                        </a:solidFill>
                        <a:latin typeface="Times New Roman" panose="02020603050405020304" pitchFamily="18" charset="0"/>
                        <a:cs typeface="Times New Roman" panose="02020603050405020304" pitchFamily="18" charset="0"/>
                      </a:endParaRPr>
                    </a:p>
                  </a:txBody>
                  <a:tcPr marL="91414" marR="91414" marT="45385" marB="45385">
                    <a:solidFill>
                      <a:schemeClr val="tx1"/>
                    </a:solidFill>
                  </a:tcPr>
                </a:tc>
                <a:extLst>
                  <a:ext uri="{0D108BD9-81ED-4DB2-BD59-A6C34878D82A}">
                    <a16:rowId xmlns:a16="http://schemas.microsoft.com/office/drawing/2014/main" val="10000"/>
                  </a:ext>
                </a:extLst>
              </a:tr>
            </a:tbl>
          </a:graphicData>
        </a:graphic>
      </p:graphicFrame>
      <p:graphicFrame>
        <p:nvGraphicFramePr>
          <p:cNvPr id="10" name="Content Placeholder 4">
            <a:extLst>
              <a:ext uri="{FF2B5EF4-FFF2-40B4-BE49-F238E27FC236}">
                <a16:creationId xmlns:a16="http://schemas.microsoft.com/office/drawing/2014/main" id="{B6B7C9F3-7568-DC9E-A508-A4C12B3A907B}"/>
              </a:ext>
            </a:extLst>
          </p:cNvPr>
          <p:cNvGraphicFramePr>
            <a:graphicFrameLocks/>
          </p:cNvGraphicFramePr>
          <p:nvPr/>
        </p:nvGraphicFramePr>
        <p:xfrm>
          <a:off x="6421438" y="1660525"/>
          <a:ext cx="4686300" cy="544513"/>
        </p:xfrm>
        <a:graphic>
          <a:graphicData uri="http://schemas.openxmlformats.org/drawingml/2006/table">
            <a:tbl>
              <a:tblPr firstRow="1" bandRow="1">
                <a:tableStyleId>{5C22544A-7EE6-4342-B048-85BDC9FD1C3A}</a:tableStyleId>
              </a:tblPr>
              <a:tblGrid>
                <a:gridCol w="4686300">
                  <a:extLst>
                    <a:ext uri="{9D8B030D-6E8A-4147-A177-3AD203B41FA5}">
                      <a16:colId xmlns:a16="http://schemas.microsoft.com/office/drawing/2014/main" val="20000"/>
                    </a:ext>
                  </a:extLst>
                </a:gridCol>
              </a:tblGrid>
              <a:tr h="54451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2800" b="1" i="0" kern="1200" dirty="0">
                          <a:solidFill>
                            <a:schemeClr val="bg1"/>
                          </a:solidFill>
                          <a:effectLst/>
                          <a:latin typeface="Times New Roman" panose="02020603050405020304" pitchFamily="18" charset="0"/>
                          <a:ea typeface="+mn-ea"/>
                          <a:cs typeface="Times New Roman" panose="02020603050405020304" pitchFamily="18" charset="0"/>
                        </a:rPr>
                        <a:t>FFP</a:t>
                      </a:r>
                      <a:endParaRPr lang="en-US" sz="2800" b="1" dirty="0">
                        <a:solidFill>
                          <a:schemeClr val="bg1"/>
                        </a:solidFill>
                        <a:latin typeface="Times New Roman" panose="02020603050405020304" pitchFamily="18" charset="0"/>
                        <a:cs typeface="Times New Roman" panose="02020603050405020304" pitchFamily="18" charset="0"/>
                      </a:endParaRPr>
                    </a:p>
                  </a:txBody>
                  <a:tcPr marL="91414" marR="91414" marT="45253" marB="45253">
                    <a:solidFill>
                      <a:srgbClr val="FF00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746495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85F0E9E-C1CC-A97E-FE2F-75179B65EAEA}"/>
              </a:ext>
            </a:extLst>
          </p:cNvPr>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endParaRPr lang="en-US" altLang="en-US"/>
          </a:p>
        </p:txBody>
      </p:sp>
      <p:pic>
        <p:nvPicPr>
          <p:cNvPr id="20485" name="Picture 4">
            <a:extLst>
              <a:ext uri="{FF2B5EF4-FFF2-40B4-BE49-F238E27FC236}">
                <a16:creationId xmlns:a16="http://schemas.microsoft.com/office/drawing/2014/main" id="{4FED21AD-DC3C-025B-9E23-32A2D5BCF7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7188" y="-106363"/>
            <a:ext cx="5484812" cy="617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5">
            <a:extLst>
              <a:ext uri="{FF2B5EF4-FFF2-40B4-BE49-F238E27FC236}">
                <a16:creationId xmlns:a16="http://schemas.microsoft.com/office/drawing/2014/main" id="{18CCCD10-DAB9-096C-C0DC-9D66F80FC5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25" y="74613"/>
            <a:ext cx="5745163"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7854BB8-5973-4CC2-7F86-C17201FF3CA4}"/>
              </a:ext>
            </a:extLst>
          </p:cNvPr>
          <p:cNvSpPr/>
          <p:nvPr/>
        </p:nvSpPr>
        <p:spPr>
          <a:xfrm>
            <a:off x="-80963" y="3403600"/>
            <a:ext cx="6788151" cy="18589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2 units of FFP have the potential to </a:t>
            </a:r>
            <a:br>
              <a:rPr lang="en-US" sz="4000" dirty="0"/>
            </a:br>
            <a:r>
              <a:rPr lang="en-US" sz="4000" b="1" dirty="0"/>
              <a:t>double the portal pressure</a:t>
            </a:r>
          </a:p>
        </p:txBody>
      </p:sp>
      <p:sp>
        <p:nvSpPr>
          <p:cNvPr id="2" name="Right Arrow 1">
            <a:extLst>
              <a:ext uri="{FF2B5EF4-FFF2-40B4-BE49-F238E27FC236}">
                <a16:creationId xmlns:a16="http://schemas.microsoft.com/office/drawing/2014/main" id="{3BF94C4D-42F2-8756-AD62-1D5A52B35530}"/>
              </a:ext>
            </a:extLst>
          </p:cNvPr>
          <p:cNvSpPr/>
          <p:nvPr/>
        </p:nvSpPr>
        <p:spPr>
          <a:xfrm>
            <a:off x="8713788" y="4138613"/>
            <a:ext cx="609600" cy="388937"/>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ight Arrow 8">
            <a:extLst>
              <a:ext uri="{FF2B5EF4-FFF2-40B4-BE49-F238E27FC236}">
                <a16:creationId xmlns:a16="http://schemas.microsoft.com/office/drawing/2014/main" id="{50341380-CF2B-2D22-F97E-A04ADB55C346}"/>
              </a:ext>
            </a:extLst>
          </p:cNvPr>
          <p:cNvSpPr/>
          <p:nvPr/>
        </p:nvSpPr>
        <p:spPr>
          <a:xfrm rot="11590128">
            <a:off x="10048875" y="3273425"/>
            <a:ext cx="609600" cy="3873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806063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3">
            <a:extLst>
              <a:ext uri="{FF2B5EF4-FFF2-40B4-BE49-F238E27FC236}">
                <a16:creationId xmlns:a16="http://schemas.microsoft.com/office/drawing/2014/main" id="{AB99EC07-FF0E-4CDF-BA05-E61AEEBB8CE4}"/>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4FB5CF2-37FE-4151-B309-FF906B623B84}" type="slidenum">
              <a:rPr lang="en-US" altLang="en-US" smtClean="0"/>
              <a:pPr/>
              <a:t>47</a:t>
            </a:fld>
            <a:endParaRPr lang="en-US" altLang="en-US"/>
          </a:p>
        </p:txBody>
      </p:sp>
      <p:pic>
        <p:nvPicPr>
          <p:cNvPr id="22533" name="Picture 4">
            <a:extLst>
              <a:ext uri="{FF2B5EF4-FFF2-40B4-BE49-F238E27FC236}">
                <a16:creationId xmlns:a16="http://schemas.microsoft.com/office/drawing/2014/main" id="{F9510831-C920-E658-D6EE-DC3F0EA727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325" y="1296988"/>
            <a:ext cx="7335838"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a:extLst>
              <a:ext uri="{FF2B5EF4-FFF2-40B4-BE49-F238E27FC236}">
                <a16:creationId xmlns:a16="http://schemas.microsoft.com/office/drawing/2014/main" id="{1F7BE472-F233-C665-23C9-23C6E2644EF4}"/>
              </a:ext>
            </a:extLst>
          </p:cNvPr>
          <p:cNvPicPr>
            <a:picLocks noChangeAspect="1"/>
          </p:cNvPicPr>
          <p:nvPr/>
        </p:nvPicPr>
        <p:blipFill>
          <a:blip r:embed="rId3">
            <a:extLst>
              <a:ext uri="{28A0092B-C50C-407E-A947-70E740481C1C}">
                <a14:useLocalDpi xmlns:a14="http://schemas.microsoft.com/office/drawing/2010/main" val="0"/>
              </a:ext>
            </a:extLst>
          </a:blip>
          <a:srcRect t="15631" b="51590"/>
          <a:stretch>
            <a:fillRect/>
          </a:stretch>
        </p:blipFill>
        <p:spPr bwMode="auto">
          <a:xfrm>
            <a:off x="7650163" y="2073275"/>
            <a:ext cx="4649787"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5">
            <a:extLst>
              <a:ext uri="{FF2B5EF4-FFF2-40B4-BE49-F238E27FC236}">
                <a16:creationId xmlns:a16="http://schemas.microsoft.com/office/drawing/2014/main" id="{5B4AA5D5-CA54-03D9-2ECC-4A3C1A69BE20}"/>
              </a:ext>
            </a:extLst>
          </p:cNvPr>
          <p:cNvSpPr>
            <a:spLocks noChangeArrowheads="1"/>
          </p:cNvSpPr>
          <p:nvPr/>
        </p:nvSpPr>
        <p:spPr bwMode="auto">
          <a:xfrm>
            <a:off x="0" y="0"/>
            <a:ext cx="12192000" cy="9239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it-IT" altLang="en-US" sz="5400" b="1">
                <a:solidFill>
                  <a:schemeClr val="bg1"/>
                </a:solidFill>
                <a:latin typeface="Times New Roman" panose="02020603050405020304" pitchFamily="18" charset="0"/>
                <a:cs typeface="Times New Roman" panose="02020603050405020304" pitchFamily="18" charset="0"/>
              </a:rPr>
              <a:t>RADIOLOGY Guidelines Say: No FFP</a:t>
            </a:r>
            <a:endParaRPr lang="en-US" altLang="en-US" sz="5400" b="1">
              <a:solidFill>
                <a:schemeClr val="bg1"/>
              </a:solidFill>
              <a:latin typeface="Times New Roman" panose="02020603050405020304" pitchFamily="18" charset="0"/>
              <a:cs typeface="Times New Roman" panose="02020603050405020304" pitchFamily="18" charset="0"/>
            </a:endParaRPr>
          </a:p>
        </p:txBody>
      </p:sp>
      <p:sp>
        <p:nvSpPr>
          <p:cNvPr id="2" name="Up Arrow Callout 1">
            <a:extLst>
              <a:ext uri="{FF2B5EF4-FFF2-40B4-BE49-F238E27FC236}">
                <a16:creationId xmlns:a16="http://schemas.microsoft.com/office/drawing/2014/main" id="{866F9C1C-2116-D690-F1A9-E0DCE212091E}"/>
              </a:ext>
            </a:extLst>
          </p:cNvPr>
          <p:cNvSpPr/>
          <p:nvPr/>
        </p:nvSpPr>
        <p:spPr>
          <a:xfrm>
            <a:off x="7904163" y="3851275"/>
            <a:ext cx="2489200" cy="1778000"/>
          </a:xfrm>
          <a:prstGeom prst="upArrowCallou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t>Paracentesis is low risk</a:t>
            </a:r>
          </a:p>
        </p:txBody>
      </p:sp>
    </p:spTree>
    <p:extLst>
      <p:ext uri="{BB962C8B-B14F-4D97-AF65-F5344CB8AC3E}">
        <p14:creationId xmlns:p14="http://schemas.microsoft.com/office/powerpoint/2010/main" val="4824735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2" descr="Image">
            <a:extLst>
              <a:ext uri="{FF2B5EF4-FFF2-40B4-BE49-F238E27FC236}">
                <a16:creationId xmlns:a16="http://schemas.microsoft.com/office/drawing/2014/main" id="{B99C2892-BCBA-0F89-2E74-D35DB82EC4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541338"/>
            <a:ext cx="74390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4">
            <a:extLst>
              <a:ext uri="{FF2B5EF4-FFF2-40B4-BE49-F238E27FC236}">
                <a16:creationId xmlns:a16="http://schemas.microsoft.com/office/drawing/2014/main" id="{D7DB1DCC-EC7D-15B5-2AA3-11F99ADC5176}"/>
              </a:ext>
            </a:extLst>
          </p:cNvPr>
          <p:cNvSpPr>
            <a:spLocks noChangeArrowheads="1"/>
          </p:cNvSpPr>
          <p:nvPr/>
        </p:nvSpPr>
        <p:spPr bwMode="auto">
          <a:xfrm>
            <a:off x="7234238" y="5005388"/>
            <a:ext cx="3646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a:solidFill>
                  <a:srgbClr val="0F1419"/>
                </a:solidFill>
                <a:latin typeface="-apple-system"/>
              </a:rPr>
              <a:t>Clin Liver Dis. 2009 Feb;13(1):1-9</a:t>
            </a:r>
            <a:endParaRPr lang="en-US" altLang="en-US"/>
          </a:p>
        </p:txBody>
      </p:sp>
      <p:sp>
        <p:nvSpPr>
          <p:cNvPr id="15367" name="Rectangle 5">
            <a:extLst>
              <a:ext uri="{FF2B5EF4-FFF2-40B4-BE49-F238E27FC236}">
                <a16:creationId xmlns:a16="http://schemas.microsoft.com/office/drawing/2014/main" id="{7F005BB5-FCAC-A0B0-6B4B-98606982721A}"/>
              </a:ext>
            </a:extLst>
          </p:cNvPr>
          <p:cNvSpPr>
            <a:spLocks noChangeArrowheads="1"/>
          </p:cNvSpPr>
          <p:nvPr/>
        </p:nvSpPr>
        <p:spPr bwMode="auto">
          <a:xfrm>
            <a:off x="0" y="3435350"/>
            <a:ext cx="3962400" cy="1754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it-IT" altLang="en-US" sz="5400" b="1">
                <a:solidFill>
                  <a:schemeClr val="bg1"/>
                </a:solidFill>
                <a:latin typeface="Times New Roman" panose="02020603050405020304" pitchFamily="18" charset="0"/>
                <a:cs typeface="Times New Roman" panose="02020603050405020304" pitchFamily="18" charset="0"/>
              </a:rPr>
              <a:t>Rebalanced</a:t>
            </a:r>
          </a:p>
          <a:p>
            <a:pPr algn="ctr" eaLnBrk="1" hangingPunct="1"/>
            <a:r>
              <a:rPr lang="it-IT" altLang="en-US" sz="5400" b="1">
                <a:solidFill>
                  <a:schemeClr val="bg1"/>
                </a:solidFill>
                <a:latin typeface="Times New Roman" panose="02020603050405020304" pitchFamily="18" charset="0"/>
                <a:cs typeface="Times New Roman" panose="02020603050405020304" pitchFamily="18" charset="0"/>
              </a:rPr>
              <a:t>hemostasis</a:t>
            </a:r>
            <a:endParaRPr lang="en-US" altLang="en-US" sz="54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29900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0BFCBC-3188-9B67-31FA-7D11C97A22D1}"/>
              </a:ext>
            </a:extLst>
          </p:cNvPr>
          <p:cNvSpPr>
            <a:spLocks noGrp="1"/>
          </p:cNvSpPr>
          <p:nvPr>
            <p:ph type="title"/>
          </p:nvPr>
        </p:nvSpPr>
        <p:spPr/>
        <p:txBody>
          <a:bodyPr/>
          <a:lstStyle/>
          <a:p>
            <a:r>
              <a:rPr lang="en-US" dirty="0"/>
              <a:t>Advanced Care &amp; Advanced Care Planning</a:t>
            </a:r>
          </a:p>
        </p:txBody>
      </p:sp>
    </p:spTree>
    <p:extLst>
      <p:ext uri="{BB962C8B-B14F-4D97-AF65-F5344CB8AC3E}">
        <p14:creationId xmlns:p14="http://schemas.microsoft.com/office/powerpoint/2010/main" val="993643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Attestation Disclosure to the Audience</a:t>
            </a:r>
          </a:p>
        </p:txBody>
      </p:sp>
      <p:sp>
        <p:nvSpPr>
          <p:cNvPr id="3" name="Content Placeholder 2"/>
          <p:cNvSpPr>
            <a:spLocks noGrp="1"/>
          </p:cNvSpPr>
          <p:nvPr>
            <p:ph idx="1"/>
          </p:nvPr>
        </p:nvSpPr>
        <p:spPr/>
        <p:txBody>
          <a:bodyPr/>
          <a:lstStyle/>
          <a:p>
            <a:r>
              <a:rPr lang="en-US" b="0" i="1" dirty="0">
                <a:solidFill>
                  <a:srgbClr val="2F2F2F"/>
                </a:solidFill>
                <a:effectLst/>
                <a:latin typeface="muli"/>
              </a:rPr>
              <a:t>The faculty and planners of these activities have no relevant relationships to disclose unless denoted below. </a:t>
            </a:r>
            <a:r>
              <a:rPr lang="en-US" i="1" dirty="0">
                <a:solidFill>
                  <a:srgbClr val="2F2F2F"/>
                </a:solidFill>
                <a:effectLst/>
                <a:latin typeface="muli"/>
              </a:rPr>
              <a:t>All relevant relationships were mitigated prior to the start of this activity.</a:t>
            </a:r>
            <a:br>
              <a:rPr lang="en-US" b="0" i="1" dirty="0">
                <a:solidFill>
                  <a:srgbClr val="2F2F2F"/>
                </a:solidFill>
                <a:effectLst/>
                <a:latin typeface="muli"/>
              </a:rPr>
            </a:br>
            <a:endParaRPr lang="en-US" b="0" i="1" dirty="0">
              <a:solidFill>
                <a:srgbClr val="2F2F2F"/>
              </a:solidFill>
              <a:latin typeface="muli"/>
            </a:endParaRPr>
          </a:p>
          <a:p>
            <a:r>
              <a:rPr lang="en-US" b="0" i="1" dirty="0">
                <a:solidFill>
                  <a:srgbClr val="2F2F2F"/>
                </a:solidFill>
                <a:effectLst/>
                <a:latin typeface="muli"/>
              </a:rPr>
              <a:t>Dr. Tapper reports receiving research funds from Valeant as well as serving as a consultant for </a:t>
            </a:r>
            <a:r>
              <a:rPr lang="en-US" b="0" i="1" dirty="0" err="1">
                <a:solidFill>
                  <a:srgbClr val="2F2F2F"/>
                </a:solidFill>
                <a:effectLst/>
                <a:latin typeface="muli"/>
              </a:rPr>
              <a:t>Satelite</a:t>
            </a:r>
            <a:r>
              <a:rPr lang="en-US" b="0" i="1" dirty="0">
                <a:solidFill>
                  <a:srgbClr val="2F2F2F"/>
                </a:solidFill>
                <a:effectLst/>
                <a:latin typeface="muli"/>
              </a:rPr>
              <a:t> Bio, </a:t>
            </a:r>
            <a:r>
              <a:rPr lang="en-US" b="0" i="1" dirty="0" err="1">
                <a:solidFill>
                  <a:srgbClr val="2F2F2F"/>
                </a:solidFill>
                <a:effectLst/>
                <a:latin typeface="muli"/>
              </a:rPr>
              <a:t>Ambys</a:t>
            </a:r>
            <a:r>
              <a:rPr lang="en-US" b="0" i="1" dirty="0">
                <a:solidFill>
                  <a:srgbClr val="2F2F2F"/>
                </a:solidFill>
                <a:effectLst/>
                <a:latin typeface="muli"/>
              </a:rPr>
              <a:t>; Takeda, Madrigal, and </a:t>
            </a:r>
            <a:r>
              <a:rPr lang="en-US" b="0" i="1" dirty="0" err="1">
                <a:solidFill>
                  <a:srgbClr val="2F2F2F"/>
                </a:solidFill>
                <a:effectLst/>
                <a:latin typeface="muli"/>
              </a:rPr>
              <a:t>NovoNordisk</a:t>
            </a:r>
            <a:r>
              <a:rPr lang="en-US" b="0" i="1" dirty="0">
                <a:solidFill>
                  <a:srgbClr val="2F2F2F"/>
                </a:solidFill>
                <a:effectLst/>
                <a:latin typeface="muli"/>
              </a:rPr>
              <a:t>.</a:t>
            </a:r>
            <a:endParaRPr lang="en-US" dirty="0"/>
          </a:p>
        </p:txBody>
      </p:sp>
      <p:sp>
        <p:nvSpPr>
          <p:cNvPr id="4" name="Slide Number Placeholder 3"/>
          <p:cNvSpPr>
            <a:spLocks noGrp="1"/>
          </p:cNvSpPr>
          <p:nvPr>
            <p:ph type="sldNum" sz="quarter" idx="12"/>
          </p:nvPr>
        </p:nvSpPr>
        <p:spPr/>
        <p:txBody>
          <a:bodyPr/>
          <a:lstStyle/>
          <a:p>
            <a:fld id="{C537B411-5128-634D-B217-C21D22B0CDA7}" type="slidenum">
              <a:rPr lang="en-US" smtClean="0"/>
              <a:t>5</a:t>
            </a:fld>
            <a:endParaRPr lang="en-US" dirty="0"/>
          </a:p>
        </p:txBody>
      </p:sp>
      <p:sp>
        <p:nvSpPr>
          <p:cNvPr id="7" name="TextBox 6">
            <a:extLst>
              <a:ext uri="{FF2B5EF4-FFF2-40B4-BE49-F238E27FC236}">
                <a16:creationId xmlns:a16="http://schemas.microsoft.com/office/drawing/2014/main" id="{FA69696F-90E6-FA5D-BB71-7CCFFFCD3816}"/>
              </a:ext>
            </a:extLst>
          </p:cNvPr>
          <p:cNvSpPr txBox="1"/>
          <p:nvPr/>
        </p:nvSpPr>
        <p:spPr>
          <a:xfrm>
            <a:off x="381000" y="3505200"/>
            <a:ext cx="11430000" cy="2339102"/>
          </a:xfrm>
          <a:prstGeom prst="rect">
            <a:avLst/>
          </a:prstGeom>
          <a:noFill/>
        </p:spPr>
        <p:txBody>
          <a:bodyPr wrap="square">
            <a:spAutoFit/>
          </a:bodyPr>
          <a:lstStyle/>
          <a:p>
            <a:pPr algn="l"/>
            <a:r>
              <a:rPr lang="en-US" b="1" i="0" dirty="0">
                <a:solidFill>
                  <a:srgbClr val="2C4A66"/>
                </a:solidFill>
                <a:effectLst/>
                <a:latin typeface="Muli"/>
              </a:rPr>
              <a:t>Conflict Of Interest Disclosure Policy</a:t>
            </a:r>
          </a:p>
          <a:p>
            <a:pPr algn="l"/>
            <a:r>
              <a:rPr lang="en-US" sz="1600" b="0" i="0" dirty="0">
                <a:solidFill>
                  <a:srgbClr val="2F2F2F"/>
                </a:solidFill>
                <a:effectLst/>
                <a:latin typeface="muli"/>
              </a:rPr>
              <a:t>In accordance with the ACCME Standards for Commercial Support, SHM requires that individuals in a position to control the content of an educational activity disclose all relevant financial relationships with any commercial interest. SHM mitigates all conflicts of interest to ensure independence, objectivity, balance, and scientific rigor in all its educational programs. All relevant financial relationships shall be disclosed to participants prior to the start of the activity.</a:t>
            </a:r>
            <a:br>
              <a:rPr lang="en-US" sz="1600" b="0" i="0" dirty="0">
                <a:solidFill>
                  <a:srgbClr val="2F2F2F"/>
                </a:solidFill>
                <a:effectLst/>
                <a:latin typeface="muli"/>
              </a:rPr>
            </a:br>
            <a:endParaRPr lang="en-US" sz="1600" b="0" i="0" dirty="0">
              <a:solidFill>
                <a:srgbClr val="2F2F2F"/>
              </a:solidFill>
              <a:effectLst/>
              <a:latin typeface="muli"/>
            </a:endParaRPr>
          </a:p>
          <a:p>
            <a:pPr algn="l"/>
            <a:r>
              <a:rPr lang="en-US" sz="1600" b="0" i="0" dirty="0">
                <a:solidFill>
                  <a:srgbClr val="2F2F2F"/>
                </a:solidFill>
                <a:effectLst/>
                <a:latin typeface="muli"/>
              </a:rPr>
              <a:t>Furthermore, SHM seeks to verify that all scientific research referred to, reported, or used in a continuing medical education (CME) activity conforms to the generally accepted standards of experimental design, data collection, and analysis. SHM is committed to providing its learners with high-quality CME activities that promote improvements in healthcare and not those of a commercial interest.</a:t>
            </a:r>
          </a:p>
        </p:txBody>
      </p:sp>
    </p:spTree>
    <p:extLst>
      <p:ext uri="{BB962C8B-B14F-4D97-AF65-F5344CB8AC3E}">
        <p14:creationId xmlns:p14="http://schemas.microsoft.com/office/powerpoint/2010/main" val="28247984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peech Bubble: Rectangle with Corners Rounded 82">
            <a:extLst>
              <a:ext uri="{FF2B5EF4-FFF2-40B4-BE49-F238E27FC236}">
                <a16:creationId xmlns:a16="http://schemas.microsoft.com/office/drawing/2014/main" id="{F53DF83A-EC2D-F2F2-C78F-0E491C399C67}"/>
              </a:ext>
            </a:extLst>
          </p:cNvPr>
          <p:cNvSpPr/>
          <p:nvPr/>
        </p:nvSpPr>
        <p:spPr>
          <a:xfrm>
            <a:off x="1967210" y="1347619"/>
            <a:ext cx="6223256" cy="827697"/>
          </a:xfrm>
          <a:prstGeom prst="wedgeRoundRectCallout">
            <a:avLst>
              <a:gd name="adj1" fmla="val -54567"/>
              <a:gd name="adj2" fmla="val 198583"/>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p:cNvSpPr txBox="1"/>
          <p:nvPr/>
        </p:nvSpPr>
        <p:spPr>
          <a:xfrm>
            <a:off x="3732363" y="237690"/>
            <a:ext cx="4727273" cy="430879"/>
          </a:xfrm>
          <a:prstGeom prst="rect">
            <a:avLst/>
          </a:prstGeom>
          <a:noFill/>
        </p:spPr>
        <p:txBody>
          <a:bodyPr wrap="square" lIns="45711" tIns="22856" rIns="45711" bIns="22856" rtlCol="0">
            <a:spAutoFit/>
          </a:bodyPr>
          <a:lstStyle/>
          <a:p>
            <a:pPr marL="0" marR="0" lvl="0" indent="0" algn="ctr" defTabSz="1086602"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1F497D"/>
                </a:solidFill>
                <a:effectLst/>
                <a:uLnTx/>
                <a:uFillTx/>
                <a:latin typeface="Open Sans" panose="020B0606030504020204" pitchFamily="34" charset="0"/>
                <a:ea typeface="Open Sans" panose="020B0606030504020204" pitchFamily="34" charset="0"/>
                <a:cs typeface="Open Sans" panose="020B0606030504020204" pitchFamily="34" charset="0"/>
              </a:rPr>
              <a:t>Perioperative Risk</a:t>
            </a:r>
            <a:endParaRPr kumimoji="0" lang="id-ID" sz="2500" b="1" i="0" u="none" strike="noStrike" kern="1200" cap="none" spc="0" normalizeH="0" baseline="0" noProof="0" dirty="0">
              <a:ln>
                <a:noFill/>
              </a:ln>
              <a:solidFill>
                <a:srgbClr val="1F497D"/>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6" name="Group 1"/>
          <p:cNvGrpSpPr/>
          <p:nvPr/>
        </p:nvGrpSpPr>
        <p:grpSpPr>
          <a:xfrm>
            <a:off x="5219700" y="793915"/>
            <a:ext cx="1828801" cy="120485"/>
            <a:chOff x="10866255" y="8448874"/>
            <a:chExt cx="2738812" cy="73150"/>
          </a:xfrm>
        </p:grpSpPr>
        <p:sp>
          <p:nvSpPr>
            <p:cNvPr id="7"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1086602"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1086602"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1086602"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1086602"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1086602"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1086602"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15" name="Medical Resale International ltd">
            <a:extLst>
              <a:ext uri="{FF2B5EF4-FFF2-40B4-BE49-F238E27FC236}">
                <a16:creationId xmlns:a16="http://schemas.microsoft.com/office/drawing/2014/main" id="{66B4F36A-8C16-3F06-B8F6-7BEAC0BC2F6E}"/>
              </a:ext>
            </a:extLst>
          </p:cNvPr>
          <p:cNvSpPr txBox="1"/>
          <p:nvPr/>
        </p:nvSpPr>
        <p:spPr>
          <a:xfrm>
            <a:off x="9085943" y="6447084"/>
            <a:ext cx="2999153" cy="287258"/>
          </a:xfrm>
          <a:prstGeom prst="rect">
            <a:avLst/>
          </a:prstGeom>
          <a:noFill/>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lnSpc>
                <a:spcPct val="80000"/>
              </a:lnSpc>
              <a:spcBef>
                <a:spcPts val="0"/>
              </a:spcBef>
              <a:defRPr b="1" cap="all">
                <a:solidFill>
                  <a:schemeClr val="accent1">
                    <a:hueOff val="262910"/>
                    <a:satOff val="3867"/>
                    <a:lumOff val="-18039"/>
                  </a:schemeClr>
                </a:solidFill>
                <a:latin typeface="Arial Narrow"/>
                <a:ea typeface="Arial Narrow"/>
                <a:cs typeface="Arial Narrow"/>
                <a:sym typeface="Arial Narrow"/>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rPr>
              <a:t>@</a:t>
            </a:r>
            <a:r>
              <a:rPr kumimoji="0" lang="en-US" sz="1200" b="1" i="1" u="none" strike="noStrike" kern="1200" cap="none" spc="0" normalizeH="0" baseline="0" noProof="0" dirty="0" err="1">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rPr>
              <a:t>SuchitaSata</a:t>
            </a:r>
            <a:endParaRPr kumimoji="0" lang="en-US" sz="1200" b="1" i="1" u="none" strike="noStrike" kern="1200" cap="none" spc="0" normalizeH="0" baseline="0" noProof="0" dirty="0">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endParaRPr>
          </a:p>
        </p:txBody>
      </p:sp>
      <p:grpSp>
        <p:nvGrpSpPr>
          <p:cNvPr id="2" name="Group 1">
            <a:extLst>
              <a:ext uri="{FF2B5EF4-FFF2-40B4-BE49-F238E27FC236}">
                <a16:creationId xmlns:a16="http://schemas.microsoft.com/office/drawing/2014/main" id="{93D00C2F-1AF2-2D14-E417-4074001B74AD}"/>
              </a:ext>
            </a:extLst>
          </p:cNvPr>
          <p:cNvGrpSpPr/>
          <p:nvPr/>
        </p:nvGrpSpPr>
        <p:grpSpPr>
          <a:xfrm>
            <a:off x="479722" y="2765935"/>
            <a:ext cx="1743076" cy="3651251"/>
            <a:chOff x="1874838" y="2487613"/>
            <a:chExt cx="1743076" cy="3651250"/>
          </a:xfrm>
        </p:grpSpPr>
        <p:sp>
          <p:nvSpPr>
            <p:cNvPr id="5" name="Oval 277">
              <a:extLst>
                <a:ext uri="{FF2B5EF4-FFF2-40B4-BE49-F238E27FC236}">
                  <a16:creationId xmlns:a16="http://schemas.microsoft.com/office/drawing/2014/main" id="{C50E65AE-3112-8561-EA04-0D1ECD0D93CF}"/>
                </a:ext>
              </a:extLst>
            </p:cNvPr>
            <p:cNvSpPr>
              <a:spLocks noChangeArrowheads="1"/>
            </p:cNvSpPr>
            <p:nvPr/>
          </p:nvSpPr>
          <p:spPr bwMode="auto">
            <a:xfrm>
              <a:off x="2163763" y="5983288"/>
              <a:ext cx="1169988" cy="1555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13" name="Rectangle 278">
              <a:extLst>
                <a:ext uri="{FF2B5EF4-FFF2-40B4-BE49-F238E27FC236}">
                  <a16:creationId xmlns:a16="http://schemas.microsoft.com/office/drawing/2014/main" id="{B8A44A77-3269-36ED-CA9E-667424ECE4A2}"/>
                </a:ext>
              </a:extLst>
            </p:cNvPr>
            <p:cNvSpPr>
              <a:spLocks noChangeArrowheads="1"/>
            </p:cNvSpPr>
            <p:nvPr/>
          </p:nvSpPr>
          <p:spPr bwMode="auto">
            <a:xfrm>
              <a:off x="2455863" y="4708526"/>
              <a:ext cx="255588" cy="1244600"/>
            </a:xfrm>
            <a:prstGeom prst="rect">
              <a:avLst/>
            </a:prstGeom>
            <a:solidFill>
              <a:srgbClr val="65C6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14" name="Rectangle 279">
              <a:extLst>
                <a:ext uri="{FF2B5EF4-FFF2-40B4-BE49-F238E27FC236}">
                  <a16:creationId xmlns:a16="http://schemas.microsoft.com/office/drawing/2014/main" id="{B12D461A-9CAF-818F-F488-8D0CC472C879}"/>
                </a:ext>
              </a:extLst>
            </p:cNvPr>
            <p:cNvSpPr>
              <a:spLocks noChangeArrowheads="1"/>
            </p:cNvSpPr>
            <p:nvPr/>
          </p:nvSpPr>
          <p:spPr bwMode="auto">
            <a:xfrm>
              <a:off x="2455863" y="4708526"/>
              <a:ext cx="25558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16" name="Rectangle 280">
              <a:extLst>
                <a:ext uri="{FF2B5EF4-FFF2-40B4-BE49-F238E27FC236}">
                  <a16:creationId xmlns:a16="http://schemas.microsoft.com/office/drawing/2014/main" id="{69B4E9D8-9869-1F61-DF29-381AFB8E6105}"/>
                </a:ext>
              </a:extLst>
            </p:cNvPr>
            <p:cNvSpPr>
              <a:spLocks noChangeArrowheads="1"/>
            </p:cNvSpPr>
            <p:nvPr/>
          </p:nvSpPr>
          <p:spPr bwMode="auto">
            <a:xfrm>
              <a:off x="2455863" y="4778376"/>
              <a:ext cx="1588" cy="1588"/>
            </a:xfrm>
            <a:prstGeom prst="rect">
              <a:avLst/>
            </a:prstGeom>
            <a:solidFill>
              <a:srgbClr val="C1E8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17" name="Freeform 281">
              <a:extLst>
                <a:ext uri="{FF2B5EF4-FFF2-40B4-BE49-F238E27FC236}">
                  <a16:creationId xmlns:a16="http://schemas.microsoft.com/office/drawing/2014/main" id="{BB1374E3-4CE9-B728-E958-44BE5927A1F5}"/>
                </a:ext>
              </a:extLst>
            </p:cNvPr>
            <p:cNvSpPr>
              <a:spLocks/>
            </p:cNvSpPr>
            <p:nvPr/>
          </p:nvSpPr>
          <p:spPr bwMode="auto">
            <a:xfrm>
              <a:off x="2455863" y="4778376"/>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18" name="Freeform 282">
              <a:extLst>
                <a:ext uri="{FF2B5EF4-FFF2-40B4-BE49-F238E27FC236}">
                  <a16:creationId xmlns:a16="http://schemas.microsoft.com/office/drawing/2014/main" id="{2E26C1E2-60B0-D2BD-6F91-7FEC3385E440}"/>
                </a:ext>
              </a:extLst>
            </p:cNvPr>
            <p:cNvSpPr>
              <a:spLocks/>
            </p:cNvSpPr>
            <p:nvPr/>
          </p:nvSpPr>
          <p:spPr bwMode="auto">
            <a:xfrm>
              <a:off x="2455863" y="4778376"/>
              <a:ext cx="255588" cy="107950"/>
            </a:xfrm>
            <a:custGeom>
              <a:avLst/>
              <a:gdLst>
                <a:gd name="T0" fmla="*/ 161 w 161"/>
                <a:gd name="T1" fmla="*/ 0 h 68"/>
                <a:gd name="T2" fmla="*/ 0 w 161"/>
                <a:gd name="T3" fmla="*/ 0 h 68"/>
                <a:gd name="T4" fmla="*/ 0 w 161"/>
                <a:gd name="T5" fmla="*/ 0 h 68"/>
                <a:gd name="T6" fmla="*/ 161 w 161"/>
                <a:gd name="T7" fmla="*/ 68 h 68"/>
                <a:gd name="T8" fmla="*/ 161 w 161"/>
                <a:gd name="T9" fmla="*/ 0 h 68"/>
              </a:gdLst>
              <a:ahLst/>
              <a:cxnLst>
                <a:cxn ang="0">
                  <a:pos x="T0" y="T1"/>
                </a:cxn>
                <a:cxn ang="0">
                  <a:pos x="T2" y="T3"/>
                </a:cxn>
                <a:cxn ang="0">
                  <a:pos x="T4" y="T5"/>
                </a:cxn>
                <a:cxn ang="0">
                  <a:pos x="T6" y="T7"/>
                </a:cxn>
                <a:cxn ang="0">
                  <a:pos x="T8" y="T9"/>
                </a:cxn>
              </a:cxnLst>
              <a:rect l="0" t="0" r="r" b="b"/>
              <a:pathLst>
                <a:path w="161" h="68">
                  <a:moveTo>
                    <a:pt x="161" y="0"/>
                  </a:moveTo>
                  <a:lnTo>
                    <a:pt x="0" y="0"/>
                  </a:lnTo>
                  <a:lnTo>
                    <a:pt x="0" y="0"/>
                  </a:lnTo>
                  <a:lnTo>
                    <a:pt x="161" y="68"/>
                  </a:lnTo>
                  <a:lnTo>
                    <a:pt x="161" y="0"/>
                  </a:lnTo>
                  <a:close/>
                </a:path>
              </a:pathLst>
            </a:custGeom>
            <a:solidFill>
              <a:srgbClr val="4CB4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19" name="Freeform 283">
              <a:extLst>
                <a:ext uri="{FF2B5EF4-FFF2-40B4-BE49-F238E27FC236}">
                  <a16:creationId xmlns:a16="http://schemas.microsoft.com/office/drawing/2014/main" id="{79721FA1-7BDA-7686-3220-967A2C0433CC}"/>
                </a:ext>
              </a:extLst>
            </p:cNvPr>
            <p:cNvSpPr>
              <a:spLocks/>
            </p:cNvSpPr>
            <p:nvPr/>
          </p:nvSpPr>
          <p:spPr bwMode="auto">
            <a:xfrm>
              <a:off x="2455863" y="4778376"/>
              <a:ext cx="255588" cy="107950"/>
            </a:xfrm>
            <a:custGeom>
              <a:avLst/>
              <a:gdLst>
                <a:gd name="T0" fmla="*/ 161 w 161"/>
                <a:gd name="T1" fmla="*/ 0 h 68"/>
                <a:gd name="T2" fmla="*/ 0 w 161"/>
                <a:gd name="T3" fmla="*/ 0 h 68"/>
                <a:gd name="T4" fmla="*/ 0 w 161"/>
                <a:gd name="T5" fmla="*/ 0 h 68"/>
                <a:gd name="T6" fmla="*/ 161 w 161"/>
                <a:gd name="T7" fmla="*/ 68 h 68"/>
                <a:gd name="T8" fmla="*/ 161 w 161"/>
                <a:gd name="T9" fmla="*/ 0 h 68"/>
              </a:gdLst>
              <a:ahLst/>
              <a:cxnLst>
                <a:cxn ang="0">
                  <a:pos x="T0" y="T1"/>
                </a:cxn>
                <a:cxn ang="0">
                  <a:pos x="T2" y="T3"/>
                </a:cxn>
                <a:cxn ang="0">
                  <a:pos x="T4" y="T5"/>
                </a:cxn>
                <a:cxn ang="0">
                  <a:pos x="T6" y="T7"/>
                </a:cxn>
                <a:cxn ang="0">
                  <a:pos x="T8" y="T9"/>
                </a:cxn>
              </a:cxnLst>
              <a:rect l="0" t="0" r="r" b="b"/>
              <a:pathLst>
                <a:path w="161" h="68">
                  <a:moveTo>
                    <a:pt x="161" y="0"/>
                  </a:moveTo>
                  <a:lnTo>
                    <a:pt x="0" y="0"/>
                  </a:lnTo>
                  <a:lnTo>
                    <a:pt x="0" y="0"/>
                  </a:lnTo>
                  <a:lnTo>
                    <a:pt x="161" y="68"/>
                  </a:lnTo>
                  <a:lnTo>
                    <a:pt x="1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20" name="Freeform 284">
              <a:extLst>
                <a:ext uri="{FF2B5EF4-FFF2-40B4-BE49-F238E27FC236}">
                  <a16:creationId xmlns:a16="http://schemas.microsoft.com/office/drawing/2014/main" id="{89AF7634-61FF-5B89-2F5B-4496D0255A19}"/>
                </a:ext>
              </a:extLst>
            </p:cNvPr>
            <p:cNvSpPr>
              <a:spLocks/>
            </p:cNvSpPr>
            <p:nvPr/>
          </p:nvSpPr>
          <p:spPr bwMode="auto">
            <a:xfrm>
              <a:off x="2379663" y="5883276"/>
              <a:ext cx="357188" cy="196850"/>
            </a:xfrm>
            <a:custGeom>
              <a:avLst/>
              <a:gdLst>
                <a:gd name="T0" fmla="*/ 140 w 140"/>
                <a:gd name="T1" fmla="*/ 45 h 77"/>
                <a:gd name="T2" fmla="*/ 0 w 140"/>
                <a:gd name="T3" fmla="*/ 45 h 77"/>
                <a:gd name="T4" fmla="*/ 70 w 140"/>
                <a:gd name="T5" fmla="*/ 0 h 77"/>
                <a:gd name="T6" fmla="*/ 140 w 140"/>
                <a:gd name="T7" fmla="*/ 45 h 77"/>
              </a:gdLst>
              <a:ahLst/>
              <a:cxnLst>
                <a:cxn ang="0">
                  <a:pos x="T0" y="T1"/>
                </a:cxn>
                <a:cxn ang="0">
                  <a:pos x="T2" y="T3"/>
                </a:cxn>
                <a:cxn ang="0">
                  <a:pos x="T4" y="T5"/>
                </a:cxn>
                <a:cxn ang="0">
                  <a:pos x="T6" y="T7"/>
                </a:cxn>
              </a:cxnLst>
              <a:rect l="0" t="0" r="r" b="b"/>
              <a:pathLst>
                <a:path w="140" h="77">
                  <a:moveTo>
                    <a:pt x="140" y="45"/>
                  </a:moveTo>
                  <a:cubicBezTo>
                    <a:pt x="140" y="77"/>
                    <a:pt x="0" y="77"/>
                    <a:pt x="0" y="45"/>
                  </a:cubicBezTo>
                  <a:cubicBezTo>
                    <a:pt x="0" y="14"/>
                    <a:pt x="31" y="0"/>
                    <a:pt x="70" y="0"/>
                  </a:cubicBezTo>
                  <a:cubicBezTo>
                    <a:pt x="109" y="0"/>
                    <a:pt x="140" y="14"/>
                    <a:pt x="140"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21" name="Rectangle 285">
              <a:extLst>
                <a:ext uri="{FF2B5EF4-FFF2-40B4-BE49-F238E27FC236}">
                  <a16:creationId xmlns:a16="http://schemas.microsoft.com/office/drawing/2014/main" id="{F5F487BE-9FFA-C3D5-062A-D9935CDA64B9}"/>
                </a:ext>
              </a:extLst>
            </p:cNvPr>
            <p:cNvSpPr>
              <a:spLocks noChangeArrowheads="1"/>
            </p:cNvSpPr>
            <p:nvPr/>
          </p:nvSpPr>
          <p:spPr bwMode="auto">
            <a:xfrm>
              <a:off x="2784476" y="4708526"/>
              <a:ext cx="254000" cy="1244600"/>
            </a:xfrm>
            <a:prstGeom prst="rect">
              <a:avLst/>
            </a:prstGeom>
            <a:solidFill>
              <a:srgbClr val="65C6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22" name="Rectangle 286">
              <a:extLst>
                <a:ext uri="{FF2B5EF4-FFF2-40B4-BE49-F238E27FC236}">
                  <a16:creationId xmlns:a16="http://schemas.microsoft.com/office/drawing/2014/main" id="{800AB494-B91F-60C3-2563-834E29548273}"/>
                </a:ext>
              </a:extLst>
            </p:cNvPr>
            <p:cNvSpPr>
              <a:spLocks noChangeArrowheads="1"/>
            </p:cNvSpPr>
            <p:nvPr/>
          </p:nvSpPr>
          <p:spPr bwMode="auto">
            <a:xfrm>
              <a:off x="2784476" y="4708526"/>
              <a:ext cx="254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23" name="Freeform 287">
              <a:extLst>
                <a:ext uri="{FF2B5EF4-FFF2-40B4-BE49-F238E27FC236}">
                  <a16:creationId xmlns:a16="http://schemas.microsoft.com/office/drawing/2014/main" id="{2CBBD7E7-5C5F-6AF0-142A-A01B8769F42F}"/>
                </a:ext>
              </a:extLst>
            </p:cNvPr>
            <p:cNvSpPr>
              <a:spLocks noEditPoints="1"/>
            </p:cNvSpPr>
            <p:nvPr/>
          </p:nvSpPr>
          <p:spPr bwMode="auto">
            <a:xfrm>
              <a:off x="2784476" y="4778376"/>
              <a:ext cx="254000" cy="107950"/>
            </a:xfrm>
            <a:custGeom>
              <a:avLst/>
              <a:gdLst>
                <a:gd name="T0" fmla="*/ 0 w 160"/>
                <a:gd name="T1" fmla="*/ 0 h 68"/>
                <a:gd name="T2" fmla="*/ 0 w 160"/>
                <a:gd name="T3" fmla="*/ 0 h 68"/>
                <a:gd name="T4" fmla="*/ 0 w 160"/>
                <a:gd name="T5" fmla="*/ 0 h 68"/>
                <a:gd name="T6" fmla="*/ 0 w 160"/>
                <a:gd name="T7" fmla="*/ 0 h 68"/>
                <a:gd name="T8" fmla="*/ 160 w 160"/>
                <a:gd name="T9" fmla="*/ 0 h 68"/>
                <a:gd name="T10" fmla="*/ 160 w 160"/>
                <a:gd name="T11" fmla="*/ 0 h 68"/>
                <a:gd name="T12" fmla="*/ 160 w 160"/>
                <a:gd name="T13" fmla="*/ 68 h 68"/>
                <a:gd name="T14" fmla="*/ 160 w 160"/>
                <a:gd name="T15" fmla="*/ 68 h 68"/>
                <a:gd name="T16" fmla="*/ 160 w 160"/>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68">
                  <a:moveTo>
                    <a:pt x="0" y="0"/>
                  </a:moveTo>
                  <a:lnTo>
                    <a:pt x="0" y="0"/>
                  </a:lnTo>
                  <a:lnTo>
                    <a:pt x="0" y="0"/>
                  </a:lnTo>
                  <a:lnTo>
                    <a:pt x="0" y="0"/>
                  </a:lnTo>
                  <a:close/>
                  <a:moveTo>
                    <a:pt x="160" y="0"/>
                  </a:moveTo>
                  <a:lnTo>
                    <a:pt x="160" y="0"/>
                  </a:lnTo>
                  <a:lnTo>
                    <a:pt x="160" y="68"/>
                  </a:lnTo>
                  <a:lnTo>
                    <a:pt x="160" y="68"/>
                  </a:lnTo>
                  <a:lnTo>
                    <a:pt x="160" y="0"/>
                  </a:lnTo>
                  <a:close/>
                </a:path>
              </a:pathLst>
            </a:custGeom>
            <a:solidFill>
              <a:srgbClr val="C1E8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24" name="Freeform 288">
              <a:extLst>
                <a:ext uri="{FF2B5EF4-FFF2-40B4-BE49-F238E27FC236}">
                  <a16:creationId xmlns:a16="http://schemas.microsoft.com/office/drawing/2014/main" id="{90E7B46D-9B0B-857E-DA17-30E6068F3A77}"/>
                </a:ext>
              </a:extLst>
            </p:cNvPr>
            <p:cNvSpPr>
              <a:spLocks noEditPoints="1"/>
            </p:cNvSpPr>
            <p:nvPr/>
          </p:nvSpPr>
          <p:spPr bwMode="auto">
            <a:xfrm>
              <a:off x="2784476" y="4778376"/>
              <a:ext cx="254000" cy="107950"/>
            </a:xfrm>
            <a:custGeom>
              <a:avLst/>
              <a:gdLst>
                <a:gd name="T0" fmla="*/ 0 w 160"/>
                <a:gd name="T1" fmla="*/ 0 h 68"/>
                <a:gd name="T2" fmla="*/ 0 w 160"/>
                <a:gd name="T3" fmla="*/ 0 h 68"/>
                <a:gd name="T4" fmla="*/ 0 w 160"/>
                <a:gd name="T5" fmla="*/ 0 h 68"/>
                <a:gd name="T6" fmla="*/ 0 w 160"/>
                <a:gd name="T7" fmla="*/ 0 h 68"/>
                <a:gd name="T8" fmla="*/ 160 w 160"/>
                <a:gd name="T9" fmla="*/ 0 h 68"/>
                <a:gd name="T10" fmla="*/ 160 w 160"/>
                <a:gd name="T11" fmla="*/ 0 h 68"/>
                <a:gd name="T12" fmla="*/ 160 w 160"/>
                <a:gd name="T13" fmla="*/ 68 h 68"/>
                <a:gd name="T14" fmla="*/ 160 w 160"/>
                <a:gd name="T15" fmla="*/ 68 h 68"/>
                <a:gd name="T16" fmla="*/ 160 w 160"/>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68">
                  <a:moveTo>
                    <a:pt x="0" y="0"/>
                  </a:moveTo>
                  <a:lnTo>
                    <a:pt x="0" y="0"/>
                  </a:lnTo>
                  <a:lnTo>
                    <a:pt x="0" y="0"/>
                  </a:lnTo>
                  <a:lnTo>
                    <a:pt x="0" y="0"/>
                  </a:lnTo>
                  <a:moveTo>
                    <a:pt x="160" y="0"/>
                  </a:moveTo>
                  <a:lnTo>
                    <a:pt x="160" y="0"/>
                  </a:lnTo>
                  <a:lnTo>
                    <a:pt x="160" y="68"/>
                  </a:lnTo>
                  <a:lnTo>
                    <a:pt x="160" y="68"/>
                  </a:lnTo>
                  <a:lnTo>
                    <a:pt x="1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25" name="Freeform 289">
              <a:extLst>
                <a:ext uri="{FF2B5EF4-FFF2-40B4-BE49-F238E27FC236}">
                  <a16:creationId xmlns:a16="http://schemas.microsoft.com/office/drawing/2014/main" id="{3729E364-F395-BAF8-7A7C-34A5D90A0F7C}"/>
                </a:ext>
              </a:extLst>
            </p:cNvPr>
            <p:cNvSpPr>
              <a:spLocks/>
            </p:cNvSpPr>
            <p:nvPr/>
          </p:nvSpPr>
          <p:spPr bwMode="auto">
            <a:xfrm>
              <a:off x="2784476" y="4778376"/>
              <a:ext cx="254000" cy="107950"/>
            </a:xfrm>
            <a:custGeom>
              <a:avLst/>
              <a:gdLst>
                <a:gd name="T0" fmla="*/ 160 w 160"/>
                <a:gd name="T1" fmla="*/ 0 h 68"/>
                <a:gd name="T2" fmla="*/ 0 w 160"/>
                <a:gd name="T3" fmla="*/ 0 h 68"/>
                <a:gd name="T4" fmla="*/ 0 w 160"/>
                <a:gd name="T5" fmla="*/ 0 h 68"/>
                <a:gd name="T6" fmla="*/ 160 w 160"/>
                <a:gd name="T7" fmla="*/ 68 h 68"/>
                <a:gd name="T8" fmla="*/ 160 w 160"/>
                <a:gd name="T9" fmla="*/ 0 h 68"/>
              </a:gdLst>
              <a:ahLst/>
              <a:cxnLst>
                <a:cxn ang="0">
                  <a:pos x="T0" y="T1"/>
                </a:cxn>
                <a:cxn ang="0">
                  <a:pos x="T2" y="T3"/>
                </a:cxn>
                <a:cxn ang="0">
                  <a:pos x="T4" y="T5"/>
                </a:cxn>
                <a:cxn ang="0">
                  <a:pos x="T6" y="T7"/>
                </a:cxn>
                <a:cxn ang="0">
                  <a:pos x="T8" y="T9"/>
                </a:cxn>
              </a:cxnLst>
              <a:rect l="0" t="0" r="r" b="b"/>
              <a:pathLst>
                <a:path w="160" h="68">
                  <a:moveTo>
                    <a:pt x="160" y="0"/>
                  </a:moveTo>
                  <a:lnTo>
                    <a:pt x="0" y="0"/>
                  </a:lnTo>
                  <a:lnTo>
                    <a:pt x="0" y="0"/>
                  </a:lnTo>
                  <a:lnTo>
                    <a:pt x="160" y="68"/>
                  </a:lnTo>
                  <a:lnTo>
                    <a:pt x="160" y="0"/>
                  </a:lnTo>
                  <a:close/>
                </a:path>
              </a:pathLst>
            </a:custGeom>
            <a:solidFill>
              <a:srgbClr val="4CB4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26" name="Freeform 290">
              <a:extLst>
                <a:ext uri="{FF2B5EF4-FFF2-40B4-BE49-F238E27FC236}">
                  <a16:creationId xmlns:a16="http://schemas.microsoft.com/office/drawing/2014/main" id="{3F896351-82E9-7FFB-16FD-AEB871ADA929}"/>
                </a:ext>
              </a:extLst>
            </p:cNvPr>
            <p:cNvSpPr>
              <a:spLocks/>
            </p:cNvSpPr>
            <p:nvPr/>
          </p:nvSpPr>
          <p:spPr bwMode="auto">
            <a:xfrm>
              <a:off x="2784476" y="4778376"/>
              <a:ext cx="254000" cy="107950"/>
            </a:xfrm>
            <a:custGeom>
              <a:avLst/>
              <a:gdLst>
                <a:gd name="T0" fmla="*/ 160 w 160"/>
                <a:gd name="T1" fmla="*/ 0 h 68"/>
                <a:gd name="T2" fmla="*/ 0 w 160"/>
                <a:gd name="T3" fmla="*/ 0 h 68"/>
                <a:gd name="T4" fmla="*/ 0 w 160"/>
                <a:gd name="T5" fmla="*/ 0 h 68"/>
                <a:gd name="T6" fmla="*/ 160 w 160"/>
                <a:gd name="T7" fmla="*/ 68 h 68"/>
                <a:gd name="T8" fmla="*/ 160 w 160"/>
                <a:gd name="T9" fmla="*/ 0 h 68"/>
              </a:gdLst>
              <a:ahLst/>
              <a:cxnLst>
                <a:cxn ang="0">
                  <a:pos x="T0" y="T1"/>
                </a:cxn>
                <a:cxn ang="0">
                  <a:pos x="T2" y="T3"/>
                </a:cxn>
                <a:cxn ang="0">
                  <a:pos x="T4" y="T5"/>
                </a:cxn>
                <a:cxn ang="0">
                  <a:pos x="T6" y="T7"/>
                </a:cxn>
                <a:cxn ang="0">
                  <a:pos x="T8" y="T9"/>
                </a:cxn>
              </a:cxnLst>
              <a:rect l="0" t="0" r="r" b="b"/>
              <a:pathLst>
                <a:path w="160" h="68">
                  <a:moveTo>
                    <a:pt x="160" y="0"/>
                  </a:moveTo>
                  <a:lnTo>
                    <a:pt x="0" y="0"/>
                  </a:lnTo>
                  <a:lnTo>
                    <a:pt x="0" y="0"/>
                  </a:lnTo>
                  <a:lnTo>
                    <a:pt x="160" y="68"/>
                  </a:lnTo>
                  <a:lnTo>
                    <a:pt x="1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27" name="Freeform 291">
              <a:extLst>
                <a:ext uri="{FF2B5EF4-FFF2-40B4-BE49-F238E27FC236}">
                  <a16:creationId xmlns:a16="http://schemas.microsoft.com/office/drawing/2014/main" id="{D9B0DB51-0ACB-BBCE-0FCC-F723FD601D4D}"/>
                </a:ext>
              </a:extLst>
            </p:cNvPr>
            <p:cNvSpPr>
              <a:spLocks/>
            </p:cNvSpPr>
            <p:nvPr/>
          </p:nvSpPr>
          <p:spPr bwMode="auto">
            <a:xfrm>
              <a:off x="2763838" y="5883276"/>
              <a:ext cx="355600" cy="196850"/>
            </a:xfrm>
            <a:custGeom>
              <a:avLst/>
              <a:gdLst>
                <a:gd name="T0" fmla="*/ 140 w 140"/>
                <a:gd name="T1" fmla="*/ 45 h 77"/>
                <a:gd name="T2" fmla="*/ 0 w 140"/>
                <a:gd name="T3" fmla="*/ 45 h 77"/>
                <a:gd name="T4" fmla="*/ 70 w 140"/>
                <a:gd name="T5" fmla="*/ 0 h 77"/>
                <a:gd name="T6" fmla="*/ 140 w 140"/>
                <a:gd name="T7" fmla="*/ 45 h 77"/>
              </a:gdLst>
              <a:ahLst/>
              <a:cxnLst>
                <a:cxn ang="0">
                  <a:pos x="T0" y="T1"/>
                </a:cxn>
                <a:cxn ang="0">
                  <a:pos x="T2" y="T3"/>
                </a:cxn>
                <a:cxn ang="0">
                  <a:pos x="T4" y="T5"/>
                </a:cxn>
                <a:cxn ang="0">
                  <a:pos x="T6" y="T7"/>
                </a:cxn>
              </a:cxnLst>
              <a:rect l="0" t="0" r="r" b="b"/>
              <a:pathLst>
                <a:path w="140" h="77">
                  <a:moveTo>
                    <a:pt x="140" y="45"/>
                  </a:moveTo>
                  <a:cubicBezTo>
                    <a:pt x="140" y="77"/>
                    <a:pt x="0" y="77"/>
                    <a:pt x="0" y="45"/>
                  </a:cubicBezTo>
                  <a:cubicBezTo>
                    <a:pt x="0" y="14"/>
                    <a:pt x="32" y="0"/>
                    <a:pt x="70" y="0"/>
                  </a:cubicBezTo>
                  <a:cubicBezTo>
                    <a:pt x="109" y="0"/>
                    <a:pt x="140" y="14"/>
                    <a:pt x="140"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28" name="Rectangle 292">
              <a:extLst>
                <a:ext uri="{FF2B5EF4-FFF2-40B4-BE49-F238E27FC236}">
                  <a16:creationId xmlns:a16="http://schemas.microsoft.com/office/drawing/2014/main" id="{36DD998F-2003-7A24-902F-3294A06E58B3}"/>
                </a:ext>
              </a:extLst>
            </p:cNvPr>
            <p:cNvSpPr>
              <a:spLocks noChangeArrowheads="1"/>
            </p:cNvSpPr>
            <p:nvPr/>
          </p:nvSpPr>
          <p:spPr bwMode="auto">
            <a:xfrm>
              <a:off x="2628901" y="3305176"/>
              <a:ext cx="234950" cy="439738"/>
            </a:xfrm>
            <a:prstGeom prst="rect">
              <a:avLst/>
            </a:prstGeom>
            <a:solidFill>
              <a:srgbClr val="C284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29" name="Rectangle 293">
              <a:extLst>
                <a:ext uri="{FF2B5EF4-FFF2-40B4-BE49-F238E27FC236}">
                  <a16:creationId xmlns:a16="http://schemas.microsoft.com/office/drawing/2014/main" id="{474DE976-93C8-4C3D-5A14-1429F0AC9C12}"/>
                </a:ext>
              </a:extLst>
            </p:cNvPr>
            <p:cNvSpPr>
              <a:spLocks noChangeArrowheads="1"/>
            </p:cNvSpPr>
            <p:nvPr/>
          </p:nvSpPr>
          <p:spPr bwMode="auto">
            <a:xfrm>
              <a:off x="2628901" y="3305176"/>
              <a:ext cx="2349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31" name="Freeform 294">
              <a:extLst>
                <a:ext uri="{FF2B5EF4-FFF2-40B4-BE49-F238E27FC236}">
                  <a16:creationId xmlns:a16="http://schemas.microsoft.com/office/drawing/2014/main" id="{504DD78E-CAA7-EFFE-39A5-C548E6FBC18A}"/>
                </a:ext>
              </a:extLst>
            </p:cNvPr>
            <p:cNvSpPr>
              <a:spLocks/>
            </p:cNvSpPr>
            <p:nvPr/>
          </p:nvSpPr>
          <p:spPr bwMode="auto">
            <a:xfrm>
              <a:off x="2628901" y="3333751"/>
              <a:ext cx="234950" cy="90488"/>
            </a:xfrm>
            <a:custGeom>
              <a:avLst/>
              <a:gdLst>
                <a:gd name="T0" fmla="*/ 0 w 92"/>
                <a:gd name="T1" fmla="*/ 0 h 36"/>
                <a:gd name="T2" fmla="*/ 0 w 92"/>
                <a:gd name="T3" fmla="*/ 4 h 36"/>
                <a:gd name="T4" fmla="*/ 92 w 92"/>
                <a:gd name="T5" fmla="*/ 36 h 36"/>
                <a:gd name="T6" fmla="*/ 92 w 92"/>
                <a:gd name="T7" fmla="*/ 36 h 36"/>
                <a:gd name="T8" fmla="*/ 92 w 92"/>
                <a:gd name="T9" fmla="*/ 0 h 36"/>
                <a:gd name="T10" fmla="*/ 46 w 92"/>
                <a:gd name="T11" fmla="*/ 11 h 36"/>
                <a:gd name="T12" fmla="*/ 0 w 92"/>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92" h="36">
                  <a:moveTo>
                    <a:pt x="0" y="0"/>
                  </a:moveTo>
                  <a:cubicBezTo>
                    <a:pt x="0" y="4"/>
                    <a:pt x="0" y="4"/>
                    <a:pt x="0" y="4"/>
                  </a:cubicBezTo>
                  <a:cubicBezTo>
                    <a:pt x="92" y="36"/>
                    <a:pt x="92" y="36"/>
                    <a:pt x="92" y="36"/>
                  </a:cubicBezTo>
                  <a:cubicBezTo>
                    <a:pt x="92" y="36"/>
                    <a:pt x="92" y="36"/>
                    <a:pt x="92" y="36"/>
                  </a:cubicBezTo>
                  <a:cubicBezTo>
                    <a:pt x="92" y="0"/>
                    <a:pt x="92" y="0"/>
                    <a:pt x="92" y="0"/>
                  </a:cubicBezTo>
                  <a:cubicBezTo>
                    <a:pt x="78" y="7"/>
                    <a:pt x="63" y="11"/>
                    <a:pt x="46" y="11"/>
                  </a:cubicBezTo>
                  <a:cubicBezTo>
                    <a:pt x="29" y="11"/>
                    <a:pt x="14" y="7"/>
                    <a:pt x="0" y="0"/>
                  </a:cubicBezTo>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35" name="Freeform 295">
              <a:extLst>
                <a:ext uri="{FF2B5EF4-FFF2-40B4-BE49-F238E27FC236}">
                  <a16:creationId xmlns:a16="http://schemas.microsoft.com/office/drawing/2014/main" id="{3216BDAF-D8E9-2AC7-6F22-32A4DB527742}"/>
                </a:ext>
              </a:extLst>
            </p:cNvPr>
            <p:cNvSpPr>
              <a:spLocks/>
            </p:cNvSpPr>
            <p:nvPr/>
          </p:nvSpPr>
          <p:spPr bwMode="auto">
            <a:xfrm>
              <a:off x="3132138" y="3732213"/>
              <a:ext cx="387350" cy="463550"/>
            </a:xfrm>
            <a:custGeom>
              <a:avLst/>
              <a:gdLst>
                <a:gd name="T0" fmla="*/ 95 w 152"/>
                <a:gd name="T1" fmla="*/ 182 h 182"/>
                <a:gd name="T2" fmla="*/ 71 w 152"/>
                <a:gd name="T3" fmla="*/ 170 h 182"/>
                <a:gd name="T4" fmla="*/ 0 w 152"/>
                <a:gd name="T5" fmla="*/ 79 h 182"/>
                <a:gd name="T6" fmla="*/ 48 w 152"/>
                <a:gd name="T7" fmla="*/ 42 h 182"/>
                <a:gd name="T8" fmla="*/ 78 w 152"/>
                <a:gd name="T9" fmla="*/ 81 h 182"/>
                <a:gd name="T10" fmla="*/ 93 w 152"/>
                <a:gd name="T11" fmla="*/ 0 h 182"/>
                <a:gd name="T12" fmla="*/ 152 w 152"/>
                <a:gd name="T13" fmla="*/ 11 h 182"/>
                <a:gd name="T14" fmla="*/ 124 w 152"/>
                <a:gd name="T15" fmla="*/ 158 h 182"/>
                <a:gd name="T16" fmla="*/ 102 w 152"/>
                <a:gd name="T17" fmla="*/ 181 h 182"/>
                <a:gd name="T18" fmla="*/ 95 w 152"/>
                <a:gd name="T19"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82">
                  <a:moveTo>
                    <a:pt x="95" y="182"/>
                  </a:moveTo>
                  <a:cubicBezTo>
                    <a:pt x="85" y="182"/>
                    <a:pt x="77" y="178"/>
                    <a:pt x="71" y="170"/>
                  </a:cubicBezTo>
                  <a:cubicBezTo>
                    <a:pt x="0" y="79"/>
                    <a:pt x="0" y="79"/>
                    <a:pt x="0" y="79"/>
                  </a:cubicBezTo>
                  <a:cubicBezTo>
                    <a:pt x="48" y="42"/>
                    <a:pt x="48" y="42"/>
                    <a:pt x="48" y="42"/>
                  </a:cubicBezTo>
                  <a:cubicBezTo>
                    <a:pt x="78" y="81"/>
                    <a:pt x="78" y="81"/>
                    <a:pt x="78" y="81"/>
                  </a:cubicBezTo>
                  <a:cubicBezTo>
                    <a:pt x="93" y="0"/>
                    <a:pt x="93" y="0"/>
                    <a:pt x="93" y="0"/>
                  </a:cubicBezTo>
                  <a:cubicBezTo>
                    <a:pt x="152" y="11"/>
                    <a:pt x="152" y="11"/>
                    <a:pt x="152" y="11"/>
                  </a:cubicBezTo>
                  <a:cubicBezTo>
                    <a:pt x="124" y="158"/>
                    <a:pt x="124" y="158"/>
                    <a:pt x="124" y="158"/>
                  </a:cubicBezTo>
                  <a:cubicBezTo>
                    <a:pt x="122" y="169"/>
                    <a:pt x="113" y="178"/>
                    <a:pt x="102" y="181"/>
                  </a:cubicBezTo>
                  <a:cubicBezTo>
                    <a:pt x="99" y="182"/>
                    <a:pt x="97" y="182"/>
                    <a:pt x="95" y="182"/>
                  </a:cubicBezTo>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36" name="Freeform 296">
              <a:extLst>
                <a:ext uri="{FF2B5EF4-FFF2-40B4-BE49-F238E27FC236}">
                  <a16:creationId xmlns:a16="http://schemas.microsoft.com/office/drawing/2014/main" id="{0E6AA5F5-4626-3090-D732-E5CA29DEA073}"/>
                </a:ext>
              </a:extLst>
            </p:cNvPr>
            <p:cNvSpPr>
              <a:spLocks/>
            </p:cNvSpPr>
            <p:nvPr/>
          </p:nvSpPr>
          <p:spPr bwMode="auto">
            <a:xfrm>
              <a:off x="3362326" y="3419476"/>
              <a:ext cx="255588" cy="382588"/>
            </a:xfrm>
            <a:custGeom>
              <a:avLst/>
              <a:gdLst>
                <a:gd name="T0" fmla="*/ 47 w 101"/>
                <a:gd name="T1" fmla="*/ 2 h 150"/>
                <a:gd name="T2" fmla="*/ 70 w 101"/>
                <a:gd name="T3" fmla="*/ 64 h 150"/>
                <a:gd name="T4" fmla="*/ 88 w 101"/>
                <a:gd name="T5" fmla="*/ 50 h 150"/>
                <a:gd name="T6" fmla="*/ 65 w 101"/>
                <a:gd name="T7" fmla="*/ 122 h 150"/>
                <a:gd name="T8" fmla="*/ 62 w 101"/>
                <a:gd name="T9" fmla="*/ 134 h 150"/>
                <a:gd name="T10" fmla="*/ 59 w 101"/>
                <a:gd name="T11" fmla="*/ 150 h 150"/>
                <a:gd name="T12" fmla="*/ 0 w 101"/>
                <a:gd name="T13" fmla="*/ 138 h 150"/>
                <a:gd name="T14" fmla="*/ 1 w 101"/>
                <a:gd name="T15" fmla="*/ 101 h 150"/>
                <a:gd name="T16" fmla="*/ 2 w 101"/>
                <a:gd name="T17" fmla="*/ 70 h 150"/>
                <a:gd name="T18" fmla="*/ 47 w 101"/>
                <a:gd name="T19" fmla="*/ 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50">
                  <a:moveTo>
                    <a:pt x="47" y="2"/>
                  </a:moveTo>
                  <a:cubicBezTo>
                    <a:pt x="62" y="4"/>
                    <a:pt x="71" y="31"/>
                    <a:pt x="70" y="64"/>
                  </a:cubicBezTo>
                  <a:cubicBezTo>
                    <a:pt x="76" y="53"/>
                    <a:pt x="82" y="47"/>
                    <a:pt x="88" y="50"/>
                  </a:cubicBezTo>
                  <a:cubicBezTo>
                    <a:pt x="101" y="56"/>
                    <a:pt x="83" y="85"/>
                    <a:pt x="65" y="122"/>
                  </a:cubicBezTo>
                  <a:cubicBezTo>
                    <a:pt x="64" y="125"/>
                    <a:pt x="63" y="132"/>
                    <a:pt x="62" y="134"/>
                  </a:cubicBezTo>
                  <a:cubicBezTo>
                    <a:pt x="59" y="150"/>
                    <a:pt x="59" y="150"/>
                    <a:pt x="59" y="150"/>
                  </a:cubicBezTo>
                  <a:cubicBezTo>
                    <a:pt x="0" y="138"/>
                    <a:pt x="0" y="138"/>
                    <a:pt x="0" y="138"/>
                  </a:cubicBezTo>
                  <a:cubicBezTo>
                    <a:pt x="1" y="101"/>
                    <a:pt x="1" y="101"/>
                    <a:pt x="1" y="101"/>
                  </a:cubicBezTo>
                  <a:cubicBezTo>
                    <a:pt x="0" y="92"/>
                    <a:pt x="0" y="81"/>
                    <a:pt x="2" y="70"/>
                  </a:cubicBezTo>
                  <a:cubicBezTo>
                    <a:pt x="7" y="29"/>
                    <a:pt x="30" y="0"/>
                    <a:pt x="47" y="2"/>
                  </a:cubicBezTo>
                  <a:close/>
                </a:path>
              </a:pathLst>
            </a:custGeom>
            <a:solidFill>
              <a:srgbClr val="FCE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37" name="Freeform 297">
              <a:extLst>
                <a:ext uri="{FF2B5EF4-FFF2-40B4-BE49-F238E27FC236}">
                  <a16:creationId xmlns:a16="http://schemas.microsoft.com/office/drawing/2014/main" id="{FEC8609E-D6CE-ACE0-AFB1-4D24D335AE05}"/>
                </a:ext>
              </a:extLst>
            </p:cNvPr>
            <p:cNvSpPr>
              <a:spLocks/>
            </p:cNvSpPr>
            <p:nvPr/>
          </p:nvSpPr>
          <p:spPr bwMode="auto">
            <a:xfrm>
              <a:off x="3300413" y="3898901"/>
              <a:ext cx="30163" cy="157163"/>
            </a:xfrm>
            <a:custGeom>
              <a:avLst/>
              <a:gdLst>
                <a:gd name="T0" fmla="*/ 0 w 19"/>
                <a:gd name="T1" fmla="*/ 0 h 99"/>
                <a:gd name="T2" fmla="*/ 19 w 19"/>
                <a:gd name="T3" fmla="*/ 99 h 99"/>
                <a:gd name="T4" fmla="*/ 19 w 19"/>
                <a:gd name="T5" fmla="*/ 25 h 99"/>
                <a:gd name="T6" fmla="*/ 0 w 19"/>
                <a:gd name="T7" fmla="*/ 0 h 99"/>
              </a:gdLst>
              <a:ahLst/>
              <a:cxnLst>
                <a:cxn ang="0">
                  <a:pos x="T0" y="T1"/>
                </a:cxn>
                <a:cxn ang="0">
                  <a:pos x="T2" y="T3"/>
                </a:cxn>
                <a:cxn ang="0">
                  <a:pos x="T4" y="T5"/>
                </a:cxn>
                <a:cxn ang="0">
                  <a:pos x="T6" y="T7"/>
                </a:cxn>
              </a:cxnLst>
              <a:rect l="0" t="0" r="r" b="b"/>
              <a:pathLst>
                <a:path w="19" h="99">
                  <a:moveTo>
                    <a:pt x="0" y="0"/>
                  </a:moveTo>
                  <a:lnTo>
                    <a:pt x="19" y="99"/>
                  </a:lnTo>
                  <a:lnTo>
                    <a:pt x="19" y="25"/>
                  </a:lnTo>
                  <a:lnTo>
                    <a:pt x="0" y="0"/>
                  </a:lnTo>
                  <a:close/>
                </a:path>
              </a:pathLst>
            </a:custGeom>
            <a:solidFill>
              <a:srgbClr val="EFA5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38" name="Freeform 298">
              <a:extLst>
                <a:ext uri="{FF2B5EF4-FFF2-40B4-BE49-F238E27FC236}">
                  <a16:creationId xmlns:a16="http://schemas.microsoft.com/office/drawing/2014/main" id="{E9DB5C38-DBF2-A666-396A-9C83AF5EE2AD}"/>
                </a:ext>
              </a:extLst>
            </p:cNvPr>
            <p:cNvSpPr>
              <a:spLocks/>
            </p:cNvSpPr>
            <p:nvPr/>
          </p:nvSpPr>
          <p:spPr bwMode="auto">
            <a:xfrm>
              <a:off x="3300413" y="3898901"/>
              <a:ext cx="30163" cy="157163"/>
            </a:xfrm>
            <a:custGeom>
              <a:avLst/>
              <a:gdLst>
                <a:gd name="T0" fmla="*/ 0 w 19"/>
                <a:gd name="T1" fmla="*/ 0 h 99"/>
                <a:gd name="T2" fmla="*/ 19 w 19"/>
                <a:gd name="T3" fmla="*/ 99 h 99"/>
                <a:gd name="T4" fmla="*/ 19 w 19"/>
                <a:gd name="T5" fmla="*/ 25 h 99"/>
                <a:gd name="T6" fmla="*/ 0 w 19"/>
                <a:gd name="T7" fmla="*/ 0 h 99"/>
              </a:gdLst>
              <a:ahLst/>
              <a:cxnLst>
                <a:cxn ang="0">
                  <a:pos x="T0" y="T1"/>
                </a:cxn>
                <a:cxn ang="0">
                  <a:pos x="T2" y="T3"/>
                </a:cxn>
                <a:cxn ang="0">
                  <a:pos x="T4" y="T5"/>
                </a:cxn>
                <a:cxn ang="0">
                  <a:pos x="T6" y="T7"/>
                </a:cxn>
              </a:cxnLst>
              <a:rect l="0" t="0" r="r" b="b"/>
              <a:pathLst>
                <a:path w="19" h="99">
                  <a:moveTo>
                    <a:pt x="0" y="0"/>
                  </a:moveTo>
                  <a:lnTo>
                    <a:pt x="19" y="99"/>
                  </a:lnTo>
                  <a:lnTo>
                    <a:pt x="19" y="25"/>
                  </a:lnTo>
                  <a:lnTo>
                    <a:pt x="0" y="0"/>
                  </a:lnTo>
                </a:path>
              </a:pathLst>
            </a:custGeom>
            <a:solidFill>
              <a:srgbClr val="C28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39" name="Freeform 299">
              <a:extLst>
                <a:ext uri="{FF2B5EF4-FFF2-40B4-BE49-F238E27FC236}">
                  <a16:creationId xmlns:a16="http://schemas.microsoft.com/office/drawing/2014/main" id="{46DCC4FF-323D-5E13-702D-34D6FB4946A9}"/>
                </a:ext>
              </a:extLst>
            </p:cNvPr>
            <p:cNvSpPr>
              <a:spLocks/>
            </p:cNvSpPr>
            <p:nvPr/>
          </p:nvSpPr>
          <p:spPr bwMode="auto">
            <a:xfrm>
              <a:off x="1973263" y="3732213"/>
              <a:ext cx="387350" cy="463550"/>
            </a:xfrm>
            <a:custGeom>
              <a:avLst/>
              <a:gdLst>
                <a:gd name="T0" fmla="*/ 57 w 152"/>
                <a:gd name="T1" fmla="*/ 182 h 182"/>
                <a:gd name="T2" fmla="*/ 81 w 152"/>
                <a:gd name="T3" fmla="*/ 170 h 182"/>
                <a:gd name="T4" fmla="*/ 152 w 152"/>
                <a:gd name="T5" fmla="*/ 79 h 182"/>
                <a:gd name="T6" fmla="*/ 104 w 152"/>
                <a:gd name="T7" fmla="*/ 42 h 182"/>
                <a:gd name="T8" fmla="*/ 74 w 152"/>
                <a:gd name="T9" fmla="*/ 81 h 182"/>
                <a:gd name="T10" fmla="*/ 59 w 152"/>
                <a:gd name="T11" fmla="*/ 0 h 182"/>
                <a:gd name="T12" fmla="*/ 0 w 152"/>
                <a:gd name="T13" fmla="*/ 11 h 182"/>
                <a:gd name="T14" fmla="*/ 28 w 152"/>
                <a:gd name="T15" fmla="*/ 158 h 182"/>
                <a:gd name="T16" fmla="*/ 51 w 152"/>
                <a:gd name="T17" fmla="*/ 181 h 182"/>
                <a:gd name="T18" fmla="*/ 57 w 152"/>
                <a:gd name="T19"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82">
                  <a:moveTo>
                    <a:pt x="57" y="182"/>
                  </a:moveTo>
                  <a:cubicBezTo>
                    <a:pt x="67" y="182"/>
                    <a:pt x="76" y="178"/>
                    <a:pt x="81" y="170"/>
                  </a:cubicBezTo>
                  <a:cubicBezTo>
                    <a:pt x="152" y="79"/>
                    <a:pt x="152" y="79"/>
                    <a:pt x="152" y="79"/>
                  </a:cubicBezTo>
                  <a:cubicBezTo>
                    <a:pt x="104" y="42"/>
                    <a:pt x="104" y="42"/>
                    <a:pt x="104" y="42"/>
                  </a:cubicBezTo>
                  <a:cubicBezTo>
                    <a:pt x="74" y="81"/>
                    <a:pt x="74" y="81"/>
                    <a:pt x="74" y="81"/>
                  </a:cubicBezTo>
                  <a:cubicBezTo>
                    <a:pt x="59" y="0"/>
                    <a:pt x="59" y="0"/>
                    <a:pt x="59" y="0"/>
                  </a:cubicBezTo>
                  <a:cubicBezTo>
                    <a:pt x="0" y="11"/>
                    <a:pt x="0" y="11"/>
                    <a:pt x="0" y="11"/>
                  </a:cubicBezTo>
                  <a:cubicBezTo>
                    <a:pt x="28" y="158"/>
                    <a:pt x="28" y="158"/>
                    <a:pt x="28" y="158"/>
                  </a:cubicBezTo>
                  <a:cubicBezTo>
                    <a:pt x="30" y="169"/>
                    <a:pt x="39" y="178"/>
                    <a:pt x="51" y="181"/>
                  </a:cubicBezTo>
                  <a:cubicBezTo>
                    <a:pt x="53" y="182"/>
                    <a:pt x="55" y="182"/>
                    <a:pt x="57" y="182"/>
                  </a:cubicBezTo>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40" name="Freeform 300">
              <a:extLst>
                <a:ext uri="{FF2B5EF4-FFF2-40B4-BE49-F238E27FC236}">
                  <a16:creationId xmlns:a16="http://schemas.microsoft.com/office/drawing/2014/main" id="{C6230593-BABA-B55D-A77C-C2E25E27BFCA}"/>
                </a:ext>
              </a:extLst>
            </p:cNvPr>
            <p:cNvSpPr>
              <a:spLocks/>
            </p:cNvSpPr>
            <p:nvPr/>
          </p:nvSpPr>
          <p:spPr bwMode="auto">
            <a:xfrm>
              <a:off x="1874838" y="3419476"/>
              <a:ext cx="255588" cy="382588"/>
            </a:xfrm>
            <a:custGeom>
              <a:avLst/>
              <a:gdLst>
                <a:gd name="T0" fmla="*/ 54 w 101"/>
                <a:gd name="T1" fmla="*/ 2 h 150"/>
                <a:gd name="T2" fmla="*/ 32 w 101"/>
                <a:gd name="T3" fmla="*/ 64 h 150"/>
                <a:gd name="T4" fmla="*/ 13 w 101"/>
                <a:gd name="T5" fmla="*/ 50 h 150"/>
                <a:gd name="T6" fmla="*/ 36 w 101"/>
                <a:gd name="T7" fmla="*/ 122 h 150"/>
                <a:gd name="T8" fmla="*/ 39 w 101"/>
                <a:gd name="T9" fmla="*/ 134 h 150"/>
                <a:gd name="T10" fmla="*/ 42 w 101"/>
                <a:gd name="T11" fmla="*/ 150 h 150"/>
                <a:gd name="T12" fmla="*/ 101 w 101"/>
                <a:gd name="T13" fmla="*/ 138 h 150"/>
                <a:gd name="T14" fmla="*/ 100 w 101"/>
                <a:gd name="T15" fmla="*/ 101 h 150"/>
                <a:gd name="T16" fmla="*/ 99 w 101"/>
                <a:gd name="T17" fmla="*/ 70 h 150"/>
                <a:gd name="T18" fmla="*/ 54 w 101"/>
                <a:gd name="T19" fmla="*/ 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50">
                  <a:moveTo>
                    <a:pt x="54" y="2"/>
                  </a:moveTo>
                  <a:cubicBezTo>
                    <a:pt x="39" y="4"/>
                    <a:pt x="30" y="31"/>
                    <a:pt x="32" y="64"/>
                  </a:cubicBezTo>
                  <a:cubicBezTo>
                    <a:pt x="25" y="53"/>
                    <a:pt x="19" y="47"/>
                    <a:pt x="13" y="50"/>
                  </a:cubicBezTo>
                  <a:cubicBezTo>
                    <a:pt x="0" y="56"/>
                    <a:pt x="18" y="85"/>
                    <a:pt x="36" y="122"/>
                  </a:cubicBezTo>
                  <a:cubicBezTo>
                    <a:pt x="37" y="125"/>
                    <a:pt x="38" y="132"/>
                    <a:pt x="39" y="134"/>
                  </a:cubicBezTo>
                  <a:cubicBezTo>
                    <a:pt x="42" y="150"/>
                    <a:pt x="42" y="150"/>
                    <a:pt x="42" y="150"/>
                  </a:cubicBezTo>
                  <a:cubicBezTo>
                    <a:pt x="101" y="138"/>
                    <a:pt x="101" y="138"/>
                    <a:pt x="101" y="138"/>
                  </a:cubicBezTo>
                  <a:cubicBezTo>
                    <a:pt x="100" y="101"/>
                    <a:pt x="100" y="101"/>
                    <a:pt x="100" y="101"/>
                  </a:cubicBezTo>
                  <a:cubicBezTo>
                    <a:pt x="101" y="92"/>
                    <a:pt x="101" y="81"/>
                    <a:pt x="99" y="70"/>
                  </a:cubicBezTo>
                  <a:cubicBezTo>
                    <a:pt x="94" y="29"/>
                    <a:pt x="72" y="0"/>
                    <a:pt x="54" y="2"/>
                  </a:cubicBezTo>
                  <a:close/>
                </a:path>
              </a:pathLst>
            </a:custGeom>
            <a:solidFill>
              <a:srgbClr val="FCE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41" name="Freeform 301">
              <a:extLst>
                <a:ext uri="{FF2B5EF4-FFF2-40B4-BE49-F238E27FC236}">
                  <a16:creationId xmlns:a16="http://schemas.microsoft.com/office/drawing/2014/main" id="{11801A26-866A-2BD1-A5D9-483A053F882F}"/>
                </a:ext>
              </a:extLst>
            </p:cNvPr>
            <p:cNvSpPr>
              <a:spLocks/>
            </p:cNvSpPr>
            <p:nvPr/>
          </p:nvSpPr>
          <p:spPr bwMode="auto">
            <a:xfrm>
              <a:off x="2162176" y="3898901"/>
              <a:ext cx="30163" cy="157163"/>
            </a:xfrm>
            <a:custGeom>
              <a:avLst/>
              <a:gdLst>
                <a:gd name="T0" fmla="*/ 19 w 19"/>
                <a:gd name="T1" fmla="*/ 0 h 99"/>
                <a:gd name="T2" fmla="*/ 0 w 19"/>
                <a:gd name="T3" fmla="*/ 25 h 99"/>
                <a:gd name="T4" fmla="*/ 0 w 19"/>
                <a:gd name="T5" fmla="*/ 99 h 99"/>
                <a:gd name="T6" fmla="*/ 19 w 19"/>
                <a:gd name="T7" fmla="*/ 0 h 99"/>
              </a:gdLst>
              <a:ahLst/>
              <a:cxnLst>
                <a:cxn ang="0">
                  <a:pos x="T0" y="T1"/>
                </a:cxn>
                <a:cxn ang="0">
                  <a:pos x="T2" y="T3"/>
                </a:cxn>
                <a:cxn ang="0">
                  <a:pos x="T4" y="T5"/>
                </a:cxn>
                <a:cxn ang="0">
                  <a:pos x="T6" y="T7"/>
                </a:cxn>
              </a:cxnLst>
              <a:rect l="0" t="0" r="r" b="b"/>
              <a:pathLst>
                <a:path w="19" h="99">
                  <a:moveTo>
                    <a:pt x="19" y="0"/>
                  </a:moveTo>
                  <a:lnTo>
                    <a:pt x="0" y="25"/>
                  </a:lnTo>
                  <a:lnTo>
                    <a:pt x="0" y="99"/>
                  </a:lnTo>
                  <a:lnTo>
                    <a:pt x="19" y="0"/>
                  </a:lnTo>
                  <a:close/>
                </a:path>
              </a:pathLst>
            </a:custGeom>
            <a:solidFill>
              <a:srgbClr val="EFA5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42" name="Freeform 302">
              <a:extLst>
                <a:ext uri="{FF2B5EF4-FFF2-40B4-BE49-F238E27FC236}">
                  <a16:creationId xmlns:a16="http://schemas.microsoft.com/office/drawing/2014/main" id="{2C58F21F-3375-9EBF-E444-108713E8D25C}"/>
                </a:ext>
              </a:extLst>
            </p:cNvPr>
            <p:cNvSpPr>
              <a:spLocks/>
            </p:cNvSpPr>
            <p:nvPr/>
          </p:nvSpPr>
          <p:spPr bwMode="auto">
            <a:xfrm>
              <a:off x="2162176" y="3898901"/>
              <a:ext cx="30163" cy="157163"/>
            </a:xfrm>
            <a:custGeom>
              <a:avLst/>
              <a:gdLst>
                <a:gd name="T0" fmla="*/ 19 w 19"/>
                <a:gd name="T1" fmla="*/ 0 h 99"/>
                <a:gd name="T2" fmla="*/ 0 w 19"/>
                <a:gd name="T3" fmla="*/ 25 h 99"/>
                <a:gd name="T4" fmla="*/ 0 w 19"/>
                <a:gd name="T5" fmla="*/ 99 h 99"/>
                <a:gd name="T6" fmla="*/ 19 w 19"/>
                <a:gd name="T7" fmla="*/ 0 h 99"/>
              </a:gdLst>
              <a:ahLst/>
              <a:cxnLst>
                <a:cxn ang="0">
                  <a:pos x="T0" y="T1"/>
                </a:cxn>
                <a:cxn ang="0">
                  <a:pos x="T2" y="T3"/>
                </a:cxn>
                <a:cxn ang="0">
                  <a:pos x="T4" y="T5"/>
                </a:cxn>
                <a:cxn ang="0">
                  <a:pos x="T6" y="T7"/>
                </a:cxn>
              </a:cxnLst>
              <a:rect l="0" t="0" r="r" b="b"/>
              <a:pathLst>
                <a:path w="19" h="99">
                  <a:moveTo>
                    <a:pt x="19" y="0"/>
                  </a:moveTo>
                  <a:lnTo>
                    <a:pt x="0" y="25"/>
                  </a:lnTo>
                  <a:lnTo>
                    <a:pt x="0" y="99"/>
                  </a:lnTo>
                  <a:lnTo>
                    <a:pt x="19" y="0"/>
                  </a:lnTo>
                </a:path>
              </a:pathLst>
            </a:custGeom>
            <a:solidFill>
              <a:srgbClr val="C28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43" name="Freeform 303">
              <a:extLst>
                <a:ext uri="{FF2B5EF4-FFF2-40B4-BE49-F238E27FC236}">
                  <a16:creationId xmlns:a16="http://schemas.microsoft.com/office/drawing/2014/main" id="{1574F98D-D42B-3688-C23B-F3BEEFC9F0FF}"/>
                </a:ext>
              </a:extLst>
            </p:cNvPr>
            <p:cNvSpPr>
              <a:spLocks/>
            </p:cNvSpPr>
            <p:nvPr/>
          </p:nvSpPr>
          <p:spPr bwMode="auto">
            <a:xfrm>
              <a:off x="2263776" y="3409951"/>
              <a:ext cx="965200" cy="1368425"/>
            </a:xfrm>
            <a:custGeom>
              <a:avLst/>
              <a:gdLst>
                <a:gd name="T0" fmla="*/ 239 w 380"/>
                <a:gd name="T1" fmla="*/ 0 h 538"/>
                <a:gd name="T2" fmla="*/ 190 w 380"/>
                <a:gd name="T3" fmla="*/ 106 h 538"/>
                <a:gd name="T4" fmla="*/ 141 w 380"/>
                <a:gd name="T5" fmla="*/ 0 h 538"/>
                <a:gd name="T6" fmla="*/ 0 w 380"/>
                <a:gd name="T7" fmla="*/ 141 h 538"/>
                <a:gd name="T8" fmla="*/ 36 w 380"/>
                <a:gd name="T9" fmla="*/ 155 h 538"/>
                <a:gd name="T10" fmla="*/ 36 w 380"/>
                <a:gd name="T11" fmla="*/ 538 h 538"/>
                <a:gd name="T12" fmla="*/ 189 w 380"/>
                <a:gd name="T13" fmla="*/ 538 h 538"/>
                <a:gd name="T14" fmla="*/ 344 w 380"/>
                <a:gd name="T15" fmla="*/ 538 h 538"/>
                <a:gd name="T16" fmla="*/ 344 w 380"/>
                <a:gd name="T17" fmla="*/ 155 h 538"/>
                <a:gd name="T18" fmla="*/ 380 w 380"/>
                <a:gd name="T19" fmla="*/ 141 h 538"/>
                <a:gd name="T20" fmla="*/ 239 w 380"/>
                <a:gd name="T21"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 h="538">
                  <a:moveTo>
                    <a:pt x="239" y="0"/>
                  </a:moveTo>
                  <a:cubicBezTo>
                    <a:pt x="190" y="106"/>
                    <a:pt x="190" y="106"/>
                    <a:pt x="190" y="106"/>
                  </a:cubicBezTo>
                  <a:cubicBezTo>
                    <a:pt x="141" y="0"/>
                    <a:pt x="141" y="0"/>
                    <a:pt x="141" y="0"/>
                  </a:cubicBezTo>
                  <a:cubicBezTo>
                    <a:pt x="64" y="0"/>
                    <a:pt x="0" y="73"/>
                    <a:pt x="0" y="141"/>
                  </a:cubicBezTo>
                  <a:cubicBezTo>
                    <a:pt x="36" y="155"/>
                    <a:pt x="36" y="155"/>
                    <a:pt x="36" y="155"/>
                  </a:cubicBezTo>
                  <a:cubicBezTo>
                    <a:pt x="36" y="538"/>
                    <a:pt x="36" y="538"/>
                    <a:pt x="36" y="538"/>
                  </a:cubicBezTo>
                  <a:cubicBezTo>
                    <a:pt x="189" y="538"/>
                    <a:pt x="189" y="538"/>
                    <a:pt x="189" y="538"/>
                  </a:cubicBezTo>
                  <a:cubicBezTo>
                    <a:pt x="344" y="538"/>
                    <a:pt x="344" y="538"/>
                    <a:pt x="344" y="538"/>
                  </a:cubicBezTo>
                  <a:cubicBezTo>
                    <a:pt x="344" y="155"/>
                    <a:pt x="344" y="155"/>
                    <a:pt x="344" y="155"/>
                  </a:cubicBezTo>
                  <a:cubicBezTo>
                    <a:pt x="380" y="141"/>
                    <a:pt x="380" y="141"/>
                    <a:pt x="380" y="141"/>
                  </a:cubicBezTo>
                  <a:cubicBezTo>
                    <a:pt x="380" y="73"/>
                    <a:pt x="316" y="0"/>
                    <a:pt x="239" y="0"/>
                  </a:cubicBezTo>
                </a:path>
              </a:pathLst>
            </a:custGeom>
            <a:solidFill>
              <a:srgbClr val="65C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44" name="Freeform 304">
              <a:extLst>
                <a:ext uri="{FF2B5EF4-FFF2-40B4-BE49-F238E27FC236}">
                  <a16:creationId xmlns:a16="http://schemas.microsoft.com/office/drawing/2014/main" id="{8B8A7D48-51B0-5811-8948-E5DBDFED79B4}"/>
                </a:ext>
              </a:extLst>
            </p:cNvPr>
            <p:cNvSpPr>
              <a:spLocks/>
            </p:cNvSpPr>
            <p:nvPr/>
          </p:nvSpPr>
          <p:spPr bwMode="auto">
            <a:xfrm>
              <a:off x="2354263" y="3770313"/>
              <a:ext cx="177800" cy="392113"/>
            </a:xfrm>
            <a:custGeom>
              <a:avLst/>
              <a:gdLst>
                <a:gd name="T0" fmla="*/ 112 w 112"/>
                <a:gd name="T1" fmla="*/ 0 h 247"/>
                <a:gd name="T2" fmla="*/ 0 w 112"/>
                <a:gd name="T3" fmla="*/ 84 h 247"/>
                <a:gd name="T4" fmla="*/ 0 w 112"/>
                <a:gd name="T5" fmla="*/ 247 h 247"/>
                <a:gd name="T6" fmla="*/ 112 w 112"/>
                <a:gd name="T7" fmla="*/ 0 h 247"/>
              </a:gdLst>
              <a:ahLst/>
              <a:cxnLst>
                <a:cxn ang="0">
                  <a:pos x="T0" y="T1"/>
                </a:cxn>
                <a:cxn ang="0">
                  <a:pos x="T2" y="T3"/>
                </a:cxn>
                <a:cxn ang="0">
                  <a:pos x="T4" y="T5"/>
                </a:cxn>
                <a:cxn ang="0">
                  <a:pos x="T6" y="T7"/>
                </a:cxn>
              </a:cxnLst>
              <a:rect l="0" t="0" r="r" b="b"/>
              <a:pathLst>
                <a:path w="112" h="247">
                  <a:moveTo>
                    <a:pt x="112" y="0"/>
                  </a:moveTo>
                  <a:lnTo>
                    <a:pt x="0" y="84"/>
                  </a:lnTo>
                  <a:lnTo>
                    <a:pt x="0" y="247"/>
                  </a:lnTo>
                  <a:lnTo>
                    <a:pt x="112" y="0"/>
                  </a:lnTo>
                  <a:close/>
                </a:path>
              </a:pathLst>
            </a:custGeom>
            <a:solidFill>
              <a:srgbClr val="4CB4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45" name="Freeform 305">
              <a:extLst>
                <a:ext uri="{FF2B5EF4-FFF2-40B4-BE49-F238E27FC236}">
                  <a16:creationId xmlns:a16="http://schemas.microsoft.com/office/drawing/2014/main" id="{45209C80-E316-9223-4433-6B1D963EA17E}"/>
                </a:ext>
              </a:extLst>
            </p:cNvPr>
            <p:cNvSpPr>
              <a:spLocks/>
            </p:cNvSpPr>
            <p:nvPr/>
          </p:nvSpPr>
          <p:spPr bwMode="auto">
            <a:xfrm>
              <a:off x="2354263" y="3770313"/>
              <a:ext cx="177800" cy="392113"/>
            </a:xfrm>
            <a:custGeom>
              <a:avLst/>
              <a:gdLst>
                <a:gd name="T0" fmla="*/ 112 w 112"/>
                <a:gd name="T1" fmla="*/ 0 h 247"/>
                <a:gd name="T2" fmla="*/ 0 w 112"/>
                <a:gd name="T3" fmla="*/ 84 h 247"/>
                <a:gd name="T4" fmla="*/ 0 w 112"/>
                <a:gd name="T5" fmla="*/ 247 h 247"/>
                <a:gd name="T6" fmla="*/ 112 w 112"/>
                <a:gd name="T7" fmla="*/ 0 h 247"/>
              </a:gdLst>
              <a:ahLst/>
              <a:cxnLst>
                <a:cxn ang="0">
                  <a:pos x="T0" y="T1"/>
                </a:cxn>
                <a:cxn ang="0">
                  <a:pos x="T2" y="T3"/>
                </a:cxn>
                <a:cxn ang="0">
                  <a:pos x="T4" y="T5"/>
                </a:cxn>
                <a:cxn ang="0">
                  <a:pos x="T6" y="T7"/>
                </a:cxn>
              </a:cxnLst>
              <a:rect l="0" t="0" r="r" b="b"/>
              <a:pathLst>
                <a:path w="112" h="247">
                  <a:moveTo>
                    <a:pt x="112" y="0"/>
                  </a:moveTo>
                  <a:lnTo>
                    <a:pt x="0" y="84"/>
                  </a:lnTo>
                  <a:lnTo>
                    <a:pt x="0" y="247"/>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46" name="Freeform 306">
              <a:extLst>
                <a:ext uri="{FF2B5EF4-FFF2-40B4-BE49-F238E27FC236}">
                  <a16:creationId xmlns:a16="http://schemas.microsoft.com/office/drawing/2014/main" id="{CC323D21-7E94-CE9D-38AF-338604347AE3}"/>
                </a:ext>
              </a:extLst>
            </p:cNvPr>
            <p:cNvSpPr>
              <a:spLocks/>
            </p:cNvSpPr>
            <p:nvPr/>
          </p:nvSpPr>
          <p:spPr bwMode="auto">
            <a:xfrm>
              <a:off x="2151063" y="3575051"/>
              <a:ext cx="457200" cy="452438"/>
            </a:xfrm>
            <a:custGeom>
              <a:avLst/>
              <a:gdLst>
                <a:gd name="T0" fmla="*/ 128 w 288"/>
                <a:gd name="T1" fmla="*/ 285 h 285"/>
                <a:gd name="T2" fmla="*/ 0 w 288"/>
                <a:gd name="T3" fmla="*/ 160 h 285"/>
                <a:gd name="T4" fmla="*/ 111 w 288"/>
                <a:gd name="T5" fmla="*/ 0 h 285"/>
                <a:gd name="T6" fmla="*/ 288 w 288"/>
                <a:gd name="T7" fmla="*/ 55 h 285"/>
                <a:gd name="T8" fmla="*/ 128 w 288"/>
                <a:gd name="T9" fmla="*/ 285 h 285"/>
              </a:gdLst>
              <a:ahLst/>
              <a:cxnLst>
                <a:cxn ang="0">
                  <a:pos x="T0" y="T1"/>
                </a:cxn>
                <a:cxn ang="0">
                  <a:pos x="T2" y="T3"/>
                </a:cxn>
                <a:cxn ang="0">
                  <a:pos x="T4" y="T5"/>
                </a:cxn>
                <a:cxn ang="0">
                  <a:pos x="T6" y="T7"/>
                </a:cxn>
                <a:cxn ang="0">
                  <a:pos x="T8" y="T9"/>
                </a:cxn>
              </a:cxnLst>
              <a:rect l="0" t="0" r="r" b="b"/>
              <a:pathLst>
                <a:path w="288" h="285">
                  <a:moveTo>
                    <a:pt x="128" y="285"/>
                  </a:moveTo>
                  <a:lnTo>
                    <a:pt x="0" y="160"/>
                  </a:lnTo>
                  <a:lnTo>
                    <a:pt x="111" y="0"/>
                  </a:lnTo>
                  <a:lnTo>
                    <a:pt x="288" y="55"/>
                  </a:lnTo>
                  <a:lnTo>
                    <a:pt x="128" y="285"/>
                  </a:lnTo>
                  <a:close/>
                </a:path>
              </a:pathLst>
            </a:custGeom>
            <a:solidFill>
              <a:srgbClr val="65C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47" name="Freeform 307">
              <a:extLst>
                <a:ext uri="{FF2B5EF4-FFF2-40B4-BE49-F238E27FC236}">
                  <a16:creationId xmlns:a16="http://schemas.microsoft.com/office/drawing/2014/main" id="{9756CB8A-EA2F-829D-4A4A-5F25E0E29A97}"/>
                </a:ext>
              </a:extLst>
            </p:cNvPr>
            <p:cNvSpPr>
              <a:spLocks/>
            </p:cNvSpPr>
            <p:nvPr/>
          </p:nvSpPr>
          <p:spPr bwMode="auto">
            <a:xfrm>
              <a:off x="2959101" y="3770313"/>
              <a:ext cx="179388" cy="392113"/>
            </a:xfrm>
            <a:custGeom>
              <a:avLst/>
              <a:gdLst>
                <a:gd name="T0" fmla="*/ 0 w 113"/>
                <a:gd name="T1" fmla="*/ 0 h 247"/>
                <a:gd name="T2" fmla="*/ 113 w 113"/>
                <a:gd name="T3" fmla="*/ 247 h 247"/>
                <a:gd name="T4" fmla="*/ 113 w 113"/>
                <a:gd name="T5" fmla="*/ 106 h 247"/>
                <a:gd name="T6" fmla="*/ 113 w 113"/>
                <a:gd name="T7" fmla="*/ 101 h 247"/>
                <a:gd name="T8" fmla="*/ 113 w 113"/>
                <a:gd name="T9" fmla="*/ 84 h 247"/>
                <a:gd name="T10" fmla="*/ 0 w 113"/>
                <a:gd name="T11" fmla="*/ 0 h 247"/>
              </a:gdLst>
              <a:ahLst/>
              <a:cxnLst>
                <a:cxn ang="0">
                  <a:pos x="T0" y="T1"/>
                </a:cxn>
                <a:cxn ang="0">
                  <a:pos x="T2" y="T3"/>
                </a:cxn>
                <a:cxn ang="0">
                  <a:pos x="T4" y="T5"/>
                </a:cxn>
                <a:cxn ang="0">
                  <a:pos x="T6" y="T7"/>
                </a:cxn>
                <a:cxn ang="0">
                  <a:pos x="T8" y="T9"/>
                </a:cxn>
                <a:cxn ang="0">
                  <a:pos x="T10" y="T11"/>
                </a:cxn>
              </a:cxnLst>
              <a:rect l="0" t="0" r="r" b="b"/>
              <a:pathLst>
                <a:path w="113" h="247">
                  <a:moveTo>
                    <a:pt x="0" y="0"/>
                  </a:moveTo>
                  <a:lnTo>
                    <a:pt x="113" y="247"/>
                  </a:lnTo>
                  <a:lnTo>
                    <a:pt x="113" y="106"/>
                  </a:lnTo>
                  <a:lnTo>
                    <a:pt x="113" y="101"/>
                  </a:lnTo>
                  <a:lnTo>
                    <a:pt x="113" y="84"/>
                  </a:lnTo>
                  <a:lnTo>
                    <a:pt x="0" y="0"/>
                  </a:lnTo>
                  <a:close/>
                </a:path>
              </a:pathLst>
            </a:custGeom>
            <a:solidFill>
              <a:srgbClr val="4CB4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48" name="Freeform 308">
              <a:extLst>
                <a:ext uri="{FF2B5EF4-FFF2-40B4-BE49-F238E27FC236}">
                  <a16:creationId xmlns:a16="http://schemas.microsoft.com/office/drawing/2014/main" id="{E8E2D3B5-80E5-D435-89C4-8E18D8A3E34E}"/>
                </a:ext>
              </a:extLst>
            </p:cNvPr>
            <p:cNvSpPr>
              <a:spLocks/>
            </p:cNvSpPr>
            <p:nvPr/>
          </p:nvSpPr>
          <p:spPr bwMode="auto">
            <a:xfrm>
              <a:off x="2959101" y="3770313"/>
              <a:ext cx="179388" cy="392113"/>
            </a:xfrm>
            <a:custGeom>
              <a:avLst/>
              <a:gdLst>
                <a:gd name="T0" fmla="*/ 0 w 113"/>
                <a:gd name="T1" fmla="*/ 0 h 247"/>
                <a:gd name="T2" fmla="*/ 113 w 113"/>
                <a:gd name="T3" fmla="*/ 247 h 247"/>
                <a:gd name="T4" fmla="*/ 113 w 113"/>
                <a:gd name="T5" fmla="*/ 106 h 247"/>
                <a:gd name="T6" fmla="*/ 113 w 113"/>
                <a:gd name="T7" fmla="*/ 101 h 247"/>
                <a:gd name="T8" fmla="*/ 113 w 113"/>
                <a:gd name="T9" fmla="*/ 84 h 247"/>
                <a:gd name="T10" fmla="*/ 0 w 113"/>
                <a:gd name="T11" fmla="*/ 0 h 247"/>
              </a:gdLst>
              <a:ahLst/>
              <a:cxnLst>
                <a:cxn ang="0">
                  <a:pos x="T0" y="T1"/>
                </a:cxn>
                <a:cxn ang="0">
                  <a:pos x="T2" y="T3"/>
                </a:cxn>
                <a:cxn ang="0">
                  <a:pos x="T4" y="T5"/>
                </a:cxn>
                <a:cxn ang="0">
                  <a:pos x="T6" y="T7"/>
                </a:cxn>
                <a:cxn ang="0">
                  <a:pos x="T8" y="T9"/>
                </a:cxn>
                <a:cxn ang="0">
                  <a:pos x="T10" y="T11"/>
                </a:cxn>
              </a:cxnLst>
              <a:rect l="0" t="0" r="r" b="b"/>
              <a:pathLst>
                <a:path w="113" h="247">
                  <a:moveTo>
                    <a:pt x="0" y="0"/>
                  </a:moveTo>
                  <a:lnTo>
                    <a:pt x="113" y="247"/>
                  </a:lnTo>
                  <a:lnTo>
                    <a:pt x="113" y="106"/>
                  </a:lnTo>
                  <a:lnTo>
                    <a:pt x="113" y="101"/>
                  </a:lnTo>
                  <a:lnTo>
                    <a:pt x="113" y="8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49" name="Freeform 309">
              <a:extLst>
                <a:ext uri="{FF2B5EF4-FFF2-40B4-BE49-F238E27FC236}">
                  <a16:creationId xmlns:a16="http://schemas.microsoft.com/office/drawing/2014/main" id="{EC17219B-D2FF-2DEF-2377-AB0ACFE5A625}"/>
                </a:ext>
              </a:extLst>
            </p:cNvPr>
            <p:cNvSpPr>
              <a:spLocks/>
            </p:cNvSpPr>
            <p:nvPr/>
          </p:nvSpPr>
          <p:spPr bwMode="auto">
            <a:xfrm>
              <a:off x="2886076" y="3559176"/>
              <a:ext cx="455613" cy="468313"/>
            </a:xfrm>
            <a:custGeom>
              <a:avLst/>
              <a:gdLst>
                <a:gd name="T0" fmla="*/ 159 w 287"/>
                <a:gd name="T1" fmla="*/ 295 h 295"/>
                <a:gd name="T2" fmla="*/ 287 w 287"/>
                <a:gd name="T3" fmla="*/ 164 h 295"/>
                <a:gd name="T4" fmla="*/ 170 w 287"/>
                <a:gd name="T5" fmla="*/ 0 h 295"/>
                <a:gd name="T6" fmla="*/ 0 w 287"/>
                <a:gd name="T7" fmla="*/ 65 h 295"/>
                <a:gd name="T8" fmla="*/ 159 w 287"/>
                <a:gd name="T9" fmla="*/ 295 h 295"/>
              </a:gdLst>
              <a:ahLst/>
              <a:cxnLst>
                <a:cxn ang="0">
                  <a:pos x="T0" y="T1"/>
                </a:cxn>
                <a:cxn ang="0">
                  <a:pos x="T2" y="T3"/>
                </a:cxn>
                <a:cxn ang="0">
                  <a:pos x="T4" y="T5"/>
                </a:cxn>
                <a:cxn ang="0">
                  <a:pos x="T6" y="T7"/>
                </a:cxn>
                <a:cxn ang="0">
                  <a:pos x="T8" y="T9"/>
                </a:cxn>
              </a:cxnLst>
              <a:rect l="0" t="0" r="r" b="b"/>
              <a:pathLst>
                <a:path w="287" h="295">
                  <a:moveTo>
                    <a:pt x="159" y="295"/>
                  </a:moveTo>
                  <a:lnTo>
                    <a:pt x="287" y="164"/>
                  </a:lnTo>
                  <a:lnTo>
                    <a:pt x="170" y="0"/>
                  </a:lnTo>
                  <a:lnTo>
                    <a:pt x="0" y="65"/>
                  </a:lnTo>
                  <a:lnTo>
                    <a:pt x="159" y="295"/>
                  </a:lnTo>
                  <a:close/>
                </a:path>
              </a:pathLst>
            </a:custGeom>
            <a:solidFill>
              <a:srgbClr val="65C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50" name="Freeform 310">
              <a:extLst>
                <a:ext uri="{FF2B5EF4-FFF2-40B4-BE49-F238E27FC236}">
                  <a16:creationId xmlns:a16="http://schemas.microsoft.com/office/drawing/2014/main" id="{4B63821A-4002-25F5-2A44-FF036B6D3120}"/>
                </a:ext>
              </a:extLst>
            </p:cNvPr>
            <p:cNvSpPr>
              <a:spLocks/>
            </p:cNvSpPr>
            <p:nvPr/>
          </p:nvSpPr>
          <p:spPr bwMode="auto">
            <a:xfrm>
              <a:off x="2863851" y="3397251"/>
              <a:ext cx="111125" cy="274638"/>
            </a:xfrm>
            <a:custGeom>
              <a:avLst/>
              <a:gdLst>
                <a:gd name="T0" fmla="*/ 44 w 44"/>
                <a:gd name="T1" fmla="*/ 103 h 108"/>
                <a:gd name="T2" fmla="*/ 0 w 44"/>
                <a:gd name="T3" fmla="*/ 0 h 108"/>
                <a:gd name="T4" fmla="*/ 0 w 44"/>
                <a:gd name="T5" fmla="*/ 9 h 108"/>
                <a:gd name="T6" fmla="*/ 36 w 44"/>
                <a:gd name="T7" fmla="*/ 104 h 108"/>
                <a:gd name="T8" fmla="*/ 37 w 44"/>
                <a:gd name="T9" fmla="*/ 108 h 108"/>
                <a:gd name="T10" fmla="*/ 44 w 44"/>
                <a:gd name="T11" fmla="*/ 107 h 108"/>
                <a:gd name="T12" fmla="*/ 44 w 44"/>
                <a:gd name="T13" fmla="*/ 103 h 108"/>
              </a:gdLst>
              <a:ahLst/>
              <a:cxnLst>
                <a:cxn ang="0">
                  <a:pos x="T0" y="T1"/>
                </a:cxn>
                <a:cxn ang="0">
                  <a:pos x="T2" y="T3"/>
                </a:cxn>
                <a:cxn ang="0">
                  <a:pos x="T4" y="T5"/>
                </a:cxn>
                <a:cxn ang="0">
                  <a:pos x="T6" y="T7"/>
                </a:cxn>
                <a:cxn ang="0">
                  <a:pos x="T8" y="T9"/>
                </a:cxn>
                <a:cxn ang="0">
                  <a:pos x="T10" y="T11"/>
                </a:cxn>
                <a:cxn ang="0">
                  <a:pos x="T12" y="T13"/>
                </a:cxn>
              </a:cxnLst>
              <a:rect l="0" t="0" r="r" b="b"/>
              <a:pathLst>
                <a:path w="44" h="108">
                  <a:moveTo>
                    <a:pt x="44" y="103"/>
                  </a:moveTo>
                  <a:cubicBezTo>
                    <a:pt x="44" y="100"/>
                    <a:pt x="40" y="20"/>
                    <a:pt x="0" y="0"/>
                  </a:cubicBezTo>
                  <a:cubicBezTo>
                    <a:pt x="0" y="9"/>
                    <a:pt x="0" y="9"/>
                    <a:pt x="0" y="9"/>
                  </a:cubicBezTo>
                  <a:cubicBezTo>
                    <a:pt x="33" y="31"/>
                    <a:pt x="36" y="103"/>
                    <a:pt x="36" y="104"/>
                  </a:cubicBezTo>
                  <a:cubicBezTo>
                    <a:pt x="37" y="108"/>
                    <a:pt x="37" y="108"/>
                    <a:pt x="37" y="108"/>
                  </a:cubicBezTo>
                  <a:cubicBezTo>
                    <a:pt x="44" y="107"/>
                    <a:pt x="44" y="107"/>
                    <a:pt x="44" y="107"/>
                  </a:cubicBezTo>
                  <a:lnTo>
                    <a:pt x="44" y="103"/>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51" name="Freeform 311">
              <a:extLst>
                <a:ext uri="{FF2B5EF4-FFF2-40B4-BE49-F238E27FC236}">
                  <a16:creationId xmlns:a16="http://schemas.microsoft.com/office/drawing/2014/main" id="{A190D1D1-674B-E22C-679B-CDA5F6FC8915}"/>
                </a:ext>
              </a:extLst>
            </p:cNvPr>
            <p:cNvSpPr>
              <a:spLocks/>
            </p:cNvSpPr>
            <p:nvPr/>
          </p:nvSpPr>
          <p:spPr bwMode="auto">
            <a:xfrm>
              <a:off x="2462213" y="3394076"/>
              <a:ext cx="166688" cy="552450"/>
            </a:xfrm>
            <a:custGeom>
              <a:avLst/>
              <a:gdLst>
                <a:gd name="T0" fmla="*/ 66 w 66"/>
                <a:gd name="T1" fmla="*/ 9 h 217"/>
                <a:gd name="T2" fmla="*/ 66 w 66"/>
                <a:gd name="T3" fmla="*/ 0 h 217"/>
                <a:gd name="T4" fmla="*/ 29 w 66"/>
                <a:gd name="T5" fmla="*/ 213 h 217"/>
                <a:gd name="T6" fmla="*/ 30 w 66"/>
                <a:gd name="T7" fmla="*/ 217 h 217"/>
                <a:gd name="T8" fmla="*/ 38 w 66"/>
                <a:gd name="T9" fmla="*/ 216 h 217"/>
                <a:gd name="T10" fmla="*/ 37 w 66"/>
                <a:gd name="T11" fmla="*/ 212 h 217"/>
                <a:gd name="T12" fmla="*/ 66 w 66"/>
                <a:gd name="T13" fmla="*/ 9 h 217"/>
              </a:gdLst>
              <a:ahLst/>
              <a:cxnLst>
                <a:cxn ang="0">
                  <a:pos x="T0" y="T1"/>
                </a:cxn>
                <a:cxn ang="0">
                  <a:pos x="T2" y="T3"/>
                </a:cxn>
                <a:cxn ang="0">
                  <a:pos x="T4" y="T5"/>
                </a:cxn>
                <a:cxn ang="0">
                  <a:pos x="T6" y="T7"/>
                </a:cxn>
                <a:cxn ang="0">
                  <a:pos x="T8" y="T9"/>
                </a:cxn>
                <a:cxn ang="0">
                  <a:pos x="T10" y="T11"/>
                </a:cxn>
                <a:cxn ang="0">
                  <a:pos x="T12" y="T13"/>
                </a:cxn>
              </a:cxnLst>
              <a:rect l="0" t="0" r="r" b="b"/>
              <a:pathLst>
                <a:path w="66" h="217">
                  <a:moveTo>
                    <a:pt x="66" y="9"/>
                  </a:moveTo>
                  <a:cubicBezTo>
                    <a:pt x="66" y="0"/>
                    <a:pt x="66" y="0"/>
                    <a:pt x="66" y="0"/>
                  </a:cubicBezTo>
                  <a:cubicBezTo>
                    <a:pt x="0" y="33"/>
                    <a:pt x="28" y="205"/>
                    <a:pt x="29" y="213"/>
                  </a:cubicBezTo>
                  <a:cubicBezTo>
                    <a:pt x="30" y="217"/>
                    <a:pt x="30" y="217"/>
                    <a:pt x="30" y="217"/>
                  </a:cubicBezTo>
                  <a:cubicBezTo>
                    <a:pt x="38" y="216"/>
                    <a:pt x="38" y="216"/>
                    <a:pt x="38" y="216"/>
                  </a:cubicBezTo>
                  <a:cubicBezTo>
                    <a:pt x="37" y="212"/>
                    <a:pt x="37" y="212"/>
                    <a:pt x="37" y="212"/>
                  </a:cubicBezTo>
                  <a:cubicBezTo>
                    <a:pt x="37" y="210"/>
                    <a:pt x="10" y="45"/>
                    <a:pt x="66" y="9"/>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52" name="Freeform 312">
              <a:extLst>
                <a:ext uri="{FF2B5EF4-FFF2-40B4-BE49-F238E27FC236}">
                  <a16:creationId xmlns:a16="http://schemas.microsoft.com/office/drawing/2014/main" id="{6D993B9C-598C-1696-4A51-ED601FF52E17}"/>
                </a:ext>
              </a:extLst>
            </p:cNvPr>
            <p:cNvSpPr>
              <a:spLocks noEditPoints="1"/>
            </p:cNvSpPr>
            <p:nvPr/>
          </p:nvSpPr>
          <p:spPr bwMode="auto">
            <a:xfrm>
              <a:off x="2860676" y="3651251"/>
              <a:ext cx="207963" cy="349250"/>
            </a:xfrm>
            <a:custGeom>
              <a:avLst/>
              <a:gdLst>
                <a:gd name="T0" fmla="*/ 69 w 82"/>
                <a:gd name="T1" fmla="*/ 129 h 137"/>
                <a:gd name="T2" fmla="*/ 48 w 82"/>
                <a:gd name="T3" fmla="*/ 122 h 137"/>
                <a:gd name="T4" fmla="*/ 81 w 82"/>
                <a:gd name="T5" fmla="*/ 44 h 137"/>
                <a:gd name="T6" fmla="*/ 41 w 82"/>
                <a:gd name="T7" fmla="*/ 0 h 137"/>
                <a:gd name="T8" fmla="*/ 2 w 82"/>
                <a:gd name="T9" fmla="*/ 44 h 137"/>
                <a:gd name="T10" fmla="*/ 34 w 82"/>
                <a:gd name="T11" fmla="*/ 122 h 137"/>
                <a:gd name="T12" fmla="*/ 14 w 82"/>
                <a:gd name="T13" fmla="*/ 129 h 137"/>
                <a:gd name="T14" fmla="*/ 10 w 82"/>
                <a:gd name="T15" fmla="*/ 133 h 137"/>
                <a:gd name="T16" fmla="*/ 14 w 82"/>
                <a:gd name="T17" fmla="*/ 137 h 137"/>
                <a:gd name="T18" fmla="*/ 15 w 82"/>
                <a:gd name="T19" fmla="*/ 137 h 137"/>
                <a:gd name="T20" fmla="*/ 41 w 82"/>
                <a:gd name="T21" fmla="*/ 127 h 137"/>
                <a:gd name="T22" fmla="*/ 68 w 82"/>
                <a:gd name="T23" fmla="*/ 137 h 137"/>
                <a:gd name="T24" fmla="*/ 68 w 82"/>
                <a:gd name="T25" fmla="*/ 137 h 137"/>
                <a:gd name="T26" fmla="*/ 72 w 82"/>
                <a:gd name="T27" fmla="*/ 133 h 137"/>
                <a:gd name="T28" fmla="*/ 69 w 82"/>
                <a:gd name="T29" fmla="*/ 129 h 137"/>
                <a:gd name="T30" fmla="*/ 10 w 82"/>
                <a:gd name="T31" fmla="*/ 45 h 137"/>
                <a:gd name="T32" fmla="*/ 41 w 82"/>
                <a:gd name="T33" fmla="*/ 8 h 137"/>
                <a:gd name="T34" fmla="*/ 73 w 82"/>
                <a:gd name="T35" fmla="*/ 45 h 137"/>
                <a:gd name="T36" fmla="*/ 41 w 82"/>
                <a:gd name="T37" fmla="*/ 117 h 137"/>
                <a:gd name="T38" fmla="*/ 10 w 82"/>
                <a:gd name="T39" fmla="*/ 4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137">
                  <a:moveTo>
                    <a:pt x="69" y="129"/>
                  </a:moveTo>
                  <a:cubicBezTo>
                    <a:pt x="61" y="128"/>
                    <a:pt x="54" y="125"/>
                    <a:pt x="48" y="122"/>
                  </a:cubicBezTo>
                  <a:cubicBezTo>
                    <a:pt x="70" y="104"/>
                    <a:pt x="82" y="72"/>
                    <a:pt x="81" y="44"/>
                  </a:cubicBezTo>
                  <a:cubicBezTo>
                    <a:pt x="79" y="17"/>
                    <a:pt x="64" y="0"/>
                    <a:pt x="41" y="0"/>
                  </a:cubicBezTo>
                  <a:cubicBezTo>
                    <a:pt x="18" y="0"/>
                    <a:pt x="3" y="17"/>
                    <a:pt x="2" y="44"/>
                  </a:cubicBezTo>
                  <a:cubicBezTo>
                    <a:pt x="0" y="72"/>
                    <a:pt x="13" y="104"/>
                    <a:pt x="34" y="122"/>
                  </a:cubicBezTo>
                  <a:cubicBezTo>
                    <a:pt x="28" y="125"/>
                    <a:pt x="21" y="128"/>
                    <a:pt x="14" y="129"/>
                  </a:cubicBezTo>
                  <a:cubicBezTo>
                    <a:pt x="12" y="129"/>
                    <a:pt x="10" y="131"/>
                    <a:pt x="10" y="133"/>
                  </a:cubicBezTo>
                  <a:cubicBezTo>
                    <a:pt x="11" y="135"/>
                    <a:pt x="12" y="137"/>
                    <a:pt x="14" y="137"/>
                  </a:cubicBezTo>
                  <a:cubicBezTo>
                    <a:pt x="15" y="137"/>
                    <a:pt x="15" y="137"/>
                    <a:pt x="15" y="137"/>
                  </a:cubicBezTo>
                  <a:cubicBezTo>
                    <a:pt x="24" y="136"/>
                    <a:pt x="33" y="132"/>
                    <a:pt x="41" y="127"/>
                  </a:cubicBezTo>
                  <a:cubicBezTo>
                    <a:pt x="49" y="132"/>
                    <a:pt x="58" y="136"/>
                    <a:pt x="68" y="137"/>
                  </a:cubicBezTo>
                  <a:cubicBezTo>
                    <a:pt x="68" y="137"/>
                    <a:pt x="68" y="137"/>
                    <a:pt x="68" y="137"/>
                  </a:cubicBezTo>
                  <a:cubicBezTo>
                    <a:pt x="70" y="137"/>
                    <a:pt x="72" y="135"/>
                    <a:pt x="72" y="133"/>
                  </a:cubicBezTo>
                  <a:cubicBezTo>
                    <a:pt x="73" y="131"/>
                    <a:pt x="71" y="129"/>
                    <a:pt x="69" y="129"/>
                  </a:cubicBezTo>
                  <a:close/>
                  <a:moveTo>
                    <a:pt x="10" y="45"/>
                  </a:moveTo>
                  <a:cubicBezTo>
                    <a:pt x="10" y="33"/>
                    <a:pt x="15" y="8"/>
                    <a:pt x="41" y="8"/>
                  </a:cubicBezTo>
                  <a:cubicBezTo>
                    <a:pt x="68" y="8"/>
                    <a:pt x="72" y="33"/>
                    <a:pt x="73" y="45"/>
                  </a:cubicBezTo>
                  <a:cubicBezTo>
                    <a:pt x="74" y="71"/>
                    <a:pt x="62" y="101"/>
                    <a:pt x="41" y="117"/>
                  </a:cubicBezTo>
                  <a:cubicBezTo>
                    <a:pt x="20" y="101"/>
                    <a:pt x="8" y="71"/>
                    <a:pt x="10" y="45"/>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53" name="Freeform 313">
              <a:extLst>
                <a:ext uri="{FF2B5EF4-FFF2-40B4-BE49-F238E27FC236}">
                  <a16:creationId xmlns:a16="http://schemas.microsoft.com/office/drawing/2014/main" id="{A8217A75-6AA2-5C20-1463-D0A0F8AC1A2F}"/>
                </a:ext>
              </a:extLst>
            </p:cNvPr>
            <p:cNvSpPr>
              <a:spLocks/>
            </p:cNvSpPr>
            <p:nvPr/>
          </p:nvSpPr>
          <p:spPr bwMode="auto">
            <a:xfrm>
              <a:off x="2847976" y="3971926"/>
              <a:ext cx="66675" cy="33338"/>
            </a:xfrm>
            <a:custGeom>
              <a:avLst/>
              <a:gdLst>
                <a:gd name="T0" fmla="*/ 13 w 26"/>
                <a:gd name="T1" fmla="*/ 13 h 13"/>
                <a:gd name="T2" fmla="*/ 6 w 26"/>
                <a:gd name="T3" fmla="*/ 13 h 13"/>
                <a:gd name="T4" fmla="*/ 1 w 26"/>
                <a:gd name="T5" fmla="*/ 6 h 13"/>
                <a:gd name="T6" fmla="*/ 7 w 26"/>
                <a:gd name="T7" fmla="*/ 1 h 13"/>
                <a:gd name="T8" fmla="*/ 19 w 26"/>
                <a:gd name="T9" fmla="*/ 1 h 13"/>
                <a:gd name="T10" fmla="*/ 25 w 26"/>
                <a:gd name="T11" fmla="*/ 6 h 13"/>
                <a:gd name="T12" fmla="*/ 20 w 26"/>
                <a:gd name="T13" fmla="*/ 13 h 13"/>
                <a:gd name="T14" fmla="*/ 13 w 26"/>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3">
                  <a:moveTo>
                    <a:pt x="13" y="13"/>
                  </a:moveTo>
                  <a:cubicBezTo>
                    <a:pt x="11" y="13"/>
                    <a:pt x="8" y="13"/>
                    <a:pt x="6" y="13"/>
                  </a:cubicBezTo>
                  <a:cubicBezTo>
                    <a:pt x="3" y="12"/>
                    <a:pt x="0" y="9"/>
                    <a:pt x="1" y="6"/>
                  </a:cubicBezTo>
                  <a:cubicBezTo>
                    <a:pt x="1" y="3"/>
                    <a:pt x="4" y="0"/>
                    <a:pt x="7" y="1"/>
                  </a:cubicBezTo>
                  <a:cubicBezTo>
                    <a:pt x="11" y="1"/>
                    <a:pt x="15" y="1"/>
                    <a:pt x="19" y="1"/>
                  </a:cubicBezTo>
                  <a:cubicBezTo>
                    <a:pt x="22" y="0"/>
                    <a:pt x="25" y="3"/>
                    <a:pt x="25" y="6"/>
                  </a:cubicBezTo>
                  <a:cubicBezTo>
                    <a:pt x="26" y="9"/>
                    <a:pt x="23" y="12"/>
                    <a:pt x="20" y="13"/>
                  </a:cubicBezTo>
                  <a:cubicBezTo>
                    <a:pt x="18" y="13"/>
                    <a:pt x="15" y="13"/>
                    <a:pt x="13" y="13"/>
                  </a:cubicBezTo>
                  <a:close/>
                </a:path>
              </a:pathLst>
            </a:custGeom>
            <a:solidFill>
              <a:srgbClr val="424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54" name="Freeform 314">
              <a:extLst>
                <a:ext uri="{FF2B5EF4-FFF2-40B4-BE49-F238E27FC236}">
                  <a16:creationId xmlns:a16="http://schemas.microsoft.com/office/drawing/2014/main" id="{8C0A93EC-D3F4-3BCE-FCCC-479307C6AF23}"/>
                </a:ext>
              </a:extLst>
            </p:cNvPr>
            <p:cNvSpPr>
              <a:spLocks/>
            </p:cNvSpPr>
            <p:nvPr/>
          </p:nvSpPr>
          <p:spPr bwMode="auto">
            <a:xfrm>
              <a:off x="3017838" y="3971926"/>
              <a:ext cx="63500" cy="33338"/>
            </a:xfrm>
            <a:custGeom>
              <a:avLst/>
              <a:gdLst>
                <a:gd name="T0" fmla="*/ 13 w 25"/>
                <a:gd name="T1" fmla="*/ 13 h 13"/>
                <a:gd name="T2" fmla="*/ 6 w 25"/>
                <a:gd name="T3" fmla="*/ 13 h 13"/>
                <a:gd name="T4" fmla="*/ 0 w 25"/>
                <a:gd name="T5" fmla="*/ 6 h 13"/>
                <a:gd name="T6" fmla="*/ 7 w 25"/>
                <a:gd name="T7" fmla="*/ 1 h 13"/>
                <a:gd name="T8" fmla="*/ 18 w 25"/>
                <a:gd name="T9" fmla="*/ 1 h 13"/>
                <a:gd name="T10" fmla="*/ 25 w 25"/>
                <a:gd name="T11" fmla="*/ 6 h 13"/>
                <a:gd name="T12" fmla="*/ 20 w 25"/>
                <a:gd name="T13" fmla="*/ 13 h 13"/>
                <a:gd name="T14" fmla="*/ 13 w 25"/>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3">
                  <a:moveTo>
                    <a:pt x="13" y="13"/>
                  </a:moveTo>
                  <a:cubicBezTo>
                    <a:pt x="10" y="13"/>
                    <a:pt x="8" y="13"/>
                    <a:pt x="6" y="13"/>
                  </a:cubicBezTo>
                  <a:cubicBezTo>
                    <a:pt x="2" y="12"/>
                    <a:pt x="0" y="9"/>
                    <a:pt x="0" y="6"/>
                  </a:cubicBezTo>
                  <a:cubicBezTo>
                    <a:pt x="1" y="3"/>
                    <a:pt x="4" y="0"/>
                    <a:pt x="7" y="1"/>
                  </a:cubicBezTo>
                  <a:cubicBezTo>
                    <a:pt x="11" y="1"/>
                    <a:pt x="15" y="1"/>
                    <a:pt x="18" y="1"/>
                  </a:cubicBezTo>
                  <a:cubicBezTo>
                    <a:pt x="22" y="0"/>
                    <a:pt x="25" y="3"/>
                    <a:pt x="25" y="6"/>
                  </a:cubicBezTo>
                  <a:cubicBezTo>
                    <a:pt x="25" y="9"/>
                    <a:pt x="23" y="12"/>
                    <a:pt x="20" y="13"/>
                  </a:cubicBezTo>
                  <a:cubicBezTo>
                    <a:pt x="17" y="13"/>
                    <a:pt x="15" y="13"/>
                    <a:pt x="13" y="13"/>
                  </a:cubicBezTo>
                  <a:close/>
                </a:path>
              </a:pathLst>
            </a:custGeom>
            <a:solidFill>
              <a:srgbClr val="424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55" name="Oval 315">
              <a:extLst>
                <a:ext uri="{FF2B5EF4-FFF2-40B4-BE49-F238E27FC236}">
                  <a16:creationId xmlns:a16="http://schemas.microsoft.com/office/drawing/2014/main" id="{8E76DF6F-151C-546D-EEF1-B9B0F87115AF}"/>
                </a:ext>
              </a:extLst>
            </p:cNvPr>
            <p:cNvSpPr>
              <a:spLocks noChangeArrowheads="1"/>
            </p:cNvSpPr>
            <p:nvPr/>
          </p:nvSpPr>
          <p:spPr bwMode="auto">
            <a:xfrm>
              <a:off x="2484438" y="3875088"/>
              <a:ext cx="122238" cy="122238"/>
            </a:xfrm>
            <a:prstGeom prst="ellipse">
              <a:avLst/>
            </a:pr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56" name="Freeform 316">
              <a:extLst>
                <a:ext uri="{FF2B5EF4-FFF2-40B4-BE49-F238E27FC236}">
                  <a16:creationId xmlns:a16="http://schemas.microsoft.com/office/drawing/2014/main" id="{7215057D-CE66-3E39-94E4-1DF6DF48A2D3}"/>
                </a:ext>
              </a:extLst>
            </p:cNvPr>
            <p:cNvSpPr>
              <a:spLocks noEditPoints="1"/>
            </p:cNvSpPr>
            <p:nvPr/>
          </p:nvSpPr>
          <p:spPr bwMode="auto">
            <a:xfrm>
              <a:off x="2463801" y="3854451"/>
              <a:ext cx="163513" cy="163513"/>
            </a:xfrm>
            <a:custGeom>
              <a:avLst/>
              <a:gdLst>
                <a:gd name="T0" fmla="*/ 32 w 64"/>
                <a:gd name="T1" fmla="*/ 8 h 64"/>
                <a:gd name="T2" fmla="*/ 56 w 64"/>
                <a:gd name="T3" fmla="*/ 32 h 64"/>
                <a:gd name="T4" fmla="*/ 32 w 64"/>
                <a:gd name="T5" fmla="*/ 56 h 64"/>
                <a:gd name="T6" fmla="*/ 8 w 64"/>
                <a:gd name="T7" fmla="*/ 32 h 64"/>
                <a:gd name="T8" fmla="*/ 32 w 64"/>
                <a:gd name="T9" fmla="*/ 8 h 64"/>
                <a:gd name="T10" fmla="*/ 32 w 64"/>
                <a:gd name="T11" fmla="*/ 0 h 64"/>
                <a:gd name="T12" fmla="*/ 0 w 64"/>
                <a:gd name="T13" fmla="*/ 32 h 64"/>
                <a:gd name="T14" fmla="*/ 32 w 64"/>
                <a:gd name="T15" fmla="*/ 64 h 64"/>
                <a:gd name="T16" fmla="*/ 64 w 64"/>
                <a:gd name="T17" fmla="*/ 32 h 64"/>
                <a:gd name="T18" fmla="*/ 32 w 64"/>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8"/>
                  </a:moveTo>
                  <a:cubicBezTo>
                    <a:pt x="45" y="8"/>
                    <a:pt x="56" y="19"/>
                    <a:pt x="56" y="32"/>
                  </a:cubicBezTo>
                  <a:cubicBezTo>
                    <a:pt x="56" y="46"/>
                    <a:pt x="45" y="56"/>
                    <a:pt x="32" y="56"/>
                  </a:cubicBezTo>
                  <a:cubicBezTo>
                    <a:pt x="19" y="56"/>
                    <a:pt x="8" y="46"/>
                    <a:pt x="8" y="32"/>
                  </a:cubicBezTo>
                  <a:cubicBezTo>
                    <a:pt x="8" y="19"/>
                    <a:pt x="19" y="8"/>
                    <a:pt x="32" y="8"/>
                  </a:cubicBezTo>
                  <a:moveTo>
                    <a:pt x="32" y="0"/>
                  </a:moveTo>
                  <a:cubicBezTo>
                    <a:pt x="14" y="0"/>
                    <a:pt x="0" y="15"/>
                    <a:pt x="0" y="32"/>
                  </a:cubicBezTo>
                  <a:cubicBezTo>
                    <a:pt x="0" y="50"/>
                    <a:pt x="14" y="64"/>
                    <a:pt x="32" y="64"/>
                  </a:cubicBezTo>
                  <a:cubicBezTo>
                    <a:pt x="50" y="64"/>
                    <a:pt x="64" y="50"/>
                    <a:pt x="64" y="32"/>
                  </a:cubicBezTo>
                  <a:cubicBezTo>
                    <a:pt x="64" y="15"/>
                    <a:pt x="50" y="0"/>
                    <a:pt x="32" y="0"/>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57" name="Oval 317">
              <a:extLst>
                <a:ext uri="{FF2B5EF4-FFF2-40B4-BE49-F238E27FC236}">
                  <a16:creationId xmlns:a16="http://schemas.microsoft.com/office/drawing/2014/main" id="{801BA278-BF31-AACB-B8EE-D652AB0D5276}"/>
                </a:ext>
              </a:extLst>
            </p:cNvPr>
            <p:cNvSpPr>
              <a:spLocks noChangeArrowheads="1"/>
            </p:cNvSpPr>
            <p:nvPr/>
          </p:nvSpPr>
          <p:spPr bwMode="auto">
            <a:xfrm>
              <a:off x="2501901" y="3892551"/>
              <a:ext cx="87313" cy="87313"/>
            </a:xfrm>
            <a:prstGeom prst="ellipse">
              <a:avLst/>
            </a:pr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58" name="Freeform 318">
              <a:extLst>
                <a:ext uri="{FF2B5EF4-FFF2-40B4-BE49-F238E27FC236}">
                  <a16:creationId xmlns:a16="http://schemas.microsoft.com/office/drawing/2014/main" id="{942A275D-4049-2E27-1F08-27B6E0BBFCAF}"/>
                </a:ext>
              </a:extLst>
            </p:cNvPr>
            <p:cNvSpPr>
              <a:spLocks/>
            </p:cNvSpPr>
            <p:nvPr/>
          </p:nvSpPr>
          <p:spPr bwMode="auto">
            <a:xfrm>
              <a:off x="2492376" y="2587626"/>
              <a:ext cx="508000" cy="773113"/>
            </a:xfrm>
            <a:custGeom>
              <a:avLst/>
              <a:gdLst>
                <a:gd name="T0" fmla="*/ 100 w 200"/>
                <a:gd name="T1" fmla="*/ 0 h 304"/>
                <a:gd name="T2" fmla="*/ 0 w 200"/>
                <a:gd name="T3" fmla="*/ 100 h 304"/>
                <a:gd name="T4" fmla="*/ 0 w 200"/>
                <a:gd name="T5" fmla="*/ 204 h 304"/>
                <a:gd name="T6" fmla="*/ 100 w 200"/>
                <a:gd name="T7" fmla="*/ 304 h 304"/>
                <a:gd name="T8" fmla="*/ 200 w 200"/>
                <a:gd name="T9" fmla="*/ 204 h 304"/>
                <a:gd name="T10" fmla="*/ 200 w 200"/>
                <a:gd name="T11" fmla="*/ 100 h 304"/>
                <a:gd name="T12" fmla="*/ 100 w 200"/>
                <a:gd name="T13" fmla="*/ 0 h 304"/>
              </a:gdLst>
              <a:ahLst/>
              <a:cxnLst>
                <a:cxn ang="0">
                  <a:pos x="T0" y="T1"/>
                </a:cxn>
                <a:cxn ang="0">
                  <a:pos x="T2" y="T3"/>
                </a:cxn>
                <a:cxn ang="0">
                  <a:pos x="T4" y="T5"/>
                </a:cxn>
                <a:cxn ang="0">
                  <a:pos x="T6" y="T7"/>
                </a:cxn>
                <a:cxn ang="0">
                  <a:pos x="T8" y="T9"/>
                </a:cxn>
                <a:cxn ang="0">
                  <a:pos x="T10" y="T11"/>
                </a:cxn>
                <a:cxn ang="0">
                  <a:pos x="T12" y="T13"/>
                </a:cxn>
              </a:cxnLst>
              <a:rect l="0" t="0" r="r" b="b"/>
              <a:pathLst>
                <a:path w="200" h="304">
                  <a:moveTo>
                    <a:pt x="100" y="0"/>
                  </a:moveTo>
                  <a:cubicBezTo>
                    <a:pt x="45" y="0"/>
                    <a:pt x="0" y="45"/>
                    <a:pt x="0" y="100"/>
                  </a:cubicBezTo>
                  <a:cubicBezTo>
                    <a:pt x="0" y="204"/>
                    <a:pt x="0" y="204"/>
                    <a:pt x="0" y="204"/>
                  </a:cubicBezTo>
                  <a:cubicBezTo>
                    <a:pt x="0" y="259"/>
                    <a:pt x="45" y="304"/>
                    <a:pt x="100" y="304"/>
                  </a:cubicBezTo>
                  <a:cubicBezTo>
                    <a:pt x="155" y="304"/>
                    <a:pt x="200" y="259"/>
                    <a:pt x="200" y="204"/>
                  </a:cubicBezTo>
                  <a:cubicBezTo>
                    <a:pt x="200" y="100"/>
                    <a:pt x="200" y="100"/>
                    <a:pt x="200" y="100"/>
                  </a:cubicBezTo>
                  <a:cubicBezTo>
                    <a:pt x="200" y="45"/>
                    <a:pt x="155" y="0"/>
                    <a:pt x="100" y="0"/>
                  </a:cubicBezTo>
                </a:path>
              </a:pathLst>
            </a:custGeom>
            <a:solidFill>
              <a:srgbClr val="C28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59" name="Freeform 319">
              <a:extLst>
                <a:ext uri="{FF2B5EF4-FFF2-40B4-BE49-F238E27FC236}">
                  <a16:creationId xmlns:a16="http://schemas.microsoft.com/office/drawing/2014/main" id="{31EB16A8-EC18-2CB0-F315-3087F0FB4D5E}"/>
                </a:ext>
              </a:extLst>
            </p:cNvPr>
            <p:cNvSpPr>
              <a:spLocks/>
            </p:cNvSpPr>
            <p:nvPr/>
          </p:nvSpPr>
          <p:spPr bwMode="auto">
            <a:xfrm>
              <a:off x="2424113" y="2487613"/>
              <a:ext cx="644525" cy="585788"/>
            </a:xfrm>
            <a:custGeom>
              <a:avLst/>
              <a:gdLst>
                <a:gd name="T0" fmla="*/ 236 w 254"/>
                <a:gd name="T1" fmla="*/ 65 h 230"/>
                <a:gd name="T2" fmla="*/ 127 w 254"/>
                <a:gd name="T3" fmla="*/ 0 h 230"/>
                <a:gd name="T4" fmla="*/ 18 w 254"/>
                <a:gd name="T5" fmla="*/ 65 h 230"/>
                <a:gd name="T6" fmla="*/ 27 w 254"/>
                <a:gd name="T7" fmla="*/ 227 h 230"/>
                <a:gd name="T8" fmla="*/ 28 w 254"/>
                <a:gd name="T9" fmla="*/ 230 h 230"/>
                <a:gd name="T10" fmla="*/ 26 w 254"/>
                <a:gd name="T11" fmla="*/ 216 h 230"/>
                <a:gd name="T12" fmla="*/ 29 w 254"/>
                <a:gd name="T13" fmla="*/ 166 h 230"/>
                <a:gd name="T14" fmla="*/ 50 w 254"/>
                <a:gd name="T15" fmla="*/ 104 h 230"/>
                <a:gd name="T16" fmla="*/ 127 w 254"/>
                <a:gd name="T17" fmla="*/ 113 h 230"/>
                <a:gd name="T18" fmla="*/ 204 w 254"/>
                <a:gd name="T19" fmla="*/ 104 h 230"/>
                <a:gd name="T20" fmla="*/ 225 w 254"/>
                <a:gd name="T21" fmla="*/ 166 h 230"/>
                <a:gd name="T22" fmla="*/ 228 w 254"/>
                <a:gd name="T23" fmla="*/ 216 h 230"/>
                <a:gd name="T24" fmla="*/ 226 w 254"/>
                <a:gd name="T25" fmla="*/ 230 h 230"/>
                <a:gd name="T26" fmla="*/ 227 w 254"/>
                <a:gd name="T27" fmla="*/ 227 h 230"/>
                <a:gd name="T28" fmla="*/ 236 w 254"/>
                <a:gd name="T29" fmla="*/ 6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4" h="230">
                  <a:moveTo>
                    <a:pt x="236" y="65"/>
                  </a:moveTo>
                  <a:cubicBezTo>
                    <a:pt x="236" y="65"/>
                    <a:pt x="211" y="0"/>
                    <a:pt x="127" y="0"/>
                  </a:cubicBezTo>
                  <a:cubicBezTo>
                    <a:pt x="43" y="0"/>
                    <a:pt x="18" y="65"/>
                    <a:pt x="18" y="65"/>
                  </a:cubicBezTo>
                  <a:cubicBezTo>
                    <a:pt x="0" y="109"/>
                    <a:pt x="5" y="170"/>
                    <a:pt x="27" y="227"/>
                  </a:cubicBezTo>
                  <a:cubicBezTo>
                    <a:pt x="28" y="228"/>
                    <a:pt x="28" y="229"/>
                    <a:pt x="28" y="230"/>
                  </a:cubicBezTo>
                  <a:cubicBezTo>
                    <a:pt x="27" y="225"/>
                    <a:pt x="27" y="221"/>
                    <a:pt x="26" y="216"/>
                  </a:cubicBezTo>
                  <a:cubicBezTo>
                    <a:pt x="27" y="198"/>
                    <a:pt x="26" y="164"/>
                    <a:pt x="29" y="166"/>
                  </a:cubicBezTo>
                  <a:cubicBezTo>
                    <a:pt x="46" y="143"/>
                    <a:pt x="50" y="104"/>
                    <a:pt x="50" y="104"/>
                  </a:cubicBezTo>
                  <a:cubicBezTo>
                    <a:pt x="50" y="104"/>
                    <a:pt x="85" y="112"/>
                    <a:pt x="127" y="113"/>
                  </a:cubicBezTo>
                  <a:cubicBezTo>
                    <a:pt x="169" y="112"/>
                    <a:pt x="204" y="104"/>
                    <a:pt x="204" y="104"/>
                  </a:cubicBezTo>
                  <a:cubicBezTo>
                    <a:pt x="204" y="104"/>
                    <a:pt x="208" y="143"/>
                    <a:pt x="225" y="166"/>
                  </a:cubicBezTo>
                  <a:cubicBezTo>
                    <a:pt x="228" y="164"/>
                    <a:pt x="227" y="198"/>
                    <a:pt x="228" y="216"/>
                  </a:cubicBezTo>
                  <a:cubicBezTo>
                    <a:pt x="227" y="221"/>
                    <a:pt x="227" y="225"/>
                    <a:pt x="226" y="230"/>
                  </a:cubicBezTo>
                  <a:cubicBezTo>
                    <a:pt x="226" y="229"/>
                    <a:pt x="226" y="228"/>
                    <a:pt x="227" y="227"/>
                  </a:cubicBezTo>
                  <a:cubicBezTo>
                    <a:pt x="249" y="170"/>
                    <a:pt x="254" y="109"/>
                    <a:pt x="236" y="65"/>
                  </a:cubicBezTo>
                </a:path>
              </a:pathLst>
            </a:custGeom>
            <a:solidFill>
              <a:srgbClr val="3C2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60" name="Freeform 320">
              <a:extLst>
                <a:ext uri="{FF2B5EF4-FFF2-40B4-BE49-F238E27FC236}">
                  <a16:creationId xmlns:a16="http://schemas.microsoft.com/office/drawing/2014/main" id="{A74BD1A1-F9CD-957D-1124-C05195FA78EE}"/>
                </a:ext>
              </a:extLst>
            </p:cNvPr>
            <p:cNvSpPr>
              <a:spLocks/>
            </p:cNvSpPr>
            <p:nvPr/>
          </p:nvSpPr>
          <p:spPr bwMode="auto">
            <a:xfrm>
              <a:off x="2589213" y="2938463"/>
              <a:ext cx="80963" cy="80963"/>
            </a:xfrm>
            <a:custGeom>
              <a:avLst/>
              <a:gdLst>
                <a:gd name="T0" fmla="*/ 16 w 32"/>
                <a:gd name="T1" fmla="*/ 0 h 32"/>
                <a:gd name="T2" fmla="*/ 15 w 32"/>
                <a:gd name="T3" fmla="*/ 0 h 32"/>
                <a:gd name="T4" fmla="*/ 0 w 32"/>
                <a:gd name="T5" fmla="*/ 16 h 32"/>
                <a:gd name="T6" fmla="*/ 16 w 32"/>
                <a:gd name="T7" fmla="*/ 32 h 32"/>
                <a:gd name="T8" fmla="*/ 17 w 32"/>
                <a:gd name="T9" fmla="*/ 32 h 32"/>
                <a:gd name="T10" fmla="*/ 32 w 32"/>
                <a:gd name="T11" fmla="*/ 15 h 32"/>
                <a:gd name="T12" fmla="*/ 16 w 3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16" y="0"/>
                  </a:moveTo>
                  <a:cubicBezTo>
                    <a:pt x="16" y="0"/>
                    <a:pt x="16" y="0"/>
                    <a:pt x="15" y="0"/>
                  </a:cubicBezTo>
                  <a:cubicBezTo>
                    <a:pt x="7" y="0"/>
                    <a:pt x="0" y="8"/>
                    <a:pt x="0" y="16"/>
                  </a:cubicBezTo>
                  <a:cubicBezTo>
                    <a:pt x="1" y="25"/>
                    <a:pt x="8" y="32"/>
                    <a:pt x="16" y="32"/>
                  </a:cubicBezTo>
                  <a:cubicBezTo>
                    <a:pt x="16" y="32"/>
                    <a:pt x="16" y="32"/>
                    <a:pt x="17" y="32"/>
                  </a:cubicBezTo>
                  <a:cubicBezTo>
                    <a:pt x="25" y="31"/>
                    <a:pt x="32" y="24"/>
                    <a:pt x="32" y="15"/>
                  </a:cubicBezTo>
                  <a:cubicBezTo>
                    <a:pt x="31" y="7"/>
                    <a:pt x="24" y="0"/>
                    <a:pt x="16" y="0"/>
                  </a:cubicBezTo>
                </a:path>
              </a:pathLst>
            </a:custGeom>
            <a:solidFill>
              <a:srgbClr val="EFA5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61" name="Freeform 321">
              <a:extLst>
                <a:ext uri="{FF2B5EF4-FFF2-40B4-BE49-F238E27FC236}">
                  <a16:creationId xmlns:a16="http://schemas.microsoft.com/office/drawing/2014/main" id="{CB6FB79A-C417-8660-2F35-B83EF6F3386C}"/>
                </a:ext>
              </a:extLst>
            </p:cNvPr>
            <p:cNvSpPr>
              <a:spLocks/>
            </p:cNvSpPr>
            <p:nvPr/>
          </p:nvSpPr>
          <p:spPr bwMode="auto">
            <a:xfrm>
              <a:off x="2589213" y="2928938"/>
              <a:ext cx="80963" cy="80963"/>
            </a:xfrm>
            <a:custGeom>
              <a:avLst/>
              <a:gdLst>
                <a:gd name="T0" fmla="*/ 32 w 32"/>
                <a:gd name="T1" fmla="*/ 15 h 32"/>
                <a:gd name="T2" fmla="*/ 17 w 32"/>
                <a:gd name="T3" fmla="*/ 32 h 32"/>
                <a:gd name="T4" fmla="*/ 0 w 32"/>
                <a:gd name="T5" fmla="*/ 16 h 32"/>
                <a:gd name="T6" fmla="*/ 15 w 32"/>
                <a:gd name="T7" fmla="*/ 0 h 32"/>
                <a:gd name="T8" fmla="*/ 32 w 32"/>
                <a:gd name="T9" fmla="*/ 15 h 32"/>
              </a:gdLst>
              <a:ahLst/>
              <a:cxnLst>
                <a:cxn ang="0">
                  <a:pos x="T0" y="T1"/>
                </a:cxn>
                <a:cxn ang="0">
                  <a:pos x="T2" y="T3"/>
                </a:cxn>
                <a:cxn ang="0">
                  <a:pos x="T4" y="T5"/>
                </a:cxn>
                <a:cxn ang="0">
                  <a:pos x="T6" y="T7"/>
                </a:cxn>
                <a:cxn ang="0">
                  <a:pos x="T8" y="T9"/>
                </a:cxn>
              </a:cxnLst>
              <a:rect l="0" t="0" r="r" b="b"/>
              <a:pathLst>
                <a:path w="32" h="32">
                  <a:moveTo>
                    <a:pt x="32" y="15"/>
                  </a:moveTo>
                  <a:cubicBezTo>
                    <a:pt x="32" y="24"/>
                    <a:pt x="25" y="31"/>
                    <a:pt x="17" y="32"/>
                  </a:cubicBezTo>
                  <a:cubicBezTo>
                    <a:pt x="8" y="32"/>
                    <a:pt x="1" y="25"/>
                    <a:pt x="0" y="16"/>
                  </a:cubicBezTo>
                  <a:cubicBezTo>
                    <a:pt x="0" y="8"/>
                    <a:pt x="7" y="0"/>
                    <a:pt x="15" y="0"/>
                  </a:cubicBezTo>
                  <a:cubicBezTo>
                    <a:pt x="24" y="0"/>
                    <a:pt x="31" y="7"/>
                    <a:pt x="32" y="15"/>
                  </a:cubicBezTo>
                  <a:close/>
                </a:path>
              </a:pathLst>
            </a:custGeom>
            <a:solidFill>
              <a:srgbClr val="3C2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62" name="Freeform 322">
              <a:extLst>
                <a:ext uri="{FF2B5EF4-FFF2-40B4-BE49-F238E27FC236}">
                  <a16:creationId xmlns:a16="http://schemas.microsoft.com/office/drawing/2014/main" id="{69036F41-B3B6-888B-E868-CE9748C6B184}"/>
                </a:ext>
              </a:extLst>
            </p:cNvPr>
            <p:cNvSpPr>
              <a:spLocks/>
            </p:cNvSpPr>
            <p:nvPr/>
          </p:nvSpPr>
          <p:spPr bwMode="auto">
            <a:xfrm>
              <a:off x="2632076" y="2946401"/>
              <a:ext cx="20638" cy="20638"/>
            </a:xfrm>
            <a:custGeom>
              <a:avLst/>
              <a:gdLst>
                <a:gd name="T0" fmla="*/ 8 w 8"/>
                <a:gd name="T1" fmla="*/ 4 h 8"/>
                <a:gd name="T2" fmla="*/ 5 w 8"/>
                <a:gd name="T3" fmla="*/ 8 h 8"/>
                <a:gd name="T4" fmla="*/ 0 w 8"/>
                <a:gd name="T5" fmla="*/ 4 h 8"/>
                <a:gd name="T6" fmla="*/ 4 w 8"/>
                <a:gd name="T7" fmla="*/ 0 h 8"/>
                <a:gd name="T8" fmla="*/ 8 w 8"/>
                <a:gd name="T9" fmla="*/ 4 h 8"/>
              </a:gdLst>
              <a:ahLst/>
              <a:cxnLst>
                <a:cxn ang="0">
                  <a:pos x="T0" y="T1"/>
                </a:cxn>
                <a:cxn ang="0">
                  <a:pos x="T2" y="T3"/>
                </a:cxn>
                <a:cxn ang="0">
                  <a:pos x="T4" y="T5"/>
                </a:cxn>
                <a:cxn ang="0">
                  <a:pos x="T6" y="T7"/>
                </a:cxn>
                <a:cxn ang="0">
                  <a:pos x="T8" y="T9"/>
                </a:cxn>
              </a:cxnLst>
              <a:rect l="0" t="0" r="r" b="b"/>
              <a:pathLst>
                <a:path w="8" h="8">
                  <a:moveTo>
                    <a:pt x="8" y="4"/>
                  </a:moveTo>
                  <a:cubicBezTo>
                    <a:pt x="8" y="6"/>
                    <a:pt x="7" y="8"/>
                    <a:pt x="5" y="8"/>
                  </a:cubicBezTo>
                  <a:cubicBezTo>
                    <a:pt x="2" y="8"/>
                    <a:pt x="1" y="6"/>
                    <a:pt x="0" y="4"/>
                  </a:cubicBezTo>
                  <a:cubicBezTo>
                    <a:pt x="0" y="2"/>
                    <a:pt x="2" y="0"/>
                    <a:pt x="4" y="0"/>
                  </a:cubicBezTo>
                  <a:cubicBezTo>
                    <a:pt x="6" y="0"/>
                    <a:pt x="8" y="2"/>
                    <a:pt x="8"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63" name="Freeform 323">
              <a:extLst>
                <a:ext uri="{FF2B5EF4-FFF2-40B4-BE49-F238E27FC236}">
                  <a16:creationId xmlns:a16="http://schemas.microsoft.com/office/drawing/2014/main" id="{6D789303-1866-AA58-971D-1DEFC8E235A5}"/>
                </a:ext>
              </a:extLst>
            </p:cNvPr>
            <p:cNvSpPr>
              <a:spLocks/>
            </p:cNvSpPr>
            <p:nvPr/>
          </p:nvSpPr>
          <p:spPr bwMode="auto">
            <a:xfrm>
              <a:off x="2822576" y="2928938"/>
              <a:ext cx="80963" cy="80963"/>
            </a:xfrm>
            <a:custGeom>
              <a:avLst/>
              <a:gdLst>
                <a:gd name="T0" fmla="*/ 32 w 32"/>
                <a:gd name="T1" fmla="*/ 15 h 32"/>
                <a:gd name="T2" fmla="*/ 17 w 32"/>
                <a:gd name="T3" fmla="*/ 32 h 32"/>
                <a:gd name="T4" fmla="*/ 0 w 32"/>
                <a:gd name="T5" fmla="*/ 16 h 32"/>
                <a:gd name="T6" fmla="*/ 15 w 32"/>
                <a:gd name="T7" fmla="*/ 0 h 32"/>
                <a:gd name="T8" fmla="*/ 32 w 32"/>
                <a:gd name="T9" fmla="*/ 15 h 32"/>
              </a:gdLst>
              <a:ahLst/>
              <a:cxnLst>
                <a:cxn ang="0">
                  <a:pos x="T0" y="T1"/>
                </a:cxn>
                <a:cxn ang="0">
                  <a:pos x="T2" y="T3"/>
                </a:cxn>
                <a:cxn ang="0">
                  <a:pos x="T4" y="T5"/>
                </a:cxn>
                <a:cxn ang="0">
                  <a:pos x="T6" y="T7"/>
                </a:cxn>
                <a:cxn ang="0">
                  <a:pos x="T8" y="T9"/>
                </a:cxn>
              </a:cxnLst>
              <a:rect l="0" t="0" r="r" b="b"/>
              <a:pathLst>
                <a:path w="32" h="32">
                  <a:moveTo>
                    <a:pt x="32" y="15"/>
                  </a:moveTo>
                  <a:cubicBezTo>
                    <a:pt x="32" y="24"/>
                    <a:pt x="25" y="31"/>
                    <a:pt x="17" y="32"/>
                  </a:cubicBezTo>
                  <a:cubicBezTo>
                    <a:pt x="8" y="32"/>
                    <a:pt x="1" y="25"/>
                    <a:pt x="0" y="16"/>
                  </a:cubicBezTo>
                  <a:cubicBezTo>
                    <a:pt x="0" y="8"/>
                    <a:pt x="7" y="0"/>
                    <a:pt x="15" y="0"/>
                  </a:cubicBezTo>
                  <a:cubicBezTo>
                    <a:pt x="24" y="0"/>
                    <a:pt x="31" y="7"/>
                    <a:pt x="32" y="15"/>
                  </a:cubicBezTo>
                </a:path>
              </a:pathLst>
            </a:custGeom>
            <a:solidFill>
              <a:srgbClr val="3C2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64" name="Freeform 324">
              <a:extLst>
                <a:ext uri="{FF2B5EF4-FFF2-40B4-BE49-F238E27FC236}">
                  <a16:creationId xmlns:a16="http://schemas.microsoft.com/office/drawing/2014/main" id="{115A4BAE-8DBE-9423-E920-0CA23EEB088F}"/>
                </a:ext>
              </a:extLst>
            </p:cNvPr>
            <p:cNvSpPr>
              <a:spLocks/>
            </p:cNvSpPr>
            <p:nvPr/>
          </p:nvSpPr>
          <p:spPr bwMode="auto">
            <a:xfrm>
              <a:off x="2865438" y="2946401"/>
              <a:ext cx="20638" cy="20638"/>
            </a:xfrm>
            <a:custGeom>
              <a:avLst/>
              <a:gdLst>
                <a:gd name="T0" fmla="*/ 8 w 8"/>
                <a:gd name="T1" fmla="*/ 4 h 8"/>
                <a:gd name="T2" fmla="*/ 5 w 8"/>
                <a:gd name="T3" fmla="*/ 8 h 8"/>
                <a:gd name="T4" fmla="*/ 0 w 8"/>
                <a:gd name="T5" fmla="*/ 4 h 8"/>
                <a:gd name="T6" fmla="*/ 4 w 8"/>
                <a:gd name="T7" fmla="*/ 0 h 8"/>
                <a:gd name="T8" fmla="*/ 8 w 8"/>
                <a:gd name="T9" fmla="*/ 4 h 8"/>
              </a:gdLst>
              <a:ahLst/>
              <a:cxnLst>
                <a:cxn ang="0">
                  <a:pos x="T0" y="T1"/>
                </a:cxn>
                <a:cxn ang="0">
                  <a:pos x="T2" y="T3"/>
                </a:cxn>
                <a:cxn ang="0">
                  <a:pos x="T4" y="T5"/>
                </a:cxn>
                <a:cxn ang="0">
                  <a:pos x="T6" y="T7"/>
                </a:cxn>
                <a:cxn ang="0">
                  <a:pos x="T8" y="T9"/>
                </a:cxn>
              </a:cxnLst>
              <a:rect l="0" t="0" r="r" b="b"/>
              <a:pathLst>
                <a:path w="8" h="8">
                  <a:moveTo>
                    <a:pt x="8" y="4"/>
                  </a:moveTo>
                  <a:cubicBezTo>
                    <a:pt x="8" y="6"/>
                    <a:pt x="7" y="8"/>
                    <a:pt x="5" y="8"/>
                  </a:cubicBezTo>
                  <a:cubicBezTo>
                    <a:pt x="2" y="8"/>
                    <a:pt x="1" y="6"/>
                    <a:pt x="0" y="4"/>
                  </a:cubicBezTo>
                  <a:cubicBezTo>
                    <a:pt x="0" y="2"/>
                    <a:pt x="2" y="0"/>
                    <a:pt x="4" y="0"/>
                  </a:cubicBezTo>
                  <a:cubicBezTo>
                    <a:pt x="6" y="0"/>
                    <a:pt x="8" y="2"/>
                    <a:pt x="8"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65" name="Freeform 325">
              <a:extLst>
                <a:ext uri="{FF2B5EF4-FFF2-40B4-BE49-F238E27FC236}">
                  <a16:creationId xmlns:a16="http://schemas.microsoft.com/office/drawing/2014/main" id="{3FAA8AC5-1AA2-FBF9-03F6-49516EB0C54A}"/>
                </a:ext>
              </a:extLst>
            </p:cNvPr>
            <p:cNvSpPr>
              <a:spLocks/>
            </p:cNvSpPr>
            <p:nvPr/>
          </p:nvSpPr>
          <p:spPr bwMode="auto">
            <a:xfrm>
              <a:off x="2441576" y="2946401"/>
              <a:ext cx="101600" cy="155575"/>
            </a:xfrm>
            <a:custGeom>
              <a:avLst/>
              <a:gdLst>
                <a:gd name="T0" fmla="*/ 20 w 40"/>
                <a:gd name="T1" fmla="*/ 0 h 61"/>
                <a:gd name="T2" fmla="*/ 0 w 40"/>
                <a:gd name="T3" fmla="*/ 20 h 61"/>
                <a:gd name="T4" fmla="*/ 0 w 40"/>
                <a:gd name="T5" fmla="*/ 41 h 61"/>
                <a:gd name="T6" fmla="*/ 20 w 40"/>
                <a:gd name="T7" fmla="*/ 61 h 61"/>
                <a:gd name="T8" fmla="*/ 40 w 40"/>
                <a:gd name="T9" fmla="*/ 41 h 61"/>
                <a:gd name="T10" fmla="*/ 40 w 40"/>
                <a:gd name="T11" fmla="*/ 20 h 61"/>
                <a:gd name="T12" fmla="*/ 20 w 40"/>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40" h="61">
                  <a:moveTo>
                    <a:pt x="20" y="0"/>
                  </a:moveTo>
                  <a:cubicBezTo>
                    <a:pt x="9" y="0"/>
                    <a:pt x="0" y="9"/>
                    <a:pt x="0" y="20"/>
                  </a:cubicBezTo>
                  <a:cubicBezTo>
                    <a:pt x="0" y="41"/>
                    <a:pt x="0" y="41"/>
                    <a:pt x="0" y="41"/>
                  </a:cubicBezTo>
                  <a:cubicBezTo>
                    <a:pt x="0" y="52"/>
                    <a:pt x="9" y="61"/>
                    <a:pt x="20" y="61"/>
                  </a:cubicBezTo>
                  <a:cubicBezTo>
                    <a:pt x="31" y="61"/>
                    <a:pt x="40" y="52"/>
                    <a:pt x="40" y="41"/>
                  </a:cubicBezTo>
                  <a:cubicBezTo>
                    <a:pt x="40" y="20"/>
                    <a:pt x="40" y="20"/>
                    <a:pt x="40" y="20"/>
                  </a:cubicBezTo>
                  <a:cubicBezTo>
                    <a:pt x="40" y="9"/>
                    <a:pt x="31" y="0"/>
                    <a:pt x="20" y="0"/>
                  </a:cubicBez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66" name="Freeform 326">
              <a:extLst>
                <a:ext uri="{FF2B5EF4-FFF2-40B4-BE49-F238E27FC236}">
                  <a16:creationId xmlns:a16="http://schemas.microsoft.com/office/drawing/2014/main" id="{08DCAB9C-8032-134D-31BA-E3A01EE585BD}"/>
                </a:ext>
              </a:extLst>
            </p:cNvPr>
            <p:cNvSpPr>
              <a:spLocks/>
            </p:cNvSpPr>
            <p:nvPr/>
          </p:nvSpPr>
          <p:spPr bwMode="auto">
            <a:xfrm>
              <a:off x="2949576" y="2946401"/>
              <a:ext cx="101600" cy="155575"/>
            </a:xfrm>
            <a:custGeom>
              <a:avLst/>
              <a:gdLst>
                <a:gd name="T0" fmla="*/ 20 w 40"/>
                <a:gd name="T1" fmla="*/ 0 h 61"/>
                <a:gd name="T2" fmla="*/ 0 w 40"/>
                <a:gd name="T3" fmla="*/ 20 h 61"/>
                <a:gd name="T4" fmla="*/ 0 w 40"/>
                <a:gd name="T5" fmla="*/ 41 h 61"/>
                <a:gd name="T6" fmla="*/ 20 w 40"/>
                <a:gd name="T7" fmla="*/ 61 h 61"/>
                <a:gd name="T8" fmla="*/ 40 w 40"/>
                <a:gd name="T9" fmla="*/ 41 h 61"/>
                <a:gd name="T10" fmla="*/ 40 w 40"/>
                <a:gd name="T11" fmla="*/ 20 h 61"/>
                <a:gd name="T12" fmla="*/ 20 w 40"/>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40" h="61">
                  <a:moveTo>
                    <a:pt x="20" y="0"/>
                  </a:moveTo>
                  <a:cubicBezTo>
                    <a:pt x="9" y="0"/>
                    <a:pt x="0" y="9"/>
                    <a:pt x="0" y="20"/>
                  </a:cubicBezTo>
                  <a:cubicBezTo>
                    <a:pt x="0" y="41"/>
                    <a:pt x="0" y="41"/>
                    <a:pt x="0" y="41"/>
                  </a:cubicBezTo>
                  <a:cubicBezTo>
                    <a:pt x="0" y="52"/>
                    <a:pt x="9" y="61"/>
                    <a:pt x="20" y="61"/>
                  </a:cubicBezTo>
                  <a:cubicBezTo>
                    <a:pt x="31" y="61"/>
                    <a:pt x="40" y="52"/>
                    <a:pt x="40" y="41"/>
                  </a:cubicBezTo>
                  <a:cubicBezTo>
                    <a:pt x="40" y="20"/>
                    <a:pt x="40" y="20"/>
                    <a:pt x="40" y="20"/>
                  </a:cubicBezTo>
                  <a:cubicBezTo>
                    <a:pt x="40" y="9"/>
                    <a:pt x="31" y="0"/>
                    <a:pt x="20" y="0"/>
                  </a:cubicBezTo>
                </a:path>
              </a:pathLst>
            </a:custGeom>
            <a:solidFill>
              <a:srgbClr val="F7CD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67" name="Freeform 327">
              <a:extLst>
                <a:ext uri="{FF2B5EF4-FFF2-40B4-BE49-F238E27FC236}">
                  <a16:creationId xmlns:a16="http://schemas.microsoft.com/office/drawing/2014/main" id="{F1857FCF-EEE8-4660-9E6A-02F61CC35C7D}"/>
                </a:ext>
              </a:extLst>
            </p:cNvPr>
            <p:cNvSpPr>
              <a:spLocks noEditPoints="1"/>
            </p:cNvSpPr>
            <p:nvPr/>
          </p:nvSpPr>
          <p:spPr bwMode="auto">
            <a:xfrm>
              <a:off x="2686051" y="2752726"/>
              <a:ext cx="314325" cy="608013"/>
            </a:xfrm>
            <a:custGeom>
              <a:avLst/>
              <a:gdLst>
                <a:gd name="T0" fmla="*/ 54 w 124"/>
                <a:gd name="T1" fmla="*/ 87 h 239"/>
                <a:gd name="T2" fmla="*/ 54 w 124"/>
                <a:gd name="T3" fmla="*/ 85 h 239"/>
                <a:gd name="T4" fmla="*/ 69 w 124"/>
                <a:gd name="T5" fmla="*/ 69 h 239"/>
                <a:gd name="T6" fmla="*/ 70 w 124"/>
                <a:gd name="T7" fmla="*/ 69 h 239"/>
                <a:gd name="T8" fmla="*/ 86 w 124"/>
                <a:gd name="T9" fmla="*/ 84 h 239"/>
                <a:gd name="T10" fmla="*/ 86 w 124"/>
                <a:gd name="T11" fmla="*/ 87 h 239"/>
                <a:gd name="T12" fmla="*/ 86 w 124"/>
                <a:gd name="T13" fmla="*/ 88 h 239"/>
                <a:gd name="T14" fmla="*/ 71 w 124"/>
                <a:gd name="T15" fmla="*/ 105 h 239"/>
                <a:gd name="T16" fmla="*/ 70 w 124"/>
                <a:gd name="T17" fmla="*/ 105 h 239"/>
                <a:gd name="T18" fmla="*/ 54 w 124"/>
                <a:gd name="T19" fmla="*/ 89 h 239"/>
                <a:gd name="T20" fmla="*/ 54 w 124"/>
                <a:gd name="T21" fmla="*/ 87 h 239"/>
                <a:gd name="T22" fmla="*/ 101 w 124"/>
                <a:gd name="T23" fmla="*/ 0 h 239"/>
                <a:gd name="T24" fmla="*/ 101 w 124"/>
                <a:gd name="T25" fmla="*/ 0 h 239"/>
                <a:gd name="T26" fmla="*/ 24 w 124"/>
                <a:gd name="T27" fmla="*/ 9 h 239"/>
                <a:gd name="T28" fmla="*/ 24 w 124"/>
                <a:gd name="T29" fmla="*/ 9 h 239"/>
                <a:gd name="T30" fmla="*/ 24 w 124"/>
                <a:gd name="T31" fmla="*/ 77 h 239"/>
                <a:gd name="T32" fmla="*/ 0 w 124"/>
                <a:gd name="T33" fmla="*/ 153 h 239"/>
                <a:gd name="T34" fmla="*/ 24 w 124"/>
                <a:gd name="T35" fmla="*/ 153 h 239"/>
                <a:gd name="T36" fmla="*/ 24 w 124"/>
                <a:gd name="T37" fmla="*/ 239 h 239"/>
                <a:gd name="T38" fmla="*/ 124 w 124"/>
                <a:gd name="T39" fmla="*/ 139 h 239"/>
                <a:gd name="T40" fmla="*/ 124 w 124"/>
                <a:gd name="T41" fmla="*/ 137 h 239"/>
                <a:gd name="T42" fmla="*/ 104 w 124"/>
                <a:gd name="T43" fmla="*/ 117 h 239"/>
                <a:gd name="T44" fmla="*/ 104 w 124"/>
                <a:gd name="T45" fmla="*/ 96 h 239"/>
                <a:gd name="T46" fmla="*/ 124 w 124"/>
                <a:gd name="T47" fmla="*/ 76 h 239"/>
                <a:gd name="T48" fmla="*/ 124 w 124"/>
                <a:gd name="T49" fmla="*/ 74 h 239"/>
                <a:gd name="T50" fmla="*/ 122 w 124"/>
                <a:gd name="T51" fmla="*/ 62 h 239"/>
                <a:gd name="T52" fmla="*/ 122 w 124"/>
                <a:gd name="T53" fmla="*/ 62 h 239"/>
                <a:gd name="T54" fmla="*/ 122 w 124"/>
                <a:gd name="T55" fmla="*/ 62 h 239"/>
                <a:gd name="T56" fmla="*/ 101 w 124"/>
                <a:gd name="T5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4" h="239">
                  <a:moveTo>
                    <a:pt x="54" y="87"/>
                  </a:moveTo>
                  <a:cubicBezTo>
                    <a:pt x="54" y="86"/>
                    <a:pt x="54" y="86"/>
                    <a:pt x="54" y="85"/>
                  </a:cubicBezTo>
                  <a:cubicBezTo>
                    <a:pt x="54" y="77"/>
                    <a:pt x="61" y="69"/>
                    <a:pt x="69" y="69"/>
                  </a:cubicBezTo>
                  <a:cubicBezTo>
                    <a:pt x="70" y="69"/>
                    <a:pt x="70" y="69"/>
                    <a:pt x="70" y="69"/>
                  </a:cubicBezTo>
                  <a:cubicBezTo>
                    <a:pt x="78" y="69"/>
                    <a:pt x="85" y="76"/>
                    <a:pt x="86" y="84"/>
                  </a:cubicBezTo>
                  <a:cubicBezTo>
                    <a:pt x="86" y="85"/>
                    <a:pt x="86" y="86"/>
                    <a:pt x="86" y="87"/>
                  </a:cubicBezTo>
                  <a:cubicBezTo>
                    <a:pt x="86" y="87"/>
                    <a:pt x="86" y="88"/>
                    <a:pt x="86" y="88"/>
                  </a:cubicBezTo>
                  <a:cubicBezTo>
                    <a:pt x="86" y="97"/>
                    <a:pt x="79" y="104"/>
                    <a:pt x="71" y="105"/>
                  </a:cubicBezTo>
                  <a:cubicBezTo>
                    <a:pt x="70" y="105"/>
                    <a:pt x="70" y="105"/>
                    <a:pt x="70" y="105"/>
                  </a:cubicBezTo>
                  <a:cubicBezTo>
                    <a:pt x="62" y="105"/>
                    <a:pt x="55" y="98"/>
                    <a:pt x="54" y="89"/>
                  </a:cubicBezTo>
                  <a:cubicBezTo>
                    <a:pt x="54" y="89"/>
                    <a:pt x="54" y="88"/>
                    <a:pt x="54" y="87"/>
                  </a:cubicBezTo>
                  <a:moveTo>
                    <a:pt x="101" y="0"/>
                  </a:moveTo>
                  <a:cubicBezTo>
                    <a:pt x="101" y="0"/>
                    <a:pt x="101" y="0"/>
                    <a:pt x="101" y="0"/>
                  </a:cubicBezTo>
                  <a:cubicBezTo>
                    <a:pt x="101" y="0"/>
                    <a:pt x="66" y="8"/>
                    <a:pt x="24" y="9"/>
                  </a:cubicBezTo>
                  <a:cubicBezTo>
                    <a:pt x="24" y="9"/>
                    <a:pt x="24" y="9"/>
                    <a:pt x="24" y="9"/>
                  </a:cubicBezTo>
                  <a:cubicBezTo>
                    <a:pt x="24" y="77"/>
                    <a:pt x="24" y="77"/>
                    <a:pt x="24" y="77"/>
                  </a:cubicBezTo>
                  <a:cubicBezTo>
                    <a:pt x="9" y="108"/>
                    <a:pt x="0" y="153"/>
                    <a:pt x="0" y="153"/>
                  </a:cubicBezTo>
                  <a:cubicBezTo>
                    <a:pt x="24" y="153"/>
                    <a:pt x="24" y="153"/>
                    <a:pt x="24" y="153"/>
                  </a:cubicBezTo>
                  <a:cubicBezTo>
                    <a:pt x="24" y="239"/>
                    <a:pt x="24" y="239"/>
                    <a:pt x="24" y="239"/>
                  </a:cubicBezTo>
                  <a:cubicBezTo>
                    <a:pt x="79" y="239"/>
                    <a:pt x="124" y="194"/>
                    <a:pt x="124" y="139"/>
                  </a:cubicBezTo>
                  <a:cubicBezTo>
                    <a:pt x="124" y="137"/>
                    <a:pt x="124" y="137"/>
                    <a:pt x="124" y="137"/>
                  </a:cubicBezTo>
                  <a:cubicBezTo>
                    <a:pt x="113" y="137"/>
                    <a:pt x="104" y="128"/>
                    <a:pt x="104" y="117"/>
                  </a:cubicBezTo>
                  <a:cubicBezTo>
                    <a:pt x="104" y="96"/>
                    <a:pt x="104" y="96"/>
                    <a:pt x="104" y="96"/>
                  </a:cubicBezTo>
                  <a:cubicBezTo>
                    <a:pt x="104" y="85"/>
                    <a:pt x="113" y="76"/>
                    <a:pt x="124" y="76"/>
                  </a:cubicBezTo>
                  <a:cubicBezTo>
                    <a:pt x="124" y="74"/>
                    <a:pt x="124" y="74"/>
                    <a:pt x="124" y="74"/>
                  </a:cubicBezTo>
                  <a:cubicBezTo>
                    <a:pt x="124" y="67"/>
                    <a:pt x="123" y="62"/>
                    <a:pt x="122" y="62"/>
                  </a:cubicBezTo>
                  <a:cubicBezTo>
                    <a:pt x="122" y="62"/>
                    <a:pt x="122" y="62"/>
                    <a:pt x="122" y="62"/>
                  </a:cubicBezTo>
                  <a:cubicBezTo>
                    <a:pt x="122" y="62"/>
                    <a:pt x="122" y="62"/>
                    <a:pt x="122" y="62"/>
                  </a:cubicBezTo>
                  <a:cubicBezTo>
                    <a:pt x="105" y="39"/>
                    <a:pt x="101" y="0"/>
                    <a:pt x="101" y="0"/>
                  </a:cubicBezTo>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68" name="Freeform 328">
              <a:extLst>
                <a:ext uri="{FF2B5EF4-FFF2-40B4-BE49-F238E27FC236}">
                  <a16:creationId xmlns:a16="http://schemas.microsoft.com/office/drawing/2014/main" id="{21EA8241-1B0E-4C43-C6B3-91962E9DF14D}"/>
                </a:ext>
              </a:extLst>
            </p:cNvPr>
            <p:cNvSpPr>
              <a:spLocks/>
            </p:cNvSpPr>
            <p:nvPr/>
          </p:nvSpPr>
          <p:spPr bwMode="auto">
            <a:xfrm>
              <a:off x="2822576" y="2974976"/>
              <a:ext cx="80963" cy="44450"/>
            </a:xfrm>
            <a:custGeom>
              <a:avLst/>
              <a:gdLst>
                <a:gd name="T0" fmla="*/ 0 w 32"/>
                <a:gd name="T1" fmla="*/ 0 h 18"/>
                <a:gd name="T2" fmla="*/ 0 w 32"/>
                <a:gd name="T3" fmla="*/ 2 h 18"/>
                <a:gd name="T4" fmla="*/ 16 w 32"/>
                <a:gd name="T5" fmla="*/ 18 h 18"/>
                <a:gd name="T6" fmla="*/ 17 w 32"/>
                <a:gd name="T7" fmla="*/ 18 h 18"/>
                <a:gd name="T8" fmla="*/ 32 w 32"/>
                <a:gd name="T9" fmla="*/ 1 h 18"/>
                <a:gd name="T10" fmla="*/ 32 w 32"/>
                <a:gd name="T11" fmla="*/ 0 h 18"/>
                <a:gd name="T12" fmla="*/ 17 w 32"/>
                <a:gd name="T13" fmla="*/ 14 h 18"/>
                <a:gd name="T14" fmla="*/ 16 w 32"/>
                <a:gd name="T15" fmla="*/ 14 h 18"/>
                <a:gd name="T16" fmla="*/ 0 w 32"/>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8">
                  <a:moveTo>
                    <a:pt x="0" y="0"/>
                  </a:moveTo>
                  <a:cubicBezTo>
                    <a:pt x="0" y="1"/>
                    <a:pt x="0" y="2"/>
                    <a:pt x="0" y="2"/>
                  </a:cubicBezTo>
                  <a:cubicBezTo>
                    <a:pt x="1" y="11"/>
                    <a:pt x="8" y="18"/>
                    <a:pt x="16" y="18"/>
                  </a:cubicBezTo>
                  <a:cubicBezTo>
                    <a:pt x="16" y="18"/>
                    <a:pt x="16" y="18"/>
                    <a:pt x="17" y="18"/>
                  </a:cubicBezTo>
                  <a:cubicBezTo>
                    <a:pt x="25" y="17"/>
                    <a:pt x="32" y="10"/>
                    <a:pt x="32" y="1"/>
                  </a:cubicBezTo>
                  <a:cubicBezTo>
                    <a:pt x="32" y="1"/>
                    <a:pt x="32" y="0"/>
                    <a:pt x="32" y="0"/>
                  </a:cubicBezTo>
                  <a:cubicBezTo>
                    <a:pt x="31" y="7"/>
                    <a:pt x="24" y="13"/>
                    <a:pt x="17" y="14"/>
                  </a:cubicBezTo>
                  <a:cubicBezTo>
                    <a:pt x="16" y="14"/>
                    <a:pt x="16" y="14"/>
                    <a:pt x="16" y="14"/>
                  </a:cubicBezTo>
                  <a:cubicBezTo>
                    <a:pt x="8" y="14"/>
                    <a:pt x="1" y="8"/>
                    <a:pt x="0" y="0"/>
                  </a:cubicBezTo>
                </a:path>
              </a:pathLst>
            </a:custGeom>
            <a:solidFill>
              <a:srgbClr val="EB92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69" name="Freeform 329">
              <a:extLst>
                <a:ext uri="{FF2B5EF4-FFF2-40B4-BE49-F238E27FC236}">
                  <a16:creationId xmlns:a16="http://schemas.microsoft.com/office/drawing/2014/main" id="{E1E21B10-0A06-1AF2-2BC1-7B6E2178BC7B}"/>
                </a:ext>
              </a:extLst>
            </p:cNvPr>
            <p:cNvSpPr>
              <a:spLocks noEditPoints="1"/>
            </p:cNvSpPr>
            <p:nvPr/>
          </p:nvSpPr>
          <p:spPr bwMode="auto">
            <a:xfrm>
              <a:off x="2822576" y="2928938"/>
              <a:ext cx="80963" cy="80963"/>
            </a:xfrm>
            <a:custGeom>
              <a:avLst/>
              <a:gdLst>
                <a:gd name="T0" fmla="*/ 21 w 32"/>
                <a:gd name="T1" fmla="*/ 15 h 32"/>
                <a:gd name="T2" fmla="*/ 17 w 32"/>
                <a:gd name="T3" fmla="*/ 11 h 32"/>
                <a:gd name="T4" fmla="*/ 21 w 32"/>
                <a:gd name="T5" fmla="*/ 7 h 32"/>
                <a:gd name="T6" fmla="*/ 21 w 32"/>
                <a:gd name="T7" fmla="*/ 7 h 32"/>
                <a:gd name="T8" fmla="*/ 25 w 32"/>
                <a:gd name="T9" fmla="*/ 11 h 32"/>
                <a:gd name="T10" fmla="*/ 22 w 32"/>
                <a:gd name="T11" fmla="*/ 15 h 32"/>
                <a:gd name="T12" fmla="*/ 21 w 32"/>
                <a:gd name="T13" fmla="*/ 15 h 32"/>
                <a:gd name="T14" fmla="*/ 16 w 32"/>
                <a:gd name="T15" fmla="*/ 0 h 32"/>
                <a:gd name="T16" fmla="*/ 15 w 32"/>
                <a:gd name="T17" fmla="*/ 0 h 32"/>
                <a:gd name="T18" fmla="*/ 0 w 32"/>
                <a:gd name="T19" fmla="*/ 16 h 32"/>
                <a:gd name="T20" fmla="*/ 0 w 32"/>
                <a:gd name="T21" fmla="*/ 18 h 32"/>
                <a:gd name="T22" fmla="*/ 16 w 32"/>
                <a:gd name="T23" fmla="*/ 32 h 32"/>
                <a:gd name="T24" fmla="*/ 17 w 32"/>
                <a:gd name="T25" fmla="*/ 32 h 32"/>
                <a:gd name="T26" fmla="*/ 32 w 32"/>
                <a:gd name="T27" fmla="*/ 18 h 32"/>
                <a:gd name="T28" fmla="*/ 32 w 32"/>
                <a:gd name="T29" fmla="*/ 15 h 32"/>
                <a:gd name="T30" fmla="*/ 16 w 32"/>
                <a:gd name="T3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2">
                  <a:moveTo>
                    <a:pt x="21" y="15"/>
                  </a:moveTo>
                  <a:cubicBezTo>
                    <a:pt x="19" y="15"/>
                    <a:pt x="18" y="13"/>
                    <a:pt x="17" y="11"/>
                  </a:cubicBezTo>
                  <a:cubicBezTo>
                    <a:pt x="17" y="9"/>
                    <a:pt x="19" y="7"/>
                    <a:pt x="21" y="7"/>
                  </a:cubicBezTo>
                  <a:cubicBezTo>
                    <a:pt x="21" y="7"/>
                    <a:pt x="21" y="7"/>
                    <a:pt x="21" y="7"/>
                  </a:cubicBezTo>
                  <a:cubicBezTo>
                    <a:pt x="23" y="7"/>
                    <a:pt x="25" y="9"/>
                    <a:pt x="25" y="11"/>
                  </a:cubicBezTo>
                  <a:cubicBezTo>
                    <a:pt x="25" y="13"/>
                    <a:pt x="24" y="15"/>
                    <a:pt x="22" y="15"/>
                  </a:cubicBezTo>
                  <a:cubicBezTo>
                    <a:pt x="21" y="15"/>
                    <a:pt x="21" y="15"/>
                    <a:pt x="21" y="15"/>
                  </a:cubicBezTo>
                  <a:moveTo>
                    <a:pt x="16" y="0"/>
                  </a:moveTo>
                  <a:cubicBezTo>
                    <a:pt x="16" y="0"/>
                    <a:pt x="16" y="0"/>
                    <a:pt x="15" y="0"/>
                  </a:cubicBezTo>
                  <a:cubicBezTo>
                    <a:pt x="7" y="0"/>
                    <a:pt x="0" y="8"/>
                    <a:pt x="0" y="16"/>
                  </a:cubicBezTo>
                  <a:cubicBezTo>
                    <a:pt x="0" y="17"/>
                    <a:pt x="0" y="17"/>
                    <a:pt x="0" y="18"/>
                  </a:cubicBezTo>
                  <a:cubicBezTo>
                    <a:pt x="1" y="26"/>
                    <a:pt x="8" y="32"/>
                    <a:pt x="16" y="32"/>
                  </a:cubicBezTo>
                  <a:cubicBezTo>
                    <a:pt x="16" y="32"/>
                    <a:pt x="16" y="32"/>
                    <a:pt x="17" y="32"/>
                  </a:cubicBezTo>
                  <a:cubicBezTo>
                    <a:pt x="24" y="31"/>
                    <a:pt x="31" y="25"/>
                    <a:pt x="32" y="18"/>
                  </a:cubicBezTo>
                  <a:cubicBezTo>
                    <a:pt x="32" y="17"/>
                    <a:pt x="32" y="16"/>
                    <a:pt x="32" y="15"/>
                  </a:cubicBezTo>
                  <a:cubicBezTo>
                    <a:pt x="31" y="7"/>
                    <a:pt x="24" y="0"/>
                    <a:pt x="16" y="0"/>
                  </a:cubicBezTo>
                </a:path>
              </a:pathLst>
            </a:custGeom>
            <a:solidFill>
              <a:srgbClr val="3B2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70" name="Freeform 330">
              <a:extLst>
                <a:ext uri="{FF2B5EF4-FFF2-40B4-BE49-F238E27FC236}">
                  <a16:creationId xmlns:a16="http://schemas.microsoft.com/office/drawing/2014/main" id="{BEDC1BFE-FAF2-2119-F4B2-CD2EBB60965A}"/>
                </a:ext>
              </a:extLst>
            </p:cNvPr>
            <p:cNvSpPr>
              <a:spLocks/>
            </p:cNvSpPr>
            <p:nvPr/>
          </p:nvSpPr>
          <p:spPr bwMode="auto">
            <a:xfrm>
              <a:off x="2865438" y="2946401"/>
              <a:ext cx="20638" cy="20638"/>
            </a:xfrm>
            <a:custGeom>
              <a:avLst/>
              <a:gdLst>
                <a:gd name="T0" fmla="*/ 4 w 8"/>
                <a:gd name="T1" fmla="*/ 0 h 8"/>
                <a:gd name="T2" fmla="*/ 4 w 8"/>
                <a:gd name="T3" fmla="*/ 0 h 8"/>
                <a:gd name="T4" fmla="*/ 0 w 8"/>
                <a:gd name="T5" fmla="*/ 4 h 8"/>
                <a:gd name="T6" fmla="*/ 4 w 8"/>
                <a:gd name="T7" fmla="*/ 8 h 8"/>
                <a:gd name="T8" fmla="*/ 5 w 8"/>
                <a:gd name="T9" fmla="*/ 8 h 8"/>
                <a:gd name="T10" fmla="*/ 8 w 8"/>
                <a:gd name="T11" fmla="*/ 4 h 8"/>
                <a:gd name="T12" fmla="*/ 4 w 8"/>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4" y="0"/>
                  </a:moveTo>
                  <a:cubicBezTo>
                    <a:pt x="4" y="0"/>
                    <a:pt x="4" y="0"/>
                    <a:pt x="4" y="0"/>
                  </a:cubicBezTo>
                  <a:cubicBezTo>
                    <a:pt x="2" y="0"/>
                    <a:pt x="0" y="2"/>
                    <a:pt x="0" y="4"/>
                  </a:cubicBezTo>
                  <a:cubicBezTo>
                    <a:pt x="1" y="6"/>
                    <a:pt x="2" y="8"/>
                    <a:pt x="4" y="8"/>
                  </a:cubicBezTo>
                  <a:cubicBezTo>
                    <a:pt x="4" y="8"/>
                    <a:pt x="4" y="8"/>
                    <a:pt x="5" y="8"/>
                  </a:cubicBezTo>
                  <a:cubicBezTo>
                    <a:pt x="7" y="8"/>
                    <a:pt x="8" y="6"/>
                    <a:pt x="8" y="4"/>
                  </a:cubicBezTo>
                  <a:cubicBezTo>
                    <a:pt x="8" y="2"/>
                    <a:pt x="6" y="0"/>
                    <a:pt x="4" y="0"/>
                  </a:cubicBezTo>
                </a:path>
              </a:pathLst>
            </a:custGeom>
            <a:solidFill>
              <a:srgbClr val="FAE1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71" name="Freeform 331">
              <a:extLst>
                <a:ext uri="{FF2B5EF4-FFF2-40B4-BE49-F238E27FC236}">
                  <a16:creationId xmlns:a16="http://schemas.microsoft.com/office/drawing/2014/main" id="{FC19FB15-93E3-2D0A-54BD-C72BD1B79B50}"/>
                </a:ext>
              </a:extLst>
            </p:cNvPr>
            <p:cNvSpPr>
              <a:spLocks noEditPoints="1"/>
            </p:cNvSpPr>
            <p:nvPr/>
          </p:nvSpPr>
          <p:spPr bwMode="auto">
            <a:xfrm>
              <a:off x="3051176" y="2997201"/>
              <a:ext cx="0" cy="53975"/>
            </a:xfrm>
            <a:custGeom>
              <a:avLst/>
              <a:gdLst>
                <a:gd name="T0" fmla="*/ 0 h 21"/>
                <a:gd name="T1" fmla="*/ 0 h 21"/>
                <a:gd name="T2" fmla="*/ 21 h 21"/>
                <a:gd name="T3" fmla="*/ 21 h 21"/>
                <a:gd name="T4" fmla="*/ 0 h 21"/>
                <a:gd name="T5" fmla="*/ 0 h 21"/>
                <a:gd name="T6" fmla="*/ 0 h 21"/>
                <a:gd name="T7" fmla="*/ 0 h 21"/>
                <a:gd name="T8" fmla="*/ 0 h 21"/>
                <a:gd name="T9" fmla="*/ 0 h 21"/>
                <a:gd name="T10" fmla="*/ 0 h 21"/>
                <a:gd name="T11" fmla="*/ 0 h 2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Lst>
              <a:rect l="0" t="0" r="r" b="b"/>
              <a:pathLst>
                <a:path h="21">
                  <a:moveTo>
                    <a:pt x="0" y="0"/>
                  </a:moveTo>
                  <a:cubicBezTo>
                    <a:pt x="0" y="0"/>
                    <a:pt x="0" y="0"/>
                    <a:pt x="0" y="0"/>
                  </a:cubicBezTo>
                  <a:cubicBezTo>
                    <a:pt x="0" y="21"/>
                    <a:pt x="0" y="21"/>
                    <a:pt x="0" y="21"/>
                  </a:cubicBezTo>
                  <a:cubicBezTo>
                    <a:pt x="0" y="21"/>
                    <a:pt x="0" y="21"/>
                    <a:pt x="0" y="21"/>
                  </a:cubicBez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AE1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72" name="Freeform 332">
              <a:extLst>
                <a:ext uri="{FF2B5EF4-FFF2-40B4-BE49-F238E27FC236}">
                  <a16:creationId xmlns:a16="http://schemas.microsoft.com/office/drawing/2014/main" id="{13FEACDC-DFF0-1DED-D1D3-F6A4F55FA190}"/>
                </a:ext>
              </a:extLst>
            </p:cNvPr>
            <p:cNvSpPr>
              <a:spLocks/>
            </p:cNvSpPr>
            <p:nvPr/>
          </p:nvSpPr>
          <p:spPr bwMode="auto">
            <a:xfrm>
              <a:off x="2949576" y="2946401"/>
              <a:ext cx="101600" cy="155575"/>
            </a:xfrm>
            <a:custGeom>
              <a:avLst/>
              <a:gdLst>
                <a:gd name="T0" fmla="*/ 20 w 40"/>
                <a:gd name="T1" fmla="*/ 0 h 61"/>
                <a:gd name="T2" fmla="*/ 20 w 40"/>
                <a:gd name="T3" fmla="*/ 0 h 61"/>
                <a:gd name="T4" fmla="*/ 0 w 40"/>
                <a:gd name="T5" fmla="*/ 20 h 61"/>
                <a:gd name="T6" fmla="*/ 0 w 40"/>
                <a:gd name="T7" fmla="*/ 41 h 61"/>
                <a:gd name="T8" fmla="*/ 20 w 40"/>
                <a:gd name="T9" fmla="*/ 61 h 61"/>
                <a:gd name="T10" fmla="*/ 20 w 40"/>
                <a:gd name="T11" fmla="*/ 61 h 61"/>
                <a:gd name="T12" fmla="*/ 20 w 40"/>
                <a:gd name="T13" fmla="*/ 61 h 61"/>
                <a:gd name="T14" fmla="*/ 40 w 40"/>
                <a:gd name="T15" fmla="*/ 41 h 61"/>
                <a:gd name="T16" fmla="*/ 40 w 40"/>
                <a:gd name="T17" fmla="*/ 20 h 61"/>
                <a:gd name="T18" fmla="*/ 40 w 40"/>
                <a:gd name="T19" fmla="*/ 20 h 61"/>
                <a:gd name="T20" fmla="*/ 40 w 40"/>
                <a:gd name="T21" fmla="*/ 20 h 61"/>
                <a:gd name="T22" fmla="*/ 40 w 40"/>
                <a:gd name="T23" fmla="*/ 20 h 61"/>
                <a:gd name="T24" fmla="*/ 40 w 40"/>
                <a:gd name="T25" fmla="*/ 20 h 61"/>
                <a:gd name="T26" fmla="*/ 40 w 40"/>
                <a:gd name="T27" fmla="*/ 20 h 61"/>
                <a:gd name="T28" fmla="*/ 33 w 40"/>
                <a:gd name="T29" fmla="*/ 5 h 61"/>
                <a:gd name="T30" fmla="*/ 20 w 40"/>
                <a:gd name="T31" fmla="*/ 0 h 61"/>
                <a:gd name="T32" fmla="*/ 20 w 40"/>
                <a:gd name="T33" fmla="*/ 0 h 61"/>
                <a:gd name="T34" fmla="*/ 20 w 40"/>
                <a:gd name="T3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61">
                  <a:moveTo>
                    <a:pt x="20" y="0"/>
                  </a:moveTo>
                  <a:cubicBezTo>
                    <a:pt x="20" y="0"/>
                    <a:pt x="20" y="0"/>
                    <a:pt x="20" y="0"/>
                  </a:cubicBezTo>
                  <a:cubicBezTo>
                    <a:pt x="9" y="0"/>
                    <a:pt x="0" y="9"/>
                    <a:pt x="0" y="20"/>
                  </a:cubicBezTo>
                  <a:cubicBezTo>
                    <a:pt x="0" y="41"/>
                    <a:pt x="0" y="41"/>
                    <a:pt x="0" y="41"/>
                  </a:cubicBezTo>
                  <a:cubicBezTo>
                    <a:pt x="0" y="52"/>
                    <a:pt x="9" y="61"/>
                    <a:pt x="20" y="61"/>
                  </a:cubicBezTo>
                  <a:cubicBezTo>
                    <a:pt x="20" y="61"/>
                    <a:pt x="20" y="61"/>
                    <a:pt x="20" y="61"/>
                  </a:cubicBezTo>
                  <a:cubicBezTo>
                    <a:pt x="20" y="61"/>
                    <a:pt x="20" y="61"/>
                    <a:pt x="20" y="61"/>
                  </a:cubicBezTo>
                  <a:cubicBezTo>
                    <a:pt x="31" y="61"/>
                    <a:pt x="40" y="52"/>
                    <a:pt x="40" y="41"/>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14"/>
                    <a:pt x="37" y="9"/>
                    <a:pt x="33" y="5"/>
                  </a:cubicBezTo>
                  <a:cubicBezTo>
                    <a:pt x="29" y="2"/>
                    <a:pt x="25" y="0"/>
                    <a:pt x="20" y="0"/>
                  </a:cubicBezTo>
                  <a:cubicBezTo>
                    <a:pt x="20" y="0"/>
                    <a:pt x="20" y="0"/>
                    <a:pt x="20" y="0"/>
                  </a:cubicBezTo>
                  <a:cubicBezTo>
                    <a:pt x="20" y="0"/>
                    <a:pt x="20" y="0"/>
                    <a:pt x="20" y="0"/>
                  </a:cubicBezTo>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73" name="Freeform 333">
              <a:extLst>
                <a:ext uri="{FF2B5EF4-FFF2-40B4-BE49-F238E27FC236}">
                  <a16:creationId xmlns:a16="http://schemas.microsoft.com/office/drawing/2014/main" id="{B511DDF2-3B86-E9CE-F3AB-6D44F4B46D8A}"/>
                </a:ext>
              </a:extLst>
            </p:cNvPr>
            <p:cNvSpPr>
              <a:spLocks/>
            </p:cNvSpPr>
            <p:nvPr/>
          </p:nvSpPr>
          <p:spPr bwMode="auto">
            <a:xfrm>
              <a:off x="2487613" y="2941638"/>
              <a:ext cx="517525" cy="419100"/>
            </a:xfrm>
            <a:custGeom>
              <a:avLst/>
              <a:gdLst>
                <a:gd name="T0" fmla="*/ 200 w 204"/>
                <a:gd name="T1" fmla="*/ 63 h 165"/>
                <a:gd name="T2" fmla="*/ 193 w 204"/>
                <a:gd name="T3" fmla="*/ 95 h 165"/>
                <a:gd name="T4" fmla="*/ 175 w 204"/>
                <a:gd name="T5" fmla="*/ 54 h 165"/>
                <a:gd name="T6" fmla="*/ 204 w 204"/>
                <a:gd name="T7" fmla="*/ 3 h 165"/>
                <a:gd name="T8" fmla="*/ 203 w 204"/>
                <a:gd name="T9" fmla="*/ 1 h 165"/>
                <a:gd name="T10" fmla="*/ 200 w 204"/>
                <a:gd name="T11" fmla="*/ 1 h 165"/>
                <a:gd name="T12" fmla="*/ 171 w 204"/>
                <a:gd name="T13" fmla="*/ 52 h 165"/>
                <a:gd name="T14" fmla="*/ 102 w 204"/>
                <a:gd name="T15" fmla="*/ 52 h 165"/>
                <a:gd name="T16" fmla="*/ 33 w 204"/>
                <a:gd name="T17" fmla="*/ 52 h 165"/>
                <a:gd name="T18" fmla="*/ 4 w 204"/>
                <a:gd name="T19" fmla="*/ 1 h 165"/>
                <a:gd name="T20" fmla="*/ 1 w 204"/>
                <a:gd name="T21" fmla="*/ 1 h 165"/>
                <a:gd name="T22" fmla="*/ 0 w 204"/>
                <a:gd name="T23" fmla="*/ 3 h 165"/>
                <a:gd name="T24" fmla="*/ 29 w 204"/>
                <a:gd name="T25" fmla="*/ 54 h 165"/>
                <a:gd name="T26" fmla="*/ 11 w 204"/>
                <a:gd name="T27" fmla="*/ 95 h 165"/>
                <a:gd name="T28" fmla="*/ 4 w 204"/>
                <a:gd name="T29" fmla="*/ 63 h 165"/>
                <a:gd name="T30" fmla="*/ 2 w 204"/>
                <a:gd name="T31" fmla="*/ 63 h 165"/>
                <a:gd name="T32" fmla="*/ 0 w 204"/>
                <a:gd name="T33" fmla="*/ 63 h 165"/>
                <a:gd name="T34" fmla="*/ 9 w 204"/>
                <a:gd name="T35" fmla="*/ 102 h 165"/>
                <a:gd name="T36" fmla="*/ 9 w 204"/>
                <a:gd name="T37" fmla="*/ 102 h 165"/>
                <a:gd name="T38" fmla="*/ 102 w 204"/>
                <a:gd name="T39" fmla="*/ 165 h 165"/>
                <a:gd name="T40" fmla="*/ 195 w 204"/>
                <a:gd name="T41" fmla="*/ 102 h 165"/>
                <a:gd name="T42" fmla="*/ 195 w 204"/>
                <a:gd name="T43" fmla="*/ 102 h 165"/>
                <a:gd name="T44" fmla="*/ 204 w 204"/>
                <a:gd name="T45" fmla="*/ 63 h 165"/>
                <a:gd name="T46" fmla="*/ 202 w 204"/>
                <a:gd name="T47" fmla="*/ 63 h 165"/>
                <a:gd name="T48" fmla="*/ 200 w 204"/>
                <a:gd name="T49" fmla="*/ 6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165">
                  <a:moveTo>
                    <a:pt x="200" y="63"/>
                  </a:moveTo>
                  <a:cubicBezTo>
                    <a:pt x="198" y="79"/>
                    <a:pt x="195" y="89"/>
                    <a:pt x="193" y="95"/>
                  </a:cubicBezTo>
                  <a:cubicBezTo>
                    <a:pt x="182" y="78"/>
                    <a:pt x="176" y="60"/>
                    <a:pt x="175" y="54"/>
                  </a:cubicBezTo>
                  <a:cubicBezTo>
                    <a:pt x="204" y="3"/>
                    <a:pt x="204" y="3"/>
                    <a:pt x="204" y="3"/>
                  </a:cubicBezTo>
                  <a:cubicBezTo>
                    <a:pt x="204" y="2"/>
                    <a:pt x="204" y="1"/>
                    <a:pt x="203" y="1"/>
                  </a:cubicBezTo>
                  <a:cubicBezTo>
                    <a:pt x="202" y="0"/>
                    <a:pt x="201" y="0"/>
                    <a:pt x="200" y="1"/>
                  </a:cubicBezTo>
                  <a:cubicBezTo>
                    <a:pt x="171" y="52"/>
                    <a:pt x="171" y="52"/>
                    <a:pt x="171" y="52"/>
                  </a:cubicBezTo>
                  <a:cubicBezTo>
                    <a:pt x="102" y="52"/>
                    <a:pt x="102" y="52"/>
                    <a:pt x="102" y="52"/>
                  </a:cubicBezTo>
                  <a:cubicBezTo>
                    <a:pt x="33" y="52"/>
                    <a:pt x="33" y="52"/>
                    <a:pt x="33" y="52"/>
                  </a:cubicBezTo>
                  <a:cubicBezTo>
                    <a:pt x="4" y="1"/>
                    <a:pt x="4" y="1"/>
                    <a:pt x="4" y="1"/>
                  </a:cubicBezTo>
                  <a:cubicBezTo>
                    <a:pt x="3" y="0"/>
                    <a:pt x="2" y="0"/>
                    <a:pt x="1" y="1"/>
                  </a:cubicBezTo>
                  <a:cubicBezTo>
                    <a:pt x="0" y="1"/>
                    <a:pt x="0" y="2"/>
                    <a:pt x="0" y="3"/>
                  </a:cubicBezTo>
                  <a:cubicBezTo>
                    <a:pt x="29" y="54"/>
                    <a:pt x="29" y="54"/>
                    <a:pt x="29" y="54"/>
                  </a:cubicBezTo>
                  <a:cubicBezTo>
                    <a:pt x="28" y="60"/>
                    <a:pt x="22" y="78"/>
                    <a:pt x="11" y="95"/>
                  </a:cubicBezTo>
                  <a:cubicBezTo>
                    <a:pt x="9" y="89"/>
                    <a:pt x="6" y="79"/>
                    <a:pt x="4" y="63"/>
                  </a:cubicBezTo>
                  <a:cubicBezTo>
                    <a:pt x="3" y="63"/>
                    <a:pt x="3" y="63"/>
                    <a:pt x="2" y="63"/>
                  </a:cubicBezTo>
                  <a:cubicBezTo>
                    <a:pt x="1" y="63"/>
                    <a:pt x="1" y="63"/>
                    <a:pt x="0" y="63"/>
                  </a:cubicBezTo>
                  <a:cubicBezTo>
                    <a:pt x="3" y="90"/>
                    <a:pt x="9" y="101"/>
                    <a:pt x="9" y="102"/>
                  </a:cubicBezTo>
                  <a:cubicBezTo>
                    <a:pt x="9" y="102"/>
                    <a:pt x="9" y="102"/>
                    <a:pt x="9" y="102"/>
                  </a:cubicBezTo>
                  <a:cubicBezTo>
                    <a:pt x="24" y="139"/>
                    <a:pt x="60" y="165"/>
                    <a:pt x="102" y="165"/>
                  </a:cubicBezTo>
                  <a:cubicBezTo>
                    <a:pt x="144" y="165"/>
                    <a:pt x="180" y="139"/>
                    <a:pt x="195" y="102"/>
                  </a:cubicBezTo>
                  <a:cubicBezTo>
                    <a:pt x="195" y="102"/>
                    <a:pt x="195" y="102"/>
                    <a:pt x="195" y="102"/>
                  </a:cubicBezTo>
                  <a:cubicBezTo>
                    <a:pt x="195" y="101"/>
                    <a:pt x="201" y="90"/>
                    <a:pt x="204" y="63"/>
                  </a:cubicBezTo>
                  <a:cubicBezTo>
                    <a:pt x="203" y="63"/>
                    <a:pt x="203" y="63"/>
                    <a:pt x="202" y="63"/>
                  </a:cubicBezTo>
                  <a:cubicBezTo>
                    <a:pt x="201" y="63"/>
                    <a:pt x="201" y="63"/>
                    <a:pt x="200"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74" name="Freeform 334">
              <a:extLst>
                <a:ext uri="{FF2B5EF4-FFF2-40B4-BE49-F238E27FC236}">
                  <a16:creationId xmlns:a16="http://schemas.microsoft.com/office/drawing/2014/main" id="{EC94C1A7-1998-6063-7F2B-158AC3A1B512}"/>
                </a:ext>
              </a:extLst>
            </p:cNvPr>
            <p:cNvSpPr>
              <a:spLocks/>
            </p:cNvSpPr>
            <p:nvPr/>
          </p:nvSpPr>
          <p:spPr bwMode="auto">
            <a:xfrm>
              <a:off x="2436813" y="2487613"/>
              <a:ext cx="619125" cy="404813"/>
            </a:xfrm>
            <a:custGeom>
              <a:avLst/>
              <a:gdLst>
                <a:gd name="T0" fmla="*/ 231 w 244"/>
                <a:gd name="T1" fmla="*/ 65 h 159"/>
                <a:gd name="T2" fmla="*/ 122 w 244"/>
                <a:gd name="T3" fmla="*/ 0 h 159"/>
                <a:gd name="T4" fmla="*/ 14 w 244"/>
                <a:gd name="T5" fmla="*/ 65 h 159"/>
                <a:gd name="T6" fmla="*/ 4 w 244"/>
                <a:gd name="T7" fmla="*/ 159 h 159"/>
                <a:gd name="T8" fmla="*/ 35 w 244"/>
                <a:gd name="T9" fmla="*/ 144 h 159"/>
                <a:gd name="T10" fmla="*/ 122 w 244"/>
                <a:gd name="T11" fmla="*/ 125 h 159"/>
                <a:gd name="T12" fmla="*/ 208 w 244"/>
                <a:gd name="T13" fmla="*/ 141 h 159"/>
                <a:gd name="T14" fmla="*/ 240 w 244"/>
                <a:gd name="T15" fmla="*/ 154 h 159"/>
                <a:gd name="T16" fmla="*/ 231 w 244"/>
                <a:gd name="T17" fmla="*/ 6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159">
                  <a:moveTo>
                    <a:pt x="231" y="65"/>
                  </a:moveTo>
                  <a:cubicBezTo>
                    <a:pt x="231" y="65"/>
                    <a:pt x="206" y="0"/>
                    <a:pt x="122" y="0"/>
                  </a:cubicBezTo>
                  <a:cubicBezTo>
                    <a:pt x="38" y="0"/>
                    <a:pt x="14" y="65"/>
                    <a:pt x="14" y="65"/>
                  </a:cubicBezTo>
                  <a:cubicBezTo>
                    <a:pt x="2" y="92"/>
                    <a:pt x="0" y="125"/>
                    <a:pt x="4" y="159"/>
                  </a:cubicBezTo>
                  <a:cubicBezTo>
                    <a:pt x="11" y="155"/>
                    <a:pt x="22" y="150"/>
                    <a:pt x="35" y="144"/>
                  </a:cubicBezTo>
                  <a:cubicBezTo>
                    <a:pt x="59" y="135"/>
                    <a:pt x="90" y="125"/>
                    <a:pt x="122" y="125"/>
                  </a:cubicBezTo>
                  <a:cubicBezTo>
                    <a:pt x="153" y="125"/>
                    <a:pt x="184" y="133"/>
                    <a:pt x="208" y="141"/>
                  </a:cubicBezTo>
                  <a:cubicBezTo>
                    <a:pt x="221" y="146"/>
                    <a:pt x="233" y="151"/>
                    <a:pt x="240" y="154"/>
                  </a:cubicBezTo>
                  <a:cubicBezTo>
                    <a:pt x="244" y="122"/>
                    <a:pt x="241" y="90"/>
                    <a:pt x="231" y="65"/>
                  </a:cubicBezTo>
                  <a:close/>
                </a:path>
              </a:pathLst>
            </a:custGeom>
            <a:solidFill>
              <a:srgbClr val="65C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181717"/>
                </a:solidFill>
                <a:effectLst/>
                <a:uLnTx/>
                <a:uFillTx/>
                <a:latin typeface="Calibri" panose="020F0502020204030204"/>
                <a:ea typeface="+mn-ea"/>
                <a:cs typeface="+mn-cs"/>
              </a:endParaRPr>
            </a:p>
          </p:txBody>
        </p:sp>
      </p:grpSp>
      <p:sp>
        <p:nvSpPr>
          <p:cNvPr id="80" name="TextBox 79">
            <a:extLst>
              <a:ext uri="{FF2B5EF4-FFF2-40B4-BE49-F238E27FC236}">
                <a16:creationId xmlns:a16="http://schemas.microsoft.com/office/drawing/2014/main" id="{074819ED-C30F-8856-3C34-40ED9B1C85F8}"/>
              </a:ext>
            </a:extLst>
          </p:cNvPr>
          <p:cNvSpPr txBox="1"/>
          <p:nvPr/>
        </p:nvSpPr>
        <p:spPr>
          <a:xfrm>
            <a:off x="3015212" y="2765935"/>
            <a:ext cx="8749863" cy="3170099"/>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500" b="1" i="0" u="sng"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Risk Assessment Scores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CTP</a:t>
            </a:r>
            <a:r>
              <a:rPr kumimoji="0" lang="en-US" sz="2500" b="0"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 &amp; </a:t>
            </a:r>
            <a:r>
              <a:rPr kumimoji="0" lang="en-US" sz="2500" b="1"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MELD</a:t>
            </a:r>
            <a:r>
              <a:rPr kumimoji="0" lang="en-US" sz="2500" b="0"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 correlate with increased mortality risk</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No discrete cutoff</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AGA: CTP &gt;10 or MELD &gt;20 “pose a high risk for postoperative decompensation and death”</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Mayo</a:t>
            </a:r>
            <a:r>
              <a:rPr kumimoji="0" lang="en-US" sz="2500" b="0"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 risk score:  Age, ASA class, MELD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VOCAL-Penn</a:t>
            </a:r>
            <a:r>
              <a:rPr kumimoji="0" lang="en-US" sz="2500" b="0"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 score: Surgical type/ urgency, BMI, 	NAFLD, Alb, </a:t>
            </a:r>
            <a:r>
              <a:rPr kumimoji="0" lang="en-US" sz="2500" b="0" i="0" u="none" strike="noStrike" kern="1200" cap="none" spc="0" normalizeH="0" baseline="0" noProof="0" dirty="0" err="1">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Tbili</a:t>
            </a:r>
            <a:r>
              <a:rPr kumimoji="0" lang="en-US" sz="2500" b="0"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500" b="0" i="0" u="none" strike="noStrike" kern="1200" cap="none" spc="0" normalizeH="0" baseline="0" noProof="0" dirty="0" err="1">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Plts</a:t>
            </a:r>
            <a:r>
              <a:rPr kumimoji="0" lang="en-US" sz="2500" b="0"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 ASA class</a:t>
            </a:r>
          </a:p>
        </p:txBody>
      </p:sp>
      <p:sp>
        <p:nvSpPr>
          <p:cNvPr id="82" name="TextBox 81">
            <a:extLst>
              <a:ext uri="{FF2B5EF4-FFF2-40B4-BE49-F238E27FC236}">
                <a16:creationId xmlns:a16="http://schemas.microsoft.com/office/drawing/2014/main" id="{D56BB6C3-5BB0-8EE8-A3F3-26C5B4C05C74}"/>
              </a:ext>
            </a:extLst>
          </p:cNvPr>
          <p:cNvSpPr txBox="1"/>
          <p:nvPr/>
        </p:nvSpPr>
        <p:spPr>
          <a:xfrm>
            <a:off x="2222798" y="1522941"/>
            <a:ext cx="6014685" cy="4770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1"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Is this patient optimized for the surgery?</a:t>
            </a:r>
          </a:p>
        </p:txBody>
      </p:sp>
    </p:spTree>
    <p:extLst>
      <p:ext uri="{BB962C8B-B14F-4D97-AF65-F5344CB8AC3E}">
        <p14:creationId xmlns:p14="http://schemas.microsoft.com/office/powerpoint/2010/main" val="993761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Box 279"/>
          <p:cNvSpPr txBox="1"/>
          <p:nvPr/>
        </p:nvSpPr>
        <p:spPr>
          <a:xfrm>
            <a:off x="3069931" y="286092"/>
            <a:ext cx="6280737" cy="507823"/>
          </a:xfrm>
          <a:prstGeom prst="rect">
            <a:avLst/>
          </a:prstGeom>
          <a:noFill/>
        </p:spPr>
        <p:txBody>
          <a:bodyPr wrap="square" lIns="45711" tIns="22856" rIns="45711" bIns="2285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81717"/>
                </a:solidFill>
                <a:effectLst/>
                <a:uLnTx/>
                <a:uFillTx/>
                <a:latin typeface="Open Sans" panose="020B0604020202020204" charset="0"/>
                <a:ea typeface="Open Sans" panose="020B0604020202020204" charset="0"/>
                <a:cs typeface="Open Sans" panose="020B0604020202020204" charset="0"/>
              </a:rPr>
              <a:t>Transplantation and Palliation</a:t>
            </a:r>
            <a:endParaRPr kumimoji="0" lang="id-ID" sz="3000" b="1" i="0" u="none" strike="noStrike" kern="1200" cap="none" spc="0" normalizeH="0" baseline="0" noProof="0" dirty="0">
              <a:ln>
                <a:noFill/>
              </a:ln>
              <a:solidFill>
                <a:srgbClr val="181717"/>
              </a:solidFill>
              <a:effectLst/>
              <a:uLnTx/>
              <a:uFillTx/>
              <a:latin typeface="Open Sans" panose="020B0604020202020204" charset="0"/>
              <a:ea typeface="Open Sans" panose="020B0604020202020204" charset="0"/>
              <a:cs typeface="Open Sans" panose="020B0604020202020204" charset="0"/>
            </a:endParaRPr>
          </a:p>
        </p:txBody>
      </p:sp>
      <p:grpSp>
        <p:nvGrpSpPr>
          <p:cNvPr id="282" name="Group 1"/>
          <p:cNvGrpSpPr/>
          <p:nvPr/>
        </p:nvGrpSpPr>
        <p:grpSpPr>
          <a:xfrm>
            <a:off x="5219700" y="793915"/>
            <a:ext cx="1828801" cy="120485"/>
            <a:chOff x="10866255" y="8448874"/>
            <a:chExt cx="2738812" cy="73150"/>
          </a:xfrm>
        </p:grpSpPr>
        <p:sp>
          <p:nvSpPr>
            <p:cNvPr id="283"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endParaRPr>
            </a:p>
          </p:txBody>
        </p:sp>
        <p:sp>
          <p:nvSpPr>
            <p:cNvPr id="284"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endParaRPr>
            </a:p>
          </p:txBody>
        </p:sp>
        <p:sp>
          <p:nvSpPr>
            <p:cNvPr id="285"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endParaRPr>
            </a:p>
          </p:txBody>
        </p:sp>
        <p:sp>
          <p:nvSpPr>
            <p:cNvPr id="286"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endParaRPr>
            </a:p>
          </p:txBody>
        </p:sp>
        <p:sp>
          <p:nvSpPr>
            <p:cNvPr id="287"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endParaRPr>
            </a:p>
          </p:txBody>
        </p:sp>
        <p:sp>
          <p:nvSpPr>
            <p:cNvPr id="288"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endParaRPr>
            </a:p>
          </p:txBody>
        </p:sp>
      </p:grpSp>
      <p:sp>
        <p:nvSpPr>
          <p:cNvPr id="21" name="Medical Resale International ltd">
            <a:extLst>
              <a:ext uri="{FF2B5EF4-FFF2-40B4-BE49-F238E27FC236}">
                <a16:creationId xmlns:a16="http://schemas.microsoft.com/office/drawing/2014/main" id="{54F55E06-99BF-4695-96BB-F242469922FF}"/>
              </a:ext>
            </a:extLst>
          </p:cNvPr>
          <p:cNvSpPr txBox="1"/>
          <p:nvPr/>
        </p:nvSpPr>
        <p:spPr>
          <a:xfrm>
            <a:off x="9085943" y="6447084"/>
            <a:ext cx="2999153" cy="287258"/>
          </a:xfrm>
          <a:prstGeom prst="rect">
            <a:avLst/>
          </a:prstGeom>
          <a:noFill/>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lnSpc>
                <a:spcPct val="80000"/>
              </a:lnSpc>
              <a:spcBef>
                <a:spcPts val="0"/>
              </a:spcBef>
              <a:defRPr b="1" cap="all">
                <a:solidFill>
                  <a:schemeClr val="accent1">
                    <a:hueOff val="262910"/>
                    <a:satOff val="3867"/>
                    <a:lumOff val="-18039"/>
                  </a:schemeClr>
                </a:solidFill>
                <a:latin typeface="Arial Narrow"/>
                <a:ea typeface="Arial Narrow"/>
                <a:cs typeface="Arial Narrow"/>
                <a:sym typeface="Arial Narrow"/>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rPr>
              <a:t>@</a:t>
            </a:r>
            <a:r>
              <a:rPr kumimoji="0" lang="en-US" sz="1200" b="1" i="1" u="none" strike="noStrike" kern="1200" cap="none" spc="0" normalizeH="0" baseline="0" noProof="0" dirty="0" err="1">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rPr>
              <a:t>SuchitaSata</a:t>
            </a:r>
            <a:endParaRPr kumimoji="0" lang="en-US" sz="1200" b="1" i="1" u="none" strike="noStrike" kern="1200" cap="none" spc="0" normalizeH="0" baseline="0" noProof="0" dirty="0">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endParaRPr>
          </a:p>
        </p:txBody>
      </p:sp>
      <p:sp>
        <p:nvSpPr>
          <p:cNvPr id="2" name="TextBox 1">
            <a:extLst>
              <a:ext uri="{FF2B5EF4-FFF2-40B4-BE49-F238E27FC236}">
                <a16:creationId xmlns:a16="http://schemas.microsoft.com/office/drawing/2014/main" id="{BEA05A71-B242-E616-1692-85ED52D988E8}"/>
              </a:ext>
            </a:extLst>
          </p:cNvPr>
          <p:cNvSpPr txBox="1"/>
          <p:nvPr/>
        </p:nvSpPr>
        <p:spPr>
          <a:xfrm>
            <a:off x="116991" y="1604890"/>
            <a:ext cx="5732348" cy="50937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rPr>
              <a:t>Cirrhosis is a progressive, end-stage disease associated with poor Health-Related Quality of Life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sng" strike="noStrike" kern="1200" cap="none" spc="0" normalizeH="0" baseline="0" noProof="0" dirty="0">
                <a:ln>
                  <a:noFill/>
                </a:ln>
                <a:solidFill>
                  <a:srgbClr val="181717"/>
                </a:solidFill>
                <a:effectLst/>
                <a:uLnTx/>
                <a:uFillTx/>
                <a:latin typeface="Calibri" panose="020F0502020204030204"/>
                <a:ea typeface="+mn-ea"/>
                <a:cs typeface="+mn-cs"/>
              </a:rPr>
              <a:t>Common symptoms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rPr>
              <a:t>Pain </a:t>
            </a: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sym typeface="Wingdings" panose="05000000000000000000" pitchFamily="2" charset="2"/>
              </a:rPr>
              <a:t> adjust for impaired clearance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sym typeface="Wingdings" panose="05000000000000000000" pitchFamily="2" charset="2"/>
              </a:rPr>
              <a:t>		</a:t>
            </a:r>
            <a:r>
              <a:rPr kumimoji="0" lang="en-US" sz="2500" b="0" i="1" u="none" strike="noStrike" kern="1200" cap="none" spc="0" normalizeH="0" baseline="0" noProof="0" dirty="0">
                <a:ln>
                  <a:noFill/>
                </a:ln>
                <a:solidFill>
                  <a:srgbClr val="181717"/>
                </a:solidFill>
                <a:effectLst/>
                <a:uLnTx/>
                <a:uFillTx/>
                <a:latin typeface="Calibri" panose="020F0502020204030204"/>
                <a:ea typeface="+mn-ea"/>
                <a:cs typeface="+mn-cs"/>
                <a:sym typeface="Wingdings" panose="05000000000000000000" pitchFamily="2" charset="2"/>
              </a:rPr>
              <a:t>acetaminophen</a:t>
            </a: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sym typeface="Wingdings" panose="05000000000000000000" pitchFamily="2" charset="2"/>
              </a:rPr>
              <a:t> 2g daily max</a:t>
            </a:r>
            <a:endPar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rPr>
              <a:t>Pruritus </a:t>
            </a: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sym typeface="Wingdings" panose="05000000000000000000" pitchFamily="2" charset="2"/>
              </a:rPr>
              <a:t></a:t>
            </a: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rPr>
              <a:t> </a:t>
            </a:r>
            <a:r>
              <a:rPr kumimoji="0" lang="en-US" sz="2500" b="0" i="1" u="none" strike="noStrike" kern="1200" cap="none" spc="0" normalizeH="0" baseline="0" noProof="0" dirty="0">
                <a:ln>
                  <a:noFill/>
                </a:ln>
                <a:solidFill>
                  <a:srgbClr val="181717"/>
                </a:solidFill>
                <a:effectLst/>
                <a:uLnTx/>
                <a:uFillTx/>
                <a:latin typeface="Calibri" panose="020F0502020204030204"/>
                <a:ea typeface="+mn-ea"/>
                <a:cs typeface="+mn-cs"/>
              </a:rPr>
              <a:t>cholestyramine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rPr>
              <a:t>Muscle cramps </a:t>
            </a: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sym typeface="Wingdings" panose="05000000000000000000" pitchFamily="2" charset="2"/>
              </a:rPr>
              <a:t> </a:t>
            </a:r>
            <a:r>
              <a:rPr kumimoji="0" lang="en-US" sz="2500" b="0" i="1" u="none" strike="noStrike" kern="1200" cap="none" spc="0" normalizeH="0" baseline="0" noProof="0" dirty="0">
                <a:ln>
                  <a:noFill/>
                </a:ln>
                <a:solidFill>
                  <a:srgbClr val="181717"/>
                </a:solidFill>
                <a:effectLst/>
                <a:uLnTx/>
                <a:uFillTx/>
                <a:latin typeface="Calibri" panose="020F0502020204030204"/>
                <a:ea typeface="+mn-ea"/>
                <a:cs typeface="+mn-cs"/>
                <a:sym typeface="Wingdings" panose="05000000000000000000" pitchFamily="2" charset="2"/>
              </a:rPr>
              <a:t>baclofen</a:t>
            </a:r>
            <a:endPar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sym typeface="Wingdings" panose="05000000000000000000" pitchFamily="2" charset="2"/>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sym typeface="Wingdings" panose="05000000000000000000" pitchFamily="2" charset="2"/>
              </a:rPr>
              <a:t>Insomnia  </a:t>
            </a:r>
            <a:r>
              <a:rPr kumimoji="0" lang="en-US" sz="2500" b="0" i="1" u="none" strike="noStrike" kern="1200" cap="none" spc="0" normalizeH="0" baseline="0" noProof="0" dirty="0">
                <a:ln>
                  <a:noFill/>
                </a:ln>
                <a:solidFill>
                  <a:srgbClr val="181717"/>
                </a:solidFill>
                <a:effectLst/>
                <a:uLnTx/>
                <a:uFillTx/>
                <a:latin typeface="Calibri" panose="020F0502020204030204"/>
                <a:ea typeface="+mn-ea"/>
                <a:cs typeface="+mn-cs"/>
                <a:sym typeface="Wingdings" panose="05000000000000000000" pitchFamily="2" charset="2"/>
              </a:rPr>
              <a:t>melatonin, zolpidem</a:t>
            </a:r>
            <a:endPar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78F3931E-893B-EF3C-9523-4A7936F1C27E}"/>
              </a:ext>
            </a:extLst>
          </p:cNvPr>
          <p:cNvGrpSpPr/>
          <p:nvPr/>
        </p:nvGrpSpPr>
        <p:grpSpPr>
          <a:xfrm>
            <a:off x="6042964" y="1580363"/>
            <a:ext cx="5976888" cy="4097384"/>
            <a:chOff x="6042964" y="1580363"/>
            <a:chExt cx="5976888" cy="4097384"/>
          </a:xfrm>
        </p:grpSpPr>
        <p:pic>
          <p:nvPicPr>
            <p:cNvPr id="3" name="Picture 2" descr="Details are in the caption following the image">
              <a:extLst>
                <a:ext uri="{FF2B5EF4-FFF2-40B4-BE49-F238E27FC236}">
                  <a16:creationId xmlns:a16="http://schemas.microsoft.com/office/drawing/2014/main" id="{FC2905C0-CF74-F004-BFB6-332E6E96DF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229" t="34587" r="1" b="28333"/>
            <a:stretch/>
          </p:blipFill>
          <p:spPr bwMode="auto">
            <a:xfrm>
              <a:off x="6042964" y="1580363"/>
              <a:ext cx="5976888" cy="40802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B1EFB0A-54CE-366E-A59C-E4E8FA0F5F99}"/>
                </a:ext>
              </a:extLst>
            </p:cNvPr>
            <p:cNvSpPr txBox="1"/>
            <p:nvPr/>
          </p:nvSpPr>
          <p:spPr>
            <a:xfrm>
              <a:off x="10877076" y="5277637"/>
              <a:ext cx="1142776"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181717"/>
                  </a:solidFill>
                  <a:effectLst/>
                  <a:uLnTx/>
                  <a:uFillTx/>
                  <a:latin typeface="Calibri" panose="020F0502020204030204"/>
                  <a:ea typeface="+mn-ea"/>
                  <a:cs typeface="+mn-cs"/>
                </a:rPr>
                <a:t>Rogal</a:t>
              </a:r>
              <a:r>
                <a:rPr kumimoji="0" lang="en-US" sz="1000" b="0" i="0" u="none" strike="noStrike" kern="1200" cap="none" spc="0" normalizeH="0" baseline="0" noProof="0" dirty="0">
                  <a:ln>
                    <a:noFill/>
                  </a:ln>
                  <a:solidFill>
                    <a:srgbClr val="181717"/>
                  </a:solidFill>
                  <a:effectLst/>
                  <a:uLnTx/>
                  <a:uFillTx/>
                  <a:latin typeface="Calibri" panose="020F0502020204030204"/>
                  <a:ea typeface="+mn-ea"/>
                  <a:cs typeface="+mn-cs"/>
                </a:rPr>
                <a:t> et al, Hepatology 2022</a:t>
              </a:r>
            </a:p>
          </p:txBody>
        </p:sp>
      </p:grpSp>
    </p:spTree>
    <p:extLst>
      <p:ext uri="{BB962C8B-B14F-4D97-AF65-F5344CB8AC3E}">
        <p14:creationId xmlns:p14="http://schemas.microsoft.com/office/powerpoint/2010/main" val="26983067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Box 279"/>
          <p:cNvSpPr txBox="1"/>
          <p:nvPr/>
        </p:nvSpPr>
        <p:spPr>
          <a:xfrm>
            <a:off x="3069931" y="286092"/>
            <a:ext cx="6280737" cy="507823"/>
          </a:xfrm>
          <a:prstGeom prst="rect">
            <a:avLst/>
          </a:prstGeom>
          <a:noFill/>
        </p:spPr>
        <p:txBody>
          <a:bodyPr wrap="square" lIns="45711" tIns="22856" rIns="45711" bIns="2285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81717"/>
                </a:solidFill>
                <a:effectLst/>
                <a:uLnTx/>
                <a:uFillTx/>
                <a:latin typeface="Open Sans" panose="020B0604020202020204" charset="0"/>
                <a:ea typeface="Open Sans" panose="020B0604020202020204" charset="0"/>
                <a:cs typeface="Open Sans" panose="020B0604020202020204" charset="0"/>
              </a:rPr>
              <a:t>Transplantation and Palliation</a:t>
            </a:r>
            <a:endParaRPr kumimoji="0" lang="id-ID" sz="3000" b="1" i="0" u="none" strike="noStrike" kern="1200" cap="none" spc="0" normalizeH="0" baseline="0" noProof="0" dirty="0">
              <a:ln>
                <a:noFill/>
              </a:ln>
              <a:solidFill>
                <a:srgbClr val="181717"/>
              </a:solidFill>
              <a:effectLst/>
              <a:uLnTx/>
              <a:uFillTx/>
              <a:latin typeface="Open Sans" panose="020B0604020202020204" charset="0"/>
              <a:ea typeface="Open Sans" panose="020B0604020202020204" charset="0"/>
              <a:cs typeface="Open Sans" panose="020B0604020202020204" charset="0"/>
            </a:endParaRPr>
          </a:p>
        </p:txBody>
      </p:sp>
      <p:grpSp>
        <p:nvGrpSpPr>
          <p:cNvPr id="282" name="Group 1"/>
          <p:cNvGrpSpPr/>
          <p:nvPr/>
        </p:nvGrpSpPr>
        <p:grpSpPr>
          <a:xfrm>
            <a:off x="5219700" y="793915"/>
            <a:ext cx="1828801" cy="120485"/>
            <a:chOff x="10866255" y="8448874"/>
            <a:chExt cx="2738812" cy="73150"/>
          </a:xfrm>
        </p:grpSpPr>
        <p:sp>
          <p:nvSpPr>
            <p:cNvPr id="283"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endParaRPr>
            </a:p>
          </p:txBody>
        </p:sp>
        <p:sp>
          <p:nvSpPr>
            <p:cNvPr id="284"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endParaRPr>
            </a:p>
          </p:txBody>
        </p:sp>
        <p:sp>
          <p:nvSpPr>
            <p:cNvPr id="285"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endParaRPr>
            </a:p>
          </p:txBody>
        </p:sp>
        <p:sp>
          <p:nvSpPr>
            <p:cNvPr id="286"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endParaRPr>
            </a:p>
          </p:txBody>
        </p:sp>
        <p:sp>
          <p:nvSpPr>
            <p:cNvPr id="287"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endParaRPr>
            </a:p>
          </p:txBody>
        </p:sp>
        <p:sp>
          <p:nvSpPr>
            <p:cNvPr id="288"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endParaRPr>
            </a:p>
          </p:txBody>
        </p:sp>
      </p:grpSp>
      <p:sp>
        <p:nvSpPr>
          <p:cNvPr id="21" name="Medical Resale International ltd">
            <a:extLst>
              <a:ext uri="{FF2B5EF4-FFF2-40B4-BE49-F238E27FC236}">
                <a16:creationId xmlns:a16="http://schemas.microsoft.com/office/drawing/2014/main" id="{54F55E06-99BF-4695-96BB-F242469922FF}"/>
              </a:ext>
            </a:extLst>
          </p:cNvPr>
          <p:cNvSpPr txBox="1"/>
          <p:nvPr/>
        </p:nvSpPr>
        <p:spPr>
          <a:xfrm>
            <a:off x="9085943" y="6447084"/>
            <a:ext cx="2999153" cy="287258"/>
          </a:xfrm>
          <a:prstGeom prst="rect">
            <a:avLst/>
          </a:prstGeom>
          <a:noFill/>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r">
              <a:lnSpc>
                <a:spcPct val="80000"/>
              </a:lnSpc>
              <a:spcBef>
                <a:spcPts val="0"/>
              </a:spcBef>
              <a:defRPr b="1" cap="all">
                <a:solidFill>
                  <a:schemeClr val="accent1">
                    <a:hueOff val="262910"/>
                    <a:satOff val="3867"/>
                    <a:lumOff val="-18039"/>
                  </a:schemeClr>
                </a:solidFill>
                <a:latin typeface="Arial Narrow"/>
                <a:ea typeface="Arial Narrow"/>
                <a:cs typeface="Arial Narrow"/>
                <a:sym typeface="Arial Narrow"/>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rPr>
              <a:t>@</a:t>
            </a:r>
            <a:r>
              <a:rPr kumimoji="0" lang="en-US" sz="1200" b="1" i="1" u="none" strike="noStrike" kern="1200" cap="none" spc="0" normalizeH="0" baseline="0" noProof="0" dirty="0" err="1">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rPr>
              <a:t>SuchitaSata</a:t>
            </a:r>
            <a:endParaRPr kumimoji="0" lang="en-US" sz="1200" b="1" i="1" u="none" strike="noStrike" kern="1200" cap="none" spc="0" normalizeH="0" baseline="0" noProof="0" dirty="0">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endParaRPr>
          </a:p>
        </p:txBody>
      </p:sp>
      <p:sp>
        <p:nvSpPr>
          <p:cNvPr id="2" name="TextBox 1">
            <a:extLst>
              <a:ext uri="{FF2B5EF4-FFF2-40B4-BE49-F238E27FC236}">
                <a16:creationId xmlns:a16="http://schemas.microsoft.com/office/drawing/2014/main" id="{BEA05A71-B242-E616-1692-85ED52D988E8}"/>
              </a:ext>
            </a:extLst>
          </p:cNvPr>
          <p:cNvSpPr txBox="1"/>
          <p:nvPr/>
        </p:nvSpPr>
        <p:spPr>
          <a:xfrm>
            <a:off x="785167" y="1422223"/>
            <a:ext cx="10621666" cy="278537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rPr>
              <a:t>Palliative care can be provided at any stage of a serious illness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rPr>
              <a:t>Advance care planning is essential and the responsibility of all clinicians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500" dirty="0">
                <a:solidFill>
                  <a:srgbClr val="181717"/>
                </a:solidFill>
                <a:latin typeface="Calibri" panose="020F0502020204030204"/>
              </a:rPr>
              <a:t>Address underlying causes early (AUD, HCV, </a:t>
            </a:r>
            <a:r>
              <a:rPr lang="en-US" sz="2500" dirty="0" err="1">
                <a:solidFill>
                  <a:srgbClr val="181717"/>
                </a:solidFill>
                <a:latin typeface="Calibri" panose="020F0502020204030204"/>
              </a:rPr>
              <a:t>etc</a:t>
            </a:r>
            <a:r>
              <a:rPr lang="en-US" sz="2500" dirty="0">
                <a:solidFill>
                  <a:srgbClr val="181717"/>
                </a:solidFill>
                <a:latin typeface="Calibri" panose="020F0502020204030204"/>
              </a:rPr>
              <a:t>)</a:t>
            </a:r>
            <a:endPar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rPr>
              <a:t>Early referral to a Transplant Hepatologist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rPr>
              <a:t>After index complication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rPr>
              <a:t>MELD ≥ 15</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rPr>
              <a:t>	</a:t>
            </a:r>
            <a:r>
              <a:rPr kumimoji="0" lang="en-US" sz="2500" b="0" i="1" u="none" strike="noStrike" kern="1200" cap="none" spc="0" normalizeH="0" baseline="0" noProof="0" dirty="0">
                <a:ln>
                  <a:noFill/>
                </a:ln>
                <a:solidFill>
                  <a:srgbClr val="181717"/>
                </a:solidFill>
                <a:effectLst/>
                <a:uLnTx/>
                <a:uFillTx/>
                <a:latin typeface="Calibri" panose="020F0502020204030204"/>
                <a:ea typeface="+mn-ea"/>
                <a:cs typeface="+mn-cs"/>
              </a:rPr>
              <a:t>* small females often have low Cr and MELD-Na is comparatively lower</a:t>
            </a:r>
            <a:endParaRPr kumimoji="0" lang="en-US" sz="2500" b="0" i="0" u="none" strike="noStrike" kern="1200" cap="none" spc="0" normalizeH="0" baseline="0" noProof="0" dirty="0">
              <a:ln>
                <a:noFill/>
              </a:ln>
              <a:solidFill>
                <a:srgbClr val="181717"/>
              </a:solidFill>
              <a:effectLst/>
              <a:uLnTx/>
              <a:uFillTx/>
              <a:latin typeface="Calibri" panose="020F0502020204030204"/>
              <a:ea typeface="+mn-ea"/>
              <a:cs typeface="+mn-cs"/>
            </a:endParaRPr>
          </a:p>
        </p:txBody>
      </p:sp>
      <p:sp>
        <p:nvSpPr>
          <p:cNvPr id="3" name="Freeform 11">
            <a:extLst>
              <a:ext uri="{FF2B5EF4-FFF2-40B4-BE49-F238E27FC236}">
                <a16:creationId xmlns:a16="http://schemas.microsoft.com/office/drawing/2014/main" id="{CE4353AB-5E3A-E567-BA9F-F58B62958277}"/>
              </a:ext>
            </a:extLst>
          </p:cNvPr>
          <p:cNvSpPr>
            <a:spLocks noEditPoints="1"/>
          </p:cNvSpPr>
          <p:nvPr/>
        </p:nvSpPr>
        <p:spPr bwMode="auto">
          <a:xfrm>
            <a:off x="8471283" y="4535815"/>
            <a:ext cx="720867" cy="2127061"/>
          </a:xfrm>
          <a:custGeom>
            <a:avLst/>
            <a:gdLst>
              <a:gd name="T0" fmla="*/ 16 w 111"/>
              <a:gd name="T1" fmla="*/ 182 h 351"/>
              <a:gd name="T2" fmla="*/ 14 w 111"/>
              <a:gd name="T3" fmla="*/ 246 h 351"/>
              <a:gd name="T4" fmla="*/ 8 w 111"/>
              <a:gd name="T5" fmla="*/ 308 h 351"/>
              <a:gd name="T6" fmla="*/ 10 w 111"/>
              <a:gd name="T7" fmla="*/ 328 h 351"/>
              <a:gd name="T8" fmla="*/ 24 w 111"/>
              <a:gd name="T9" fmla="*/ 348 h 351"/>
              <a:gd name="T10" fmla="*/ 34 w 111"/>
              <a:gd name="T11" fmla="*/ 323 h 351"/>
              <a:gd name="T12" fmla="*/ 37 w 111"/>
              <a:gd name="T13" fmla="*/ 255 h 351"/>
              <a:gd name="T14" fmla="*/ 56 w 111"/>
              <a:gd name="T15" fmla="*/ 192 h 351"/>
              <a:gd name="T16" fmla="*/ 67 w 111"/>
              <a:gd name="T17" fmla="*/ 261 h 351"/>
              <a:gd name="T18" fmla="*/ 71 w 111"/>
              <a:gd name="T19" fmla="*/ 311 h 351"/>
              <a:gd name="T20" fmla="*/ 70 w 111"/>
              <a:gd name="T21" fmla="*/ 333 h 351"/>
              <a:gd name="T22" fmla="*/ 87 w 111"/>
              <a:gd name="T23" fmla="*/ 342 h 351"/>
              <a:gd name="T24" fmla="*/ 104 w 111"/>
              <a:gd name="T25" fmla="*/ 336 h 351"/>
              <a:gd name="T26" fmla="*/ 89 w 111"/>
              <a:gd name="T27" fmla="*/ 311 h 351"/>
              <a:gd name="T28" fmla="*/ 90 w 111"/>
              <a:gd name="T29" fmla="*/ 268 h 351"/>
              <a:gd name="T30" fmla="*/ 95 w 111"/>
              <a:gd name="T31" fmla="*/ 181 h 351"/>
              <a:gd name="T32" fmla="*/ 85 w 111"/>
              <a:gd name="T33" fmla="*/ 117 h 351"/>
              <a:gd name="T34" fmla="*/ 100 w 111"/>
              <a:gd name="T35" fmla="*/ 98 h 351"/>
              <a:gd name="T36" fmla="*/ 92 w 111"/>
              <a:gd name="T37" fmla="*/ 60 h 351"/>
              <a:gd name="T38" fmla="*/ 62 w 111"/>
              <a:gd name="T39" fmla="*/ 42 h 351"/>
              <a:gd name="T40" fmla="*/ 69 w 111"/>
              <a:gd name="T41" fmla="*/ 27 h 351"/>
              <a:gd name="T42" fmla="*/ 74 w 111"/>
              <a:gd name="T43" fmla="*/ 11 h 351"/>
              <a:gd name="T44" fmla="*/ 53 w 111"/>
              <a:gd name="T45" fmla="*/ 2 h 351"/>
              <a:gd name="T46" fmla="*/ 41 w 111"/>
              <a:gd name="T47" fmla="*/ 18 h 351"/>
              <a:gd name="T48" fmla="*/ 39 w 111"/>
              <a:gd name="T49" fmla="*/ 37 h 351"/>
              <a:gd name="T50" fmla="*/ 61 w 111"/>
              <a:gd name="T51" fmla="*/ 44 h 351"/>
              <a:gd name="T52" fmla="*/ 57 w 111"/>
              <a:gd name="T53" fmla="*/ 53 h 351"/>
              <a:gd name="T54" fmla="*/ 48 w 111"/>
              <a:gd name="T55" fmla="*/ 53 h 351"/>
              <a:gd name="T56" fmla="*/ 53 w 111"/>
              <a:gd name="T57" fmla="*/ 71 h 351"/>
              <a:gd name="T58" fmla="*/ 36 w 111"/>
              <a:gd name="T59" fmla="*/ 43 h 351"/>
              <a:gd name="T60" fmla="*/ 5 w 111"/>
              <a:gd name="T61" fmla="*/ 67 h 351"/>
              <a:gd name="T62" fmla="*/ 16 w 111"/>
              <a:gd name="T63" fmla="*/ 112 h 351"/>
              <a:gd name="T64" fmla="*/ 40 w 111"/>
              <a:gd name="T65" fmla="*/ 95 h 351"/>
              <a:gd name="T66" fmla="*/ 49 w 111"/>
              <a:gd name="T67" fmla="*/ 86 h 351"/>
              <a:gd name="T68" fmla="*/ 40 w 111"/>
              <a:gd name="T69" fmla="*/ 9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1" h="351">
                <a:moveTo>
                  <a:pt x="3" y="177"/>
                </a:moveTo>
                <a:cubicBezTo>
                  <a:pt x="5" y="180"/>
                  <a:pt x="16" y="182"/>
                  <a:pt x="16" y="182"/>
                </a:cubicBezTo>
                <a:cubicBezTo>
                  <a:pt x="16" y="182"/>
                  <a:pt x="16" y="224"/>
                  <a:pt x="16" y="225"/>
                </a:cubicBezTo>
                <a:cubicBezTo>
                  <a:pt x="15" y="227"/>
                  <a:pt x="17" y="238"/>
                  <a:pt x="14" y="246"/>
                </a:cubicBezTo>
                <a:cubicBezTo>
                  <a:pt x="11" y="254"/>
                  <a:pt x="7" y="296"/>
                  <a:pt x="7" y="296"/>
                </a:cubicBezTo>
                <a:cubicBezTo>
                  <a:pt x="7" y="296"/>
                  <a:pt x="7" y="306"/>
                  <a:pt x="8" y="308"/>
                </a:cubicBezTo>
                <a:cubicBezTo>
                  <a:pt x="10" y="311"/>
                  <a:pt x="10" y="315"/>
                  <a:pt x="8" y="317"/>
                </a:cubicBezTo>
                <a:cubicBezTo>
                  <a:pt x="5" y="319"/>
                  <a:pt x="10" y="328"/>
                  <a:pt x="10" y="328"/>
                </a:cubicBezTo>
                <a:cubicBezTo>
                  <a:pt x="10" y="328"/>
                  <a:pt x="1" y="346"/>
                  <a:pt x="6" y="348"/>
                </a:cubicBezTo>
                <a:cubicBezTo>
                  <a:pt x="11" y="351"/>
                  <a:pt x="20" y="351"/>
                  <a:pt x="24" y="348"/>
                </a:cubicBezTo>
                <a:cubicBezTo>
                  <a:pt x="26" y="345"/>
                  <a:pt x="25" y="329"/>
                  <a:pt x="25" y="329"/>
                </a:cubicBezTo>
                <a:cubicBezTo>
                  <a:pt x="25" y="329"/>
                  <a:pt x="33" y="326"/>
                  <a:pt x="34" y="323"/>
                </a:cubicBezTo>
                <a:cubicBezTo>
                  <a:pt x="35" y="321"/>
                  <a:pt x="37" y="318"/>
                  <a:pt x="32" y="307"/>
                </a:cubicBezTo>
                <a:cubicBezTo>
                  <a:pt x="28" y="291"/>
                  <a:pt x="37" y="255"/>
                  <a:pt x="37" y="255"/>
                </a:cubicBezTo>
                <a:cubicBezTo>
                  <a:pt x="37" y="255"/>
                  <a:pt x="47" y="217"/>
                  <a:pt x="48" y="217"/>
                </a:cubicBezTo>
                <a:cubicBezTo>
                  <a:pt x="50" y="216"/>
                  <a:pt x="56" y="192"/>
                  <a:pt x="56" y="192"/>
                </a:cubicBezTo>
                <a:cubicBezTo>
                  <a:pt x="56" y="192"/>
                  <a:pt x="57" y="194"/>
                  <a:pt x="63" y="223"/>
                </a:cubicBezTo>
                <a:cubicBezTo>
                  <a:pt x="69" y="252"/>
                  <a:pt x="67" y="261"/>
                  <a:pt x="67" y="261"/>
                </a:cubicBezTo>
                <a:cubicBezTo>
                  <a:pt x="68" y="302"/>
                  <a:pt x="68" y="302"/>
                  <a:pt x="68" y="302"/>
                </a:cubicBezTo>
                <a:cubicBezTo>
                  <a:pt x="68" y="302"/>
                  <a:pt x="69" y="310"/>
                  <a:pt x="71" y="311"/>
                </a:cubicBezTo>
                <a:cubicBezTo>
                  <a:pt x="72" y="312"/>
                  <a:pt x="67" y="319"/>
                  <a:pt x="70" y="322"/>
                </a:cubicBezTo>
                <a:cubicBezTo>
                  <a:pt x="71" y="326"/>
                  <a:pt x="70" y="333"/>
                  <a:pt x="70" y="333"/>
                </a:cubicBezTo>
                <a:cubicBezTo>
                  <a:pt x="70" y="333"/>
                  <a:pt x="78" y="338"/>
                  <a:pt x="80" y="336"/>
                </a:cubicBezTo>
                <a:cubicBezTo>
                  <a:pt x="82" y="335"/>
                  <a:pt x="87" y="342"/>
                  <a:pt x="87" y="342"/>
                </a:cubicBezTo>
                <a:cubicBezTo>
                  <a:pt x="87" y="342"/>
                  <a:pt x="106" y="347"/>
                  <a:pt x="108" y="344"/>
                </a:cubicBezTo>
                <a:cubicBezTo>
                  <a:pt x="111" y="341"/>
                  <a:pt x="104" y="336"/>
                  <a:pt x="104" y="336"/>
                </a:cubicBezTo>
                <a:cubicBezTo>
                  <a:pt x="94" y="324"/>
                  <a:pt x="94" y="324"/>
                  <a:pt x="94" y="324"/>
                </a:cubicBezTo>
                <a:cubicBezTo>
                  <a:pt x="94" y="324"/>
                  <a:pt x="101" y="317"/>
                  <a:pt x="89" y="311"/>
                </a:cubicBezTo>
                <a:cubicBezTo>
                  <a:pt x="91" y="292"/>
                  <a:pt x="91" y="292"/>
                  <a:pt x="91" y="292"/>
                </a:cubicBezTo>
                <a:cubicBezTo>
                  <a:pt x="91" y="292"/>
                  <a:pt x="92" y="278"/>
                  <a:pt x="90" y="268"/>
                </a:cubicBezTo>
                <a:cubicBezTo>
                  <a:pt x="88" y="258"/>
                  <a:pt x="95" y="208"/>
                  <a:pt x="95" y="208"/>
                </a:cubicBezTo>
                <a:cubicBezTo>
                  <a:pt x="95" y="208"/>
                  <a:pt x="98" y="185"/>
                  <a:pt x="95" y="181"/>
                </a:cubicBezTo>
                <a:cubicBezTo>
                  <a:pt x="98" y="179"/>
                  <a:pt x="89" y="125"/>
                  <a:pt x="89" y="125"/>
                </a:cubicBezTo>
                <a:cubicBezTo>
                  <a:pt x="85" y="117"/>
                  <a:pt x="85" y="117"/>
                  <a:pt x="85" y="117"/>
                </a:cubicBezTo>
                <a:cubicBezTo>
                  <a:pt x="85" y="117"/>
                  <a:pt x="96" y="116"/>
                  <a:pt x="97" y="110"/>
                </a:cubicBezTo>
                <a:cubicBezTo>
                  <a:pt x="98" y="104"/>
                  <a:pt x="100" y="103"/>
                  <a:pt x="100" y="98"/>
                </a:cubicBezTo>
                <a:cubicBezTo>
                  <a:pt x="99" y="94"/>
                  <a:pt x="97" y="82"/>
                  <a:pt x="96" y="79"/>
                </a:cubicBezTo>
                <a:cubicBezTo>
                  <a:pt x="95" y="75"/>
                  <a:pt x="92" y="60"/>
                  <a:pt x="92" y="60"/>
                </a:cubicBezTo>
                <a:cubicBezTo>
                  <a:pt x="92" y="60"/>
                  <a:pt x="89" y="55"/>
                  <a:pt x="83" y="55"/>
                </a:cubicBezTo>
                <a:cubicBezTo>
                  <a:pt x="78" y="55"/>
                  <a:pt x="63" y="48"/>
                  <a:pt x="62" y="42"/>
                </a:cubicBezTo>
                <a:cubicBezTo>
                  <a:pt x="62" y="42"/>
                  <a:pt x="65" y="39"/>
                  <a:pt x="67" y="34"/>
                </a:cubicBezTo>
                <a:cubicBezTo>
                  <a:pt x="67" y="32"/>
                  <a:pt x="69" y="29"/>
                  <a:pt x="69" y="27"/>
                </a:cubicBezTo>
                <a:cubicBezTo>
                  <a:pt x="74" y="16"/>
                  <a:pt x="74" y="16"/>
                  <a:pt x="74" y="16"/>
                </a:cubicBezTo>
                <a:cubicBezTo>
                  <a:pt x="74" y="11"/>
                  <a:pt x="74" y="11"/>
                  <a:pt x="74" y="11"/>
                </a:cubicBezTo>
                <a:cubicBezTo>
                  <a:pt x="72" y="5"/>
                  <a:pt x="72" y="5"/>
                  <a:pt x="72" y="5"/>
                </a:cubicBezTo>
                <a:cubicBezTo>
                  <a:pt x="67" y="0"/>
                  <a:pt x="53" y="2"/>
                  <a:pt x="53" y="2"/>
                </a:cubicBezTo>
                <a:cubicBezTo>
                  <a:pt x="53" y="2"/>
                  <a:pt x="53" y="2"/>
                  <a:pt x="53" y="2"/>
                </a:cubicBezTo>
                <a:cubicBezTo>
                  <a:pt x="45" y="2"/>
                  <a:pt x="41" y="12"/>
                  <a:pt x="41" y="18"/>
                </a:cubicBezTo>
                <a:cubicBezTo>
                  <a:pt x="34" y="18"/>
                  <a:pt x="41" y="30"/>
                  <a:pt x="41" y="30"/>
                </a:cubicBezTo>
                <a:cubicBezTo>
                  <a:pt x="41" y="30"/>
                  <a:pt x="40" y="33"/>
                  <a:pt x="39" y="37"/>
                </a:cubicBezTo>
                <a:cubicBezTo>
                  <a:pt x="40" y="38"/>
                  <a:pt x="43" y="45"/>
                  <a:pt x="50" y="47"/>
                </a:cubicBezTo>
                <a:cubicBezTo>
                  <a:pt x="58" y="50"/>
                  <a:pt x="61" y="44"/>
                  <a:pt x="61" y="44"/>
                </a:cubicBezTo>
                <a:cubicBezTo>
                  <a:pt x="61" y="68"/>
                  <a:pt x="61" y="68"/>
                  <a:pt x="61" y="68"/>
                </a:cubicBezTo>
                <a:cubicBezTo>
                  <a:pt x="61" y="68"/>
                  <a:pt x="56" y="56"/>
                  <a:pt x="57" y="53"/>
                </a:cubicBezTo>
                <a:cubicBezTo>
                  <a:pt x="59" y="50"/>
                  <a:pt x="54" y="50"/>
                  <a:pt x="52" y="50"/>
                </a:cubicBezTo>
                <a:cubicBezTo>
                  <a:pt x="50" y="50"/>
                  <a:pt x="48" y="53"/>
                  <a:pt x="48" y="53"/>
                </a:cubicBezTo>
                <a:cubicBezTo>
                  <a:pt x="53" y="57"/>
                  <a:pt x="53" y="57"/>
                  <a:pt x="53" y="57"/>
                </a:cubicBezTo>
                <a:cubicBezTo>
                  <a:pt x="53" y="57"/>
                  <a:pt x="53" y="74"/>
                  <a:pt x="53" y="71"/>
                </a:cubicBezTo>
                <a:cubicBezTo>
                  <a:pt x="53" y="68"/>
                  <a:pt x="40" y="48"/>
                  <a:pt x="37" y="42"/>
                </a:cubicBezTo>
                <a:cubicBezTo>
                  <a:pt x="37" y="43"/>
                  <a:pt x="36" y="43"/>
                  <a:pt x="36" y="43"/>
                </a:cubicBezTo>
                <a:cubicBezTo>
                  <a:pt x="34" y="46"/>
                  <a:pt x="17" y="49"/>
                  <a:pt x="17" y="49"/>
                </a:cubicBezTo>
                <a:cubicBezTo>
                  <a:pt x="17" y="49"/>
                  <a:pt x="0" y="48"/>
                  <a:pt x="5" y="67"/>
                </a:cubicBezTo>
                <a:cubicBezTo>
                  <a:pt x="7" y="82"/>
                  <a:pt x="9" y="95"/>
                  <a:pt x="9" y="95"/>
                </a:cubicBezTo>
                <a:cubicBezTo>
                  <a:pt x="9" y="95"/>
                  <a:pt x="13" y="112"/>
                  <a:pt x="16" y="112"/>
                </a:cubicBezTo>
                <a:cubicBezTo>
                  <a:pt x="20" y="113"/>
                  <a:pt x="3" y="172"/>
                  <a:pt x="3" y="177"/>
                </a:cubicBezTo>
                <a:close/>
                <a:moveTo>
                  <a:pt x="40" y="95"/>
                </a:moveTo>
                <a:cubicBezTo>
                  <a:pt x="40" y="95"/>
                  <a:pt x="45" y="87"/>
                  <a:pt x="44" y="85"/>
                </a:cubicBezTo>
                <a:cubicBezTo>
                  <a:pt x="47" y="86"/>
                  <a:pt x="49" y="86"/>
                  <a:pt x="49" y="86"/>
                </a:cubicBezTo>
                <a:cubicBezTo>
                  <a:pt x="49" y="99"/>
                  <a:pt x="49" y="99"/>
                  <a:pt x="49" y="99"/>
                </a:cubicBezTo>
                <a:lnTo>
                  <a:pt x="40" y="95"/>
                </a:lnTo>
                <a:close/>
              </a:path>
            </a:pathLst>
          </a:custGeom>
          <a:solidFill>
            <a:schemeClr val="tx1">
              <a:lumMod val="50000"/>
              <a:lumOff val="50000"/>
            </a:schemeClr>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900" b="0" i="0" u="none" strike="noStrike" kern="1200" cap="none" spc="0" normalizeH="0" baseline="0" noProof="0">
              <a:ln>
                <a:noFill/>
              </a:ln>
              <a:solidFill>
                <a:srgbClr val="181717"/>
              </a:solidFill>
              <a:effectLst/>
              <a:uLnTx/>
              <a:uFillTx/>
              <a:latin typeface="Calibri" panose="020F0502020204030204"/>
              <a:ea typeface="+mn-ea"/>
              <a:cs typeface="Cordia New" panose="020B0304020202020204" pitchFamily="34" charset="-34"/>
            </a:endParaRPr>
          </a:p>
        </p:txBody>
      </p:sp>
      <p:grpSp>
        <p:nvGrpSpPr>
          <p:cNvPr id="13" name="กลุ่ม 178">
            <a:extLst>
              <a:ext uri="{FF2B5EF4-FFF2-40B4-BE49-F238E27FC236}">
                <a16:creationId xmlns:a16="http://schemas.microsoft.com/office/drawing/2014/main" id="{04D2D851-A282-8C30-8565-7302266716BB}"/>
              </a:ext>
            </a:extLst>
          </p:cNvPr>
          <p:cNvGrpSpPr/>
          <p:nvPr/>
        </p:nvGrpSpPr>
        <p:grpSpPr>
          <a:xfrm>
            <a:off x="5676310" y="4535816"/>
            <a:ext cx="869550" cy="2078955"/>
            <a:chOff x="128324" y="2803810"/>
            <a:chExt cx="2972819" cy="7107538"/>
          </a:xfrm>
        </p:grpSpPr>
        <p:sp>
          <p:nvSpPr>
            <p:cNvPr id="14" name="Freeform 10">
              <a:extLst>
                <a:ext uri="{FF2B5EF4-FFF2-40B4-BE49-F238E27FC236}">
                  <a16:creationId xmlns:a16="http://schemas.microsoft.com/office/drawing/2014/main" id="{D644FFAE-DCD7-2F20-231D-226D9A029B0F}"/>
                </a:ext>
              </a:extLst>
            </p:cNvPr>
            <p:cNvSpPr>
              <a:spLocks/>
            </p:cNvSpPr>
            <p:nvPr/>
          </p:nvSpPr>
          <p:spPr bwMode="auto">
            <a:xfrm>
              <a:off x="481326" y="7185473"/>
              <a:ext cx="2296890" cy="1668451"/>
            </a:xfrm>
            <a:custGeom>
              <a:avLst/>
              <a:gdLst>
                <a:gd name="T0" fmla="*/ 1084 w 1451"/>
                <a:gd name="T1" fmla="*/ 1054 h 1054"/>
                <a:gd name="T2" fmla="*/ 1084 w 1451"/>
                <a:gd name="T3" fmla="*/ 329 h 1054"/>
                <a:gd name="T4" fmla="*/ 1451 w 1451"/>
                <a:gd name="T5" fmla="*/ 329 h 1054"/>
                <a:gd name="T6" fmla="*/ 1384 w 1451"/>
                <a:gd name="T7" fmla="*/ 0 h 1054"/>
                <a:gd name="T8" fmla="*/ 58 w 1451"/>
                <a:gd name="T9" fmla="*/ 0 h 1054"/>
                <a:gd name="T10" fmla="*/ 0 w 1451"/>
                <a:gd name="T11" fmla="*/ 329 h 1054"/>
                <a:gd name="T12" fmla="*/ 348 w 1451"/>
                <a:gd name="T13" fmla="*/ 329 h 1054"/>
                <a:gd name="T14" fmla="*/ 348 w 1451"/>
                <a:gd name="T15" fmla="*/ 1054 h 1054"/>
                <a:gd name="T16" fmla="*/ 658 w 1451"/>
                <a:gd name="T17" fmla="*/ 1054 h 1054"/>
                <a:gd name="T18" fmla="*/ 658 w 1451"/>
                <a:gd name="T19" fmla="*/ 329 h 1054"/>
                <a:gd name="T20" fmla="*/ 774 w 1451"/>
                <a:gd name="T21" fmla="*/ 329 h 1054"/>
                <a:gd name="T22" fmla="*/ 774 w 1451"/>
                <a:gd name="T23" fmla="*/ 1054 h 1054"/>
                <a:gd name="T24" fmla="*/ 1084 w 1451"/>
                <a:gd name="T25" fmla="*/ 105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1" h="1054">
                  <a:moveTo>
                    <a:pt x="1084" y="1054"/>
                  </a:moveTo>
                  <a:lnTo>
                    <a:pt x="1084" y="329"/>
                  </a:lnTo>
                  <a:lnTo>
                    <a:pt x="1451" y="329"/>
                  </a:lnTo>
                  <a:lnTo>
                    <a:pt x="1384" y="0"/>
                  </a:lnTo>
                  <a:lnTo>
                    <a:pt x="58" y="0"/>
                  </a:lnTo>
                  <a:lnTo>
                    <a:pt x="0" y="329"/>
                  </a:lnTo>
                  <a:lnTo>
                    <a:pt x="348" y="329"/>
                  </a:lnTo>
                  <a:lnTo>
                    <a:pt x="348" y="1054"/>
                  </a:lnTo>
                  <a:lnTo>
                    <a:pt x="658" y="1054"/>
                  </a:lnTo>
                  <a:lnTo>
                    <a:pt x="658" y="329"/>
                  </a:lnTo>
                  <a:lnTo>
                    <a:pt x="774" y="329"/>
                  </a:lnTo>
                  <a:lnTo>
                    <a:pt x="774" y="1054"/>
                  </a:lnTo>
                  <a:lnTo>
                    <a:pt x="1084" y="1054"/>
                  </a:lnTo>
                  <a:close/>
                </a:path>
              </a:pathLst>
            </a:custGeom>
            <a:solidFill>
              <a:schemeClr val="accent4"/>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15" name="Freeform 11">
              <a:extLst>
                <a:ext uri="{FF2B5EF4-FFF2-40B4-BE49-F238E27FC236}">
                  <a16:creationId xmlns:a16="http://schemas.microsoft.com/office/drawing/2014/main" id="{4418C2A0-6A6C-B421-D4F2-993FE51FEBEE}"/>
                </a:ext>
              </a:extLst>
            </p:cNvPr>
            <p:cNvSpPr>
              <a:spLocks/>
            </p:cNvSpPr>
            <p:nvPr/>
          </p:nvSpPr>
          <p:spPr bwMode="auto">
            <a:xfrm>
              <a:off x="1706546" y="8853924"/>
              <a:ext cx="490721" cy="1057424"/>
            </a:xfrm>
            <a:custGeom>
              <a:avLst/>
              <a:gdLst>
                <a:gd name="T0" fmla="*/ 0 w 32"/>
                <a:gd name="T1" fmla="*/ 0 h 69"/>
                <a:gd name="T2" fmla="*/ 0 w 32"/>
                <a:gd name="T3" fmla="*/ 48 h 69"/>
                <a:gd name="T4" fmla="*/ 16 w 32"/>
                <a:gd name="T5" fmla="*/ 69 h 69"/>
                <a:gd name="T6" fmla="*/ 32 w 32"/>
                <a:gd name="T7" fmla="*/ 48 h 69"/>
                <a:gd name="T8" fmla="*/ 32 w 32"/>
                <a:gd name="T9" fmla="*/ 0 h 69"/>
                <a:gd name="T10" fmla="*/ 0 w 32"/>
                <a:gd name="T11" fmla="*/ 0 h 69"/>
              </a:gdLst>
              <a:ahLst/>
              <a:cxnLst>
                <a:cxn ang="0">
                  <a:pos x="T0" y="T1"/>
                </a:cxn>
                <a:cxn ang="0">
                  <a:pos x="T2" y="T3"/>
                </a:cxn>
                <a:cxn ang="0">
                  <a:pos x="T4" y="T5"/>
                </a:cxn>
                <a:cxn ang="0">
                  <a:pos x="T6" y="T7"/>
                </a:cxn>
                <a:cxn ang="0">
                  <a:pos x="T8" y="T9"/>
                </a:cxn>
                <a:cxn ang="0">
                  <a:pos x="T10" y="T11"/>
                </a:cxn>
              </a:cxnLst>
              <a:rect l="0" t="0" r="r" b="b"/>
              <a:pathLst>
                <a:path w="32" h="69">
                  <a:moveTo>
                    <a:pt x="0" y="0"/>
                  </a:moveTo>
                  <a:cubicBezTo>
                    <a:pt x="0" y="48"/>
                    <a:pt x="0" y="48"/>
                    <a:pt x="0" y="48"/>
                  </a:cubicBezTo>
                  <a:cubicBezTo>
                    <a:pt x="0" y="60"/>
                    <a:pt x="5" y="69"/>
                    <a:pt x="16" y="69"/>
                  </a:cubicBezTo>
                  <a:cubicBezTo>
                    <a:pt x="28" y="69"/>
                    <a:pt x="32" y="60"/>
                    <a:pt x="32" y="48"/>
                  </a:cubicBezTo>
                  <a:cubicBezTo>
                    <a:pt x="32" y="0"/>
                    <a:pt x="32" y="0"/>
                    <a:pt x="32" y="0"/>
                  </a:cubicBezTo>
                  <a:lnTo>
                    <a:pt x="0" y="0"/>
                  </a:ln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16" name="Freeform 12">
              <a:extLst>
                <a:ext uri="{FF2B5EF4-FFF2-40B4-BE49-F238E27FC236}">
                  <a16:creationId xmlns:a16="http://schemas.microsoft.com/office/drawing/2014/main" id="{74888CF7-BE35-5A11-17F8-0EC1D5A0C6EF}"/>
                </a:ext>
              </a:extLst>
            </p:cNvPr>
            <p:cNvSpPr>
              <a:spLocks/>
            </p:cNvSpPr>
            <p:nvPr/>
          </p:nvSpPr>
          <p:spPr bwMode="auto">
            <a:xfrm>
              <a:off x="1032200" y="8853924"/>
              <a:ext cx="490721" cy="1057424"/>
            </a:xfrm>
            <a:custGeom>
              <a:avLst/>
              <a:gdLst>
                <a:gd name="T0" fmla="*/ 0 w 32"/>
                <a:gd name="T1" fmla="*/ 48 h 69"/>
                <a:gd name="T2" fmla="*/ 16 w 32"/>
                <a:gd name="T3" fmla="*/ 69 h 69"/>
                <a:gd name="T4" fmla="*/ 32 w 32"/>
                <a:gd name="T5" fmla="*/ 48 h 69"/>
                <a:gd name="T6" fmla="*/ 32 w 32"/>
                <a:gd name="T7" fmla="*/ 0 h 69"/>
                <a:gd name="T8" fmla="*/ 0 w 32"/>
                <a:gd name="T9" fmla="*/ 0 h 69"/>
                <a:gd name="T10" fmla="*/ 0 w 32"/>
                <a:gd name="T11" fmla="*/ 48 h 69"/>
              </a:gdLst>
              <a:ahLst/>
              <a:cxnLst>
                <a:cxn ang="0">
                  <a:pos x="T0" y="T1"/>
                </a:cxn>
                <a:cxn ang="0">
                  <a:pos x="T2" y="T3"/>
                </a:cxn>
                <a:cxn ang="0">
                  <a:pos x="T4" y="T5"/>
                </a:cxn>
                <a:cxn ang="0">
                  <a:pos x="T6" y="T7"/>
                </a:cxn>
                <a:cxn ang="0">
                  <a:pos x="T8" y="T9"/>
                </a:cxn>
                <a:cxn ang="0">
                  <a:pos x="T10" y="T11"/>
                </a:cxn>
              </a:cxnLst>
              <a:rect l="0" t="0" r="r" b="b"/>
              <a:pathLst>
                <a:path w="32" h="69">
                  <a:moveTo>
                    <a:pt x="0" y="48"/>
                  </a:moveTo>
                  <a:cubicBezTo>
                    <a:pt x="0" y="60"/>
                    <a:pt x="4" y="69"/>
                    <a:pt x="16" y="69"/>
                  </a:cubicBezTo>
                  <a:cubicBezTo>
                    <a:pt x="27" y="69"/>
                    <a:pt x="32" y="60"/>
                    <a:pt x="32" y="48"/>
                  </a:cubicBezTo>
                  <a:cubicBezTo>
                    <a:pt x="32" y="0"/>
                    <a:pt x="32" y="0"/>
                    <a:pt x="32" y="0"/>
                  </a:cubicBezTo>
                  <a:cubicBezTo>
                    <a:pt x="0" y="0"/>
                    <a:pt x="0" y="0"/>
                    <a:pt x="0" y="0"/>
                  </a:cubicBezTo>
                  <a:lnTo>
                    <a:pt x="0" y="48"/>
                  </a:ln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17" name="Oval 13">
              <a:extLst>
                <a:ext uri="{FF2B5EF4-FFF2-40B4-BE49-F238E27FC236}">
                  <a16:creationId xmlns:a16="http://schemas.microsoft.com/office/drawing/2014/main" id="{30F66DB2-92C4-3A37-0DB8-41084CBE4A02}"/>
                </a:ext>
              </a:extLst>
            </p:cNvPr>
            <p:cNvSpPr>
              <a:spLocks noChangeArrowheads="1"/>
            </p:cNvSpPr>
            <p:nvPr/>
          </p:nvSpPr>
          <p:spPr bwMode="auto">
            <a:xfrm>
              <a:off x="1093936" y="2803810"/>
              <a:ext cx="1071671" cy="1071671"/>
            </a:xfrm>
            <a:prstGeom prst="ellipse">
              <a:avLst/>
            </a:prstGeom>
            <a:solidFill>
              <a:schemeClr val="accent6"/>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18" name="Freeform 14">
              <a:extLst>
                <a:ext uri="{FF2B5EF4-FFF2-40B4-BE49-F238E27FC236}">
                  <a16:creationId xmlns:a16="http://schemas.microsoft.com/office/drawing/2014/main" id="{BB4FF153-6350-1101-9F3C-2F531717F41A}"/>
                </a:ext>
              </a:extLst>
            </p:cNvPr>
            <p:cNvSpPr>
              <a:spLocks/>
            </p:cNvSpPr>
            <p:nvPr/>
          </p:nvSpPr>
          <p:spPr bwMode="auto">
            <a:xfrm>
              <a:off x="465497" y="4074935"/>
              <a:ext cx="2298473" cy="704422"/>
            </a:xfrm>
            <a:custGeom>
              <a:avLst/>
              <a:gdLst>
                <a:gd name="T0" fmla="*/ 147 w 150"/>
                <a:gd name="T1" fmla="*/ 32 h 46"/>
                <a:gd name="T2" fmla="*/ 115 w 150"/>
                <a:gd name="T3" fmla="*/ 0 h 46"/>
                <a:gd name="T4" fmla="*/ 35 w 150"/>
                <a:gd name="T5" fmla="*/ 0 h 46"/>
                <a:gd name="T6" fmla="*/ 3 w 150"/>
                <a:gd name="T7" fmla="*/ 32 h 46"/>
                <a:gd name="T8" fmla="*/ 0 w 150"/>
                <a:gd name="T9" fmla="*/ 46 h 46"/>
                <a:gd name="T10" fmla="*/ 30 w 150"/>
                <a:gd name="T11" fmla="*/ 46 h 46"/>
                <a:gd name="T12" fmla="*/ 31 w 150"/>
                <a:gd name="T13" fmla="*/ 43 h 46"/>
                <a:gd name="T14" fmla="*/ 37 w 150"/>
                <a:gd name="T15" fmla="*/ 43 h 46"/>
                <a:gd name="T16" fmla="*/ 36 w 150"/>
                <a:gd name="T17" fmla="*/ 46 h 46"/>
                <a:gd name="T18" fmla="*/ 114 w 150"/>
                <a:gd name="T19" fmla="*/ 46 h 46"/>
                <a:gd name="T20" fmla="*/ 113 w 150"/>
                <a:gd name="T21" fmla="*/ 43 h 46"/>
                <a:gd name="T22" fmla="*/ 119 w 150"/>
                <a:gd name="T23" fmla="*/ 43 h 46"/>
                <a:gd name="T24" fmla="*/ 119 w 150"/>
                <a:gd name="T25" fmla="*/ 46 h 46"/>
                <a:gd name="T26" fmla="*/ 150 w 150"/>
                <a:gd name="T27" fmla="*/ 46 h 46"/>
                <a:gd name="T28" fmla="*/ 147 w 150"/>
                <a:gd name="T29"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46">
                  <a:moveTo>
                    <a:pt x="147" y="32"/>
                  </a:moveTo>
                  <a:cubicBezTo>
                    <a:pt x="141" y="14"/>
                    <a:pt x="132" y="0"/>
                    <a:pt x="115" y="0"/>
                  </a:cubicBezTo>
                  <a:cubicBezTo>
                    <a:pt x="35" y="0"/>
                    <a:pt x="35" y="0"/>
                    <a:pt x="35" y="0"/>
                  </a:cubicBezTo>
                  <a:cubicBezTo>
                    <a:pt x="17" y="0"/>
                    <a:pt x="7" y="16"/>
                    <a:pt x="3" y="32"/>
                  </a:cubicBezTo>
                  <a:cubicBezTo>
                    <a:pt x="0" y="46"/>
                    <a:pt x="0" y="46"/>
                    <a:pt x="0" y="46"/>
                  </a:cubicBezTo>
                  <a:cubicBezTo>
                    <a:pt x="30" y="46"/>
                    <a:pt x="30" y="46"/>
                    <a:pt x="30" y="46"/>
                  </a:cubicBezTo>
                  <a:cubicBezTo>
                    <a:pt x="31" y="43"/>
                    <a:pt x="31" y="43"/>
                    <a:pt x="31" y="43"/>
                  </a:cubicBezTo>
                  <a:cubicBezTo>
                    <a:pt x="37" y="43"/>
                    <a:pt x="37" y="43"/>
                    <a:pt x="37" y="43"/>
                  </a:cubicBezTo>
                  <a:cubicBezTo>
                    <a:pt x="36" y="46"/>
                    <a:pt x="36" y="46"/>
                    <a:pt x="36" y="46"/>
                  </a:cubicBezTo>
                  <a:cubicBezTo>
                    <a:pt x="114" y="46"/>
                    <a:pt x="114" y="46"/>
                    <a:pt x="114" y="46"/>
                  </a:cubicBezTo>
                  <a:cubicBezTo>
                    <a:pt x="113" y="43"/>
                    <a:pt x="113" y="43"/>
                    <a:pt x="113" y="43"/>
                  </a:cubicBezTo>
                  <a:cubicBezTo>
                    <a:pt x="119" y="43"/>
                    <a:pt x="119" y="43"/>
                    <a:pt x="119" y="43"/>
                  </a:cubicBezTo>
                  <a:cubicBezTo>
                    <a:pt x="119" y="46"/>
                    <a:pt x="119" y="46"/>
                    <a:pt x="119" y="46"/>
                  </a:cubicBezTo>
                  <a:cubicBezTo>
                    <a:pt x="150" y="46"/>
                    <a:pt x="150" y="46"/>
                    <a:pt x="150" y="46"/>
                  </a:cubicBezTo>
                  <a:lnTo>
                    <a:pt x="147" y="32"/>
                  </a:lnTo>
                  <a:close/>
                </a:path>
              </a:pathLst>
            </a:custGeom>
            <a:solidFill>
              <a:schemeClr val="accent6"/>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19" name="Freeform 15">
              <a:extLst>
                <a:ext uri="{FF2B5EF4-FFF2-40B4-BE49-F238E27FC236}">
                  <a16:creationId xmlns:a16="http://schemas.microsoft.com/office/drawing/2014/main" id="{C5B8DEC1-95A2-A367-902E-9C7D122658E5}"/>
                </a:ext>
              </a:extLst>
            </p:cNvPr>
            <p:cNvSpPr>
              <a:spLocks/>
            </p:cNvSpPr>
            <p:nvPr/>
          </p:nvSpPr>
          <p:spPr bwMode="auto">
            <a:xfrm>
              <a:off x="128324" y="4779357"/>
              <a:ext cx="796234" cy="1991377"/>
            </a:xfrm>
            <a:custGeom>
              <a:avLst/>
              <a:gdLst>
                <a:gd name="T0" fmla="*/ 22 w 52"/>
                <a:gd name="T1" fmla="*/ 0 h 130"/>
                <a:gd name="T2" fmla="*/ 0 w 52"/>
                <a:gd name="T3" fmla="*/ 116 h 130"/>
                <a:gd name="T4" fmla="*/ 14 w 52"/>
                <a:gd name="T5" fmla="*/ 130 h 130"/>
                <a:gd name="T6" fmla="*/ 28 w 52"/>
                <a:gd name="T7" fmla="*/ 116 h 130"/>
                <a:gd name="T8" fmla="*/ 52 w 52"/>
                <a:gd name="T9" fmla="*/ 0 h 130"/>
                <a:gd name="T10" fmla="*/ 22 w 52"/>
                <a:gd name="T11" fmla="*/ 0 h 130"/>
              </a:gdLst>
              <a:ahLst/>
              <a:cxnLst>
                <a:cxn ang="0">
                  <a:pos x="T0" y="T1"/>
                </a:cxn>
                <a:cxn ang="0">
                  <a:pos x="T2" y="T3"/>
                </a:cxn>
                <a:cxn ang="0">
                  <a:pos x="T4" y="T5"/>
                </a:cxn>
                <a:cxn ang="0">
                  <a:pos x="T6" y="T7"/>
                </a:cxn>
                <a:cxn ang="0">
                  <a:pos x="T8" y="T9"/>
                </a:cxn>
                <a:cxn ang="0">
                  <a:pos x="T10" y="T11"/>
                </a:cxn>
              </a:cxnLst>
              <a:rect l="0" t="0" r="r" b="b"/>
              <a:pathLst>
                <a:path w="52" h="130">
                  <a:moveTo>
                    <a:pt x="22" y="0"/>
                  </a:moveTo>
                  <a:cubicBezTo>
                    <a:pt x="0" y="116"/>
                    <a:pt x="0" y="116"/>
                    <a:pt x="0" y="116"/>
                  </a:cubicBezTo>
                  <a:cubicBezTo>
                    <a:pt x="0" y="124"/>
                    <a:pt x="6" y="130"/>
                    <a:pt x="14" y="130"/>
                  </a:cubicBezTo>
                  <a:cubicBezTo>
                    <a:pt x="21" y="130"/>
                    <a:pt x="25" y="124"/>
                    <a:pt x="28" y="116"/>
                  </a:cubicBezTo>
                  <a:cubicBezTo>
                    <a:pt x="52" y="0"/>
                    <a:pt x="52" y="0"/>
                    <a:pt x="52" y="0"/>
                  </a:cubicBezTo>
                  <a:lnTo>
                    <a:pt x="22" y="0"/>
                  </a:ln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20" name="Freeform 16">
              <a:extLst>
                <a:ext uri="{FF2B5EF4-FFF2-40B4-BE49-F238E27FC236}">
                  <a16:creationId xmlns:a16="http://schemas.microsoft.com/office/drawing/2014/main" id="{C70D1D7F-27D8-3581-F168-5CFA91E1BA62}"/>
                </a:ext>
              </a:extLst>
            </p:cNvPr>
            <p:cNvSpPr>
              <a:spLocks/>
            </p:cNvSpPr>
            <p:nvPr/>
          </p:nvSpPr>
          <p:spPr bwMode="auto">
            <a:xfrm>
              <a:off x="573139" y="4779357"/>
              <a:ext cx="2099019" cy="2406115"/>
            </a:xfrm>
            <a:custGeom>
              <a:avLst/>
              <a:gdLst>
                <a:gd name="T0" fmla="*/ 280 w 1326"/>
                <a:gd name="T1" fmla="*/ 0 h 1520"/>
                <a:gd name="T2" fmla="*/ 0 w 1326"/>
                <a:gd name="T3" fmla="*/ 1520 h 1520"/>
                <a:gd name="T4" fmla="*/ 1326 w 1326"/>
                <a:gd name="T5" fmla="*/ 1520 h 1520"/>
                <a:gd name="T6" fmla="*/ 1035 w 1326"/>
                <a:gd name="T7" fmla="*/ 0 h 1520"/>
                <a:gd name="T8" fmla="*/ 280 w 1326"/>
                <a:gd name="T9" fmla="*/ 0 h 1520"/>
              </a:gdLst>
              <a:ahLst/>
              <a:cxnLst>
                <a:cxn ang="0">
                  <a:pos x="T0" y="T1"/>
                </a:cxn>
                <a:cxn ang="0">
                  <a:pos x="T2" y="T3"/>
                </a:cxn>
                <a:cxn ang="0">
                  <a:pos x="T4" y="T5"/>
                </a:cxn>
                <a:cxn ang="0">
                  <a:pos x="T6" y="T7"/>
                </a:cxn>
                <a:cxn ang="0">
                  <a:pos x="T8" y="T9"/>
                </a:cxn>
              </a:cxnLst>
              <a:rect l="0" t="0" r="r" b="b"/>
              <a:pathLst>
                <a:path w="1326" h="1520">
                  <a:moveTo>
                    <a:pt x="280" y="0"/>
                  </a:moveTo>
                  <a:lnTo>
                    <a:pt x="0" y="1520"/>
                  </a:lnTo>
                  <a:lnTo>
                    <a:pt x="1326" y="1520"/>
                  </a:lnTo>
                  <a:lnTo>
                    <a:pt x="1035" y="0"/>
                  </a:lnTo>
                  <a:lnTo>
                    <a:pt x="280" y="0"/>
                  </a:ln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22" name="Freeform 17">
              <a:extLst>
                <a:ext uri="{FF2B5EF4-FFF2-40B4-BE49-F238E27FC236}">
                  <a16:creationId xmlns:a16="http://schemas.microsoft.com/office/drawing/2014/main" id="{130A3568-BC1C-2E36-F719-E4962B1E7E27}"/>
                </a:ext>
              </a:extLst>
            </p:cNvPr>
            <p:cNvSpPr>
              <a:spLocks/>
            </p:cNvSpPr>
            <p:nvPr/>
          </p:nvSpPr>
          <p:spPr bwMode="auto">
            <a:xfrm>
              <a:off x="2289079" y="4779357"/>
              <a:ext cx="812064" cy="1977130"/>
            </a:xfrm>
            <a:custGeom>
              <a:avLst/>
              <a:gdLst>
                <a:gd name="T0" fmla="*/ 31 w 53"/>
                <a:gd name="T1" fmla="*/ 0 h 129"/>
                <a:gd name="T2" fmla="*/ 0 w 53"/>
                <a:gd name="T3" fmla="*/ 0 h 129"/>
                <a:gd name="T4" fmla="*/ 25 w 53"/>
                <a:gd name="T5" fmla="*/ 115 h 129"/>
                <a:gd name="T6" fmla="*/ 39 w 53"/>
                <a:gd name="T7" fmla="*/ 129 h 129"/>
                <a:gd name="T8" fmla="*/ 53 w 53"/>
                <a:gd name="T9" fmla="*/ 115 h 129"/>
                <a:gd name="T10" fmla="*/ 31 w 53"/>
                <a:gd name="T11" fmla="*/ 0 h 129"/>
              </a:gdLst>
              <a:ahLst/>
              <a:cxnLst>
                <a:cxn ang="0">
                  <a:pos x="T0" y="T1"/>
                </a:cxn>
                <a:cxn ang="0">
                  <a:pos x="T2" y="T3"/>
                </a:cxn>
                <a:cxn ang="0">
                  <a:pos x="T4" y="T5"/>
                </a:cxn>
                <a:cxn ang="0">
                  <a:pos x="T6" y="T7"/>
                </a:cxn>
                <a:cxn ang="0">
                  <a:pos x="T8" y="T9"/>
                </a:cxn>
                <a:cxn ang="0">
                  <a:pos x="T10" y="T11"/>
                </a:cxn>
              </a:cxnLst>
              <a:rect l="0" t="0" r="r" b="b"/>
              <a:pathLst>
                <a:path w="53" h="129">
                  <a:moveTo>
                    <a:pt x="31" y="0"/>
                  </a:moveTo>
                  <a:cubicBezTo>
                    <a:pt x="0" y="0"/>
                    <a:pt x="0" y="0"/>
                    <a:pt x="0" y="0"/>
                  </a:cubicBezTo>
                  <a:cubicBezTo>
                    <a:pt x="25" y="115"/>
                    <a:pt x="25" y="115"/>
                    <a:pt x="25" y="115"/>
                  </a:cubicBezTo>
                  <a:cubicBezTo>
                    <a:pt x="27" y="123"/>
                    <a:pt x="31" y="129"/>
                    <a:pt x="39" y="129"/>
                  </a:cubicBezTo>
                  <a:cubicBezTo>
                    <a:pt x="47" y="129"/>
                    <a:pt x="53" y="123"/>
                    <a:pt x="53" y="115"/>
                  </a:cubicBezTo>
                  <a:lnTo>
                    <a:pt x="31" y="0"/>
                  </a:ln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grpSp>
      <p:grpSp>
        <p:nvGrpSpPr>
          <p:cNvPr id="31" name="Group 30">
            <a:extLst>
              <a:ext uri="{FF2B5EF4-FFF2-40B4-BE49-F238E27FC236}">
                <a16:creationId xmlns:a16="http://schemas.microsoft.com/office/drawing/2014/main" id="{E635B1E4-7245-BC53-6A71-5ADBF7973770}"/>
              </a:ext>
            </a:extLst>
          </p:cNvPr>
          <p:cNvGrpSpPr/>
          <p:nvPr/>
        </p:nvGrpSpPr>
        <p:grpSpPr>
          <a:xfrm>
            <a:off x="3069931" y="4602931"/>
            <a:ext cx="720867" cy="2054721"/>
            <a:chOff x="974258" y="1479831"/>
            <a:chExt cx="1232251" cy="3512344"/>
          </a:xfrm>
        </p:grpSpPr>
        <p:sp>
          <p:nvSpPr>
            <p:cNvPr id="23" name="Freeform 6">
              <a:extLst>
                <a:ext uri="{FF2B5EF4-FFF2-40B4-BE49-F238E27FC236}">
                  <a16:creationId xmlns:a16="http://schemas.microsoft.com/office/drawing/2014/main" id="{051D3542-127F-A3EA-AB1B-579E018AE89A}"/>
                </a:ext>
              </a:extLst>
            </p:cNvPr>
            <p:cNvSpPr>
              <a:spLocks noEditPoints="1"/>
            </p:cNvSpPr>
            <p:nvPr/>
          </p:nvSpPr>
          <p:spPr bwMode="auto">
            <a:xfrm>
              <a:off x="974258" y="1479831"/>
              <a:ext cx="1232250" cy="3512344"/>
            </a:xfrm>
            <a:custGeom>
              <a:avLst/>
              <a:gdLst>
                <a:gd name="T0" fmla="*/ 91 w 181"/>
                <a:gd name="T1" fmla="*/ 78 h 516"/>
                <a:gd name="T2" fmla="*/ 131 w 181"/>
                <a:gd name="T3" fmla="*/ 39 h 516"/>
                <a:gd name="T4" fmla="*/ 91 w 181"/>
                <a:gd name="T5" fmla="*/ 0 h 516"/>
                <a:gd name="T6" fmla="*/ 52 w 181"/>
                <a:gd name="T7" fmla="*/ 39 h 516"/>
                <a:gd name="T8" fmla="*/ 91 w 181"/>
                <a:gd name="T9" fmla="*/ 78 h 516"/>
                <a:gd name="T10" fmla="*/ 181 w 181"/>
                <a:gd name="T11" fmla="*/ 129 h 516"/>
                <a:gd name="T12" fmla="*/ 145 w 181"/>
                <a:gd name="T13" fmla="*/ 93 h 516"/>
                <a:gd name="T14" fmla="*/ 35 w 181"/>
                <a:gd name="T15" fmla="*/ 93 h 516"/>
                <a:gd name="T16" fmla="*/ 0 w 181"/>
                <a:gd name="T17" fmla="*/ 129 h 516"/>
                <a:gd name="T18" fmla="*/ 0 w 181"/>
                <a:gd name="T19" fmla="*/ 273 h 516"/>
                <a:gd name="T20" fmla="*/ 15 w 181"/>
                <a:gd name="T21" fmla="*/ 288 h 516"/>
                <a:gd name="T22" fmla="*/ 31 w 181"/>
                <a:gd name="T23" fmla="*/ 273 h 516"/>
                <a:gd name="T24" fmla="*/ 31 w 181"/>
                <a:gd name="T25" fmla="*/ 141 h 516"/>
                <a:gd name="T26" fmla="*/ 37 w 181"/>
                <a:gd name="T27" fmla="*/ 141 h 516"/>
                <a:gd name="T28" fmla="*/ 37 w 181"/>
                <a:gd name="T29" fmla="*/ 493 h 516"/>
                <a:gd name="T30" fmla="*/ 61 w 181"/>
                <a:gd name="T31" fmla="*/ 516 h 516"/>
                <a:gd name="T32" fmla="*/ 84 w 181"/>
                <a:gd name="T33" fmla="*/ 493 h 516"/>
                <a:gd name="T34" fmla="*/ 84 w 181"/>
                <a:gd name="T35" fmla="*/ 300 h 516"/>
                <a:gd name="T36" fmla="*/ 97 w 181"/>
                <a:gd name="T37" fmla="*/ 300 h 516"/>
                <a:gd name="T38" fmla="*/ 97 w 181"/>
                <a:gd name="T39" fmla="*/ 493 h 516"/>
                <a:gd name="T40" fmla="*/ 120 w 181"/>
                <a:gd name="T41" fmla="*/ 516 h 516"/>
                <a:gd name="T42" fmla="*/ 144 w 181"/>
                <a:gd name="T43" fmla="*/ 493 h 516"/>
                <a:gd name="T44" fmla="*/ 144 w 181"/>
                <a:gd name="T45" fmla="*/ 141 h 516"/>
                <a:gd name="T46" fmla="*/ 150 w 181"/>
                <a:gd name="T47" fmla="*/ 141 h 516"/>
                <a:gd name="T48" fmla="*/ 150 w 181"/>
                <a:gd name="T49" fmla="*/ 272 h 516"/>
                <a:gd name="T50" fmla="*/ 165 w 181"/>
                <a:gd name="T51" fmla="*/ 288 h 516"/>
                <a:gd name="T52" fmla="*/ 181 w 181"/>
                <a:gd name="T53" fmla="*/ 272 h 516"/>
                <a:gd name="T54" fmla="*/ 181 w 181"/>
                <a:gd name="T55" fmla="*/ 129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1" h="516">
                  <a:moveTo>
                    <a:pt x="91" y="78"/>
                  </a:moveTo>
                  <a:cubicBezTo>
                    <a:pt x="113" y="78"/>
                    <a:pt x="131" y="61"/>
                    <a:pt x="131" y="39"/>
                  </a:cubicBezTo>
                  <a:cubicBezTo>
                    <a:pt x="131" y="18"/>
                    <a:pt x="113" y="0"/>
                    <a:pt x="91" y="0"/>
                  </a:cubicBezTo>
                  <a:cubicBezTo>
                    <a:pt x="70" y="0"/>
                    <a:pt x="52" y="18"/>
                    <a:pt x="52" y="39"/>
                  </a:cubicBezTo>
                  <a:cubicBezTo>
                    <a:pt x="52" y="61"/>
                    <a:pt x="70" y="78"/>
                    <a:pt x="91" y="78"/>
                  </a:cubicBezTo>
                  <a:close/>
                  <a:moveTo>
                    <a:pt x="181" y="129"/>
                  </a:moveTo>
                  <a:cubicBezTo>
                    <a:pt x="181" y="109"/>
                    <a:pt x="165" y="93"/>
                    <a:pt x="145" y="93"/>
                  </a:cubicBezTo>
                  <a:cubicBezTo>
                    <a:pt x="35" y="93"/>
                    <a:pt x="35" y="93"/>
                    <a:pt x="35" y="93"/>
                  </a:cubicBezTo>
                  <a:cubicBezTo>
                    <a:pt x="16" y="93"/>
                    <a:pt x="0" y="109"/>
                    <a:pt x="0" y="129"/>
                  </a:cubicBezTo>
                  <a:cubicBezTo>
                    <a:pt x="0" y="273"/>
                    <a:pt x="0" y="273"/>
                    <a:pt x="0" y="273"/>
                  </a:cubicBezTo>
                  <a:cubicBezTo>
                    <a:pt x="0" y="281"/>
                    <a:pt x="7" y="288"/>
                    <a:pt x="15" y="288"/>
                  </a:cubicBezTo>
                  <a:cubicBezTo>
                    <a:pt x="24" y="288"/>
                    <a:pt x="31" y="281"/>
                    <a:pt x="31" y="273"/>
                  </a:cubicBezTo>
                  <a:cubicBezTo>
                    <a:pt x="31" y="141"/>
                    <a:pt x="31" y="141"/>
                    <a:pt x="31" y="141"/>
                  </a:cubicBezTo>
                  <a:cubicBezTo>
                    <a:pt x="37" y="141"/>
                    <a:pt x="37" y="141"/>
                    <a:pt x="37" y="141"/>
                  </a:cubicBezTo>
                  <a:cubicBezTo>
                    <a:pt x="37" y="493"/>
                    <a:pt x="37" y="493"/>
                    <a:pt x="37" y="493"/>
                  </a:cubicBezTo>
                  <a:cubicBezTo>
                    <a:pt x="37" y="506"/>
                    <a:pt x="48" y="516"/>
                    <a:pt x="61" y="516"/>
                  </a:cubicBezTo>
                  <a:cubicBezTo>
                    <a:pt x="74" y="516"/>
                    <a:pt x="84" y="506"/>
                    <a:pt x="84" y="493"/>
                  </a:cubicBezTo>
                  <a:cubicBezTo>
                    <a:pt x="84" y="300"/>
                    <a:pt x="84" y="300"/>
                    <a:pt x="84" y="300"/>
                  </a:cubicBezTo>
                  <a:cubicBezTo>
                    <a:pt x="97" y="300"/>
                    <a:pt x="97" y="300"/>
                    <a:pt x="97" y="300"/>
                  </a:cubicBezTo>
                  <a:cubicBezTo>
                    <a:pt x="97" y="493"/>
                    <a:pt x="97" y="493"/>
                    <a:pt x="97" y="493"/>
                  </a:cubicBezTo>
                  <a:cubicBezTo>
                    <a:pt x="97" y="506"/>
                    <a:pt x="107" y="516"/>
                    <a:pt x="120" y="516"/>
                  </a:cubicBezTo>
                  <a:cubicBezTo>
                    <a:pt x="133" y="516"/>
                    <a:pt x="144" y="506"/>
                    <a:pt x="144" y="493"/>
                  </a:cubicBezTo>
                  <a:cubicBezTo>
                    <a:pt x="144" y="141"/>
                    <a:pt x="144" y="141"/>
                    <a:pt x="144" y="141"/>
                  </a:cubicBezTo>
                  <a:cubicBezTo>
                    <a:pt x="150" y="141"/>
                    <a:pt x="150" y="141"/>
                    <a:pt x="150" y="141"/>
                  </a:cubicBezTo>
                  <a:cubicBezTo>
                    <a:pt x="150" y="272"/>
                    <a:pt x="150" y="272"/>
                    <a:pt x="150" y="272"/>
                  </a:cubicBezTo>
                  <a:cubicBezTo>
                    <a:pt x="150" y="281"/>
                    <a:pt x="157" y="288"/>
                    <a:pt x="165" y="288"/>
                  </a:cubicBezTo>
                  <a:cubicBezTo>
                    <a:pt x="174" y="288"/>
                    <a:pt x="181" y="281"/>
                    <a:pt x="181" y="272"/>
                  </a:cubicBezTo>
                  <a:lnTo>
                    <a:pt x="181" y="129"/>
                  </a:lnTo>
                  <a:close/>
                </a:path>
              </a:pathLst>
            </a:custGeom>
            <a:solidFill>
              <a:schemeClr val="accent6"/>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grpSp>
          <p:nvGrpSpPr>
            <p:cNvPr id="24" name="กลุ่ม 214">
              <a:extLst>
                <a:ext uri="{FF2B5EF4-FFF2-40B4-BE49-F238E27FC236}">
                  <a16:creationId xmlns:a16="http://schemas.microsoft.com/office/drawing/2014/main" id="{FD9B4B9D-8B07-EA43-07AC-F29028435EF6}"/>
                </a:ext>
              </a:extLst>
            </p:cNvPr>
            <p:cNvGrpSpPr/>
            <p:nvPr/>
          </p:nvGrpSpPr>
          <p:grpSpPr>
            <a:xfrm>
              <a:off x="974259" y="2473891"/>
              <a:ext cx="1232250" cy="2518284"/>
              <a:chOff x="2560638" y="5453063"/>
              <a:chExt cx="2036762" cy="4162425"/>
            </a:xfrm>
          </p:grpSpPr>
          <p:sp>
            <p:nvSpPr>
              <p:cNvPr id="25" name="Freeform 7">
                <a:extLst>
                  <a:ext uri="{FF2B5EF4-FFF2-40B4-BE49-F238E27FC236}">
                    <a16:creationId xmlns:a16="http://schemas.microsoft.com/office/drawing/2014/main" id="{12DE37AB-62AD-6289-8D18-6A08E126B32F}"/>
                  </a:ext>
                </a:extLst>
              </p:cNvPr>
              <p:cNvSpPr>
                <a:spLocks/>
              </p:cNvSpPr>
              <p:nvPr/>
            </p:nvSpPr>
            <p:spPr bwMode="auto">
              <a:xfrm>
                <a:off x="2976563" y="5453063"/>
                <a:ext cx="1204912" cy="4162425"/>
              </a:xfrm>
              <a:custGeom>
                <a:avLst/>
                <a:gdLst>
                  <a:gd name="T0" fmla="*/ 0 w 107"/>
                  <a:gd name="T1" fmla="*/ 0 h 370"/>
                  <a:gd name="T2" fmla="*/ 0 w 107"/>
                  <a:gd name="T3" fmla="*/ 347 h 370"/>
                  <a:gd name="T4" fmla="*/ 24 w 107"/>
                  <a:gd name="T5" fmla="*/ 370 h 370"/>
                  <a:gd name="T6" fmla="*/ 47 w 107"/>
                  <a:gd name="T7" fmla="*/ 347 h 370"/>
                  <a:gd name="T8" fmla="*/ 47 w 107"/>
                  <a:gd name="T9" fmla="*/ 154 h 370"/>
                  <a:gd name="T10" fmla="*/ 60 w 107"/>
                  <a:gd name="T11" fmla="*/ 154 h 370"/>
                  <a:gd name="T12" fmla="*/ 60 w 107"/>
                  <a:gd name="T13" fmla="*/ 347 h 370"/>
                  <a:gd name="T14" fmla="*/ 83 w 107"/>
                  <a:gd name="T15" fmla="*/ 370 h 370"/>
                  <a:gd name="T16" fmla="*/ 107 w 107"/>
                  <a:gd name="T17" fmla="*/ 347 h 370"/>
                  <a:gd name="T18" fmla="*/ 107 w 107"/>
                  <a:gd name="T19" fmla="*/ 0 h 370"/>
                  <a:gd name="T20" fmla="*/ 0 w 107"/>
                  <a:gd name="T21"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370">
                    <a:moveTo>
                      <a:pt x="0" y="0"/>
                    </a:moveTo>
                    <a:cubicBezTo>
                      <a:pt x="0" y="347"/>
                      <a:pt x="0" y="347"/>
                      <a:pt x="0" y="347"/>
                    </a:cubicBezTo>
                    <a:cubicBezTo>
                      <a:pt x="0" y="360"/>
                      <a:pt x="11" y="370"/>
                      <a:pt x="24" y="370"/>
                    </a:cubicBezTo>
                    <a:cubicBezTo>
                      <a:pt x="37" y="370"/>
                      <a:pt x="47" y="360"/>
                      <a:pt x="47" y="347"/>
                    </a:cubicBezTo>
                    <a:cubicBezTo>
                      <a:pt x="47" y="154"/>
                      <a:pt x="47" y="154"/>
                      <a:pt x="47" y="154"/>
                    </a:cubicBezTo>
                    <a:cubicBezTo>
                      <a:pt x="60" y="154"/>
                      <a:pt x="60" y="154"/>
                      <a:pt x="60" y="154"/>
                    </a:cubicBezTo>
                    <a:cubicBezTo>
                      <a:pt x="60" y="347"/>
                      <a:pt x="60" y="347"/>
                      <a:pt x="60" y="347"/>
                    </a:cubicBezTo>
                    <a:cubicBezTo>
                      <a:pt x="60" y="360"/>
                      <a:pt x="70" y="370"/>
                      <a:pt x="83" y="370"/>
                    </a:cubicBezTo>
                    <a:cubicBezTo>
                      <a:pt x="96" y="370"/>
                      <a:pt x="107" y="360"/>
                      <a:pt x="107" y="347"/>
                    </a:cubicBezTo>
                    <a:cubicBezTo>
                      <a:pt x="107" y="0"/>
                      <a:pt x="107" y="0"/>
                      <a:pt x="107" y="0"/>
                    </a:cubicBezTo>
                    <a:lnTo>
                      <a:pt x="0" y="0"/>
                    </a:ln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26" name="Freeform 8">
                <a:extLst>
                  <a:ext uri="{FF2B5EF4-FFF2-40B4-BE49-F238E27FC236}">
                    <a16:creationId xmlns:a16="http://schemas.microsoft.com/office/drawing/2014/main" id="{24AC412F-D4F8-4838-979D-1826ED7CBA58}"/>
                  </a:ext>
                </a:extLst>
              </p:cNvPr>
              <p:cNvSpPr>
                <a:spLocks/>
              </p:cNvSpPr>
              <p:nvPr/>
            </p:nvSpPr>
            <p:spPr bwMode="auto">
              <a:xfrm>
                <a:off x="2560638" y="5453063"/>
                <a:ext cx="349250" cy="1597025"/>
              </a:xfrm>
              <a:custGeom>
                <a:avLst/>
                <a:gdLst>
                  <a:gd name="T0" fmla="*/ 0 w 31"/>
                  <a:gd name="T1" fmla="*/ 0 h 142"/>
                  <a:gd name="T2" fmla="*/ 0 w 31"/>
                  <a:gd name="T3" fmla="*/ 127 h 142"/>
                  <a:gd name="T4" fmla="*/ 15 w 31"/>
                  <a:gd name="T5" fmla="*/ 142 h 142"/>
                  <a:gd name="T6" fmla="*/ 31 w 31"/>
                  <a:gd name="T7" fmla="*/ 127 h 142"/>
                  <a:gd name="T8" fmla="*/ 31 w 31"/>
                  <a:gd name="T9" fmla="*/ 0 h 142"/>
                  <a:gd name="T10" fmla="*/ 0 w 31"/>
                  <a:gd name="T11" fmla="*/ 0 h 142"/>
                </a:gdLst>
                <a:ahLst/>
                <a:cxnLst>
                  <a:cxn ang="0">
                    <a:pos x="T0" y="T1"/>
                  </a:cxn>
                  <a:cxn ang="0">
                    <a:pos x="T2" y="T3"/>
                  </a:cxn>
                  <a:cxn ang="0">
                    <a:pos x="T4" y="T5"/>
                  </a:cxn>
                  <a:cxn ang="0">
                    <a:pos x="T6" y="T7"/>
                  </a:cxn>
                  <a:cxn ang="0">
                    <a:pos x="T8" y="T9"/>
                  </a:cxn>
                  <a:cxn ang="0">
                    <a:pos x="T10" y="T11"/>
                  </a:cxn>
                </a:cxnLst>
                <a:rect l="0" t="0" r="r" b="b"/>
                <a:pathLst>
                  <a:path w="31" h="142">
                    <a:moveTo>
                      <a:pt x="0" y="0"/>
                    </a:moveTo>
                    <a:cubicBezTo>
                      <a:pt x="0" y="127"/>
                      <a:pt x="0" y="127"/>
                      <a:pt x="0" y="127"/>
                    </a:cubicBezTo>
                    <a:cubicBezTo>
                      <a:pt x="0" y="135"/>
                      <a:pt x="7" y="142"/>
                      <a:pt x="15" y="142"/>
                    </a:cubicBezTo>
                    <a:cubicBezTo>
                      <a:pt x="24" y="142"/>
                      <a:pt x="31" y="135"/>
                      <a:pt x="31" y="127"/>
                    </a:cubicBezTo>
                    <a:cubicBezTo>
                      <a:pt x="31" y="0"/>
                      <a:pt x="31" y="0"/>
                      <a:pt x="31" y="0"/>
                    </a:cubicBezTo>
                    <a:lnTo>
                      <a:pt x="0" y="0"/>
                    </a:ln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27" name="Freeform 9">
                <a:extLst>
                  <a:ext uri="{FF2B5EF4-FFF2-40B4-BE49-F238E27FC236}">
                    <a16:creationId xmlns:a16="http://schemas.microsoft.com/office/drawing/2014/main" id="{1F052723-A60F-BF6B-9FB8-DE4E1CE39C3E}"/>
                  </a:ext>
                </a:extLst>
              </p:cNvPr>
              <p:cNvSpPr>
                <a:spLocks/>
              </p:cNvSpPr>
              <p:nvPr/>
            </p:nvSpPr>
            <p:spPr bwMode="auto">
              <a:xfrm>
                <a:off x="4248150" y="5453063"/>
                <a:ext cx="349250" cy="1597025"/>
              </a:xfrm>
              <a:custGeom>
                <a:avLst/>
                <a:gdLst>
                  <a:gd name="T0" fmla="*/ 0 w 31"/>
                  <a:gd name="T1" fmla="*/ 0 h 142"/>
                  <a:gd name="T2" fmla="*/ 0 w 31"/>
                  <a:gd name="T3" fmla="*/ 126 h 142"/>
                  <a:gd name="T4" fmla="*/ 15 w 31"/>
                  <a:gd name="T5" fmla="*/ 142 h 142"/>
                  <a:gd name="T6" fmla="*/ 31 w 31"/>
                  <a:gd name="T7" fmla="*/ 126 h 142"/>
                  <a:gd name="T8" fmla="*/ 31 w 31"/>
                  <a:gd name="T9" fmla="*/ 0 h 142"/>
                  <a:gd name="T10" fmla="*/ 0 w 31"/>
                  <a:gd name="T11" fmla="*/ 0 h 142"/>
                </a:gdLst>
                <a:ahLst/>
                <a:cxnLst>
                  <a:cxn ang="0">
                    <a:pos x="T0" y="T1"/>
                  </a:cxn>
                  <a:cxn ang="0">
                    <a:pos x="T2" y="T3"/>
                  </a:cxn>
                  <a:cxn ang="0">
                    <a:pos x="T4" y="T5"/>
                  </a:cxn>
                  <a:cxn ang="0">
                    <a:pos x="T6" y="T7"/>
                  </a:cxn>
                  <a:cxn ang="0">
                    <a:pos x="T8" y="T9"/>
                  </a:cxn>
                  <a:cxn ang="0">
                    <a:pos x="T10" y="T11"/>
                  </a:cxn>
                </a:cxnLst>
                <a:rect l="0" t="0" r="r" b="b"/>
                <a:pathLst>
                  <a:path w="31" h="142">
                    <a:moveTo>
                      <a:pt x="0" y="0"/>
                    </a:moveTo>
                    <a:cubicBezTo>
                      <a:pt x="0" y="126"/>
                      <a:pt x="0" y="126"/>
                      <a:pt x="0" y="126"/>
                    </a:cubicBezTo>
                    <a:cubicBezTo>
                      <a:pt x="0" y="135"/>
                      <a:pt x="7" y="142"/>
                      <a:pt x="15" y="142"/>
                    </a:cubicBezTo>
                    <a:cubicBezTo>
                      <a:pt x="24" y="142"/>
                      <a:pt x="31" y="135"/>
                      <a:pt x="31" y="126"/>
                    </a:cubicBezTo>
                    <a:cubicBezTo>
                      <a:pt x="31" y="0"/>
                      <a:pt x="31" y="0"/>
                      <a:pt x="31" y="0"/>
                    </a:cubicBezTo>
                    <a:lnTo>
                      <a:pt x="0" y="0"/>
                    </a:ln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grpSp>
        <p:grpSp>
          <p:nvGrpSpPr>
            <p:cNvPr id="28" name="กลุ่ม 215">
              <a:extLst>
                <a:ext uri="{FF2B5EF4-FFF2-40B4-BE49-F238E27FC236}">
                  <a16:creationId xmlns:a16="http://schemas.microsoft.com/office/drawing/2014/main" id="{6945E8AE-51EE-C3BF-61BD-D30A5E50DB62}"/>
                </a:ext>
              </a:extLst>
            </p:cNvPr>
            <p:cNvGrpSpPr/>
            <p:nvPr/>
          </p:nvGrpSpPr>
          <p:grpSpPr>
            <a:xfrm>
              <a:off x="1225895" y="3712862"/>
              <a:ext cx="728977" cy="1279311"/>
              <a:chOff x="2976563" y="7500938"/>
              <a:chExt cx="1204912" cy="2114550"/>
            </a:xfrm>
          </p:grpSpPr>
          <p:sp>
            <p:nvSpPr>
              <p:cNvPr id="29" name="Freeform 10">
                <a:extLst>
                  <a:ext uri="{FF2B5EF4-FFF2-40B4-BE49-F238E27FC236}">
                    <a16:creationId xmlns:a16="http://schemas.microsoft.com/office/drawing/2014/main" id="{8BE375A8-7FD2-F1E2-5C5B-C4451065902B}"/>
                  </a:ext>
                </a:extLst>
              </p:cNvPr>
              <p:cNvSpPr>
                <a:spLocks/>
              </p:cNvSpPr>
              <p:nvPr/>
            </p:nvSpPr>
            <p:spPr bwMode="auto">
              <a:xfrm>
                <a:off x="3651250" y="7500938"/>
                <a:ext cx="530225" cy="2114550"/>
              </a:xfrm>
              <a:custGeom>
                <a:avLst/>
                <a:gdLst>
                  <a:gd name="T0" fmla="*/ 0 w 47"/>
                  <a:gd name="T1" fmla="*/ 0 h 188"/>
                  <a:gd name="T2" fmla="*/ 0 w 47"/>
                  <a:gd name="T3" fmla="*/ 165 h 188"/>
                  <a:gd name="T4" fmla="*/ 23 w 47"/>
                  <a:gd name="T5" fmla="*/ 188 h 188"/>
                  <a:gd name="T6" fmla="*/ 47 w 47"/>
                  <a:gd name="T7" fmla="*/ 165 h 188"/>
                  <a:gd name="T8" fmla="*/ 47 w 47"/>
                  <a:gd name="T9" fmla="*/ 0 h 188"/>
                  <a:gd name="T10" fmla="*/ 0 w 47"/>
                  <a:gd name="T11" fmla="*/ 0 h 188"/>
                </a:gdLst>
                <a:ahLst/>
                <a:cxnLst>
                  <a:cxn ang="0">
                    <a:pos x="T0" y="T1"/>
                  </a:cxn>
                  <a:cxn ang="0">
                    <a:pos x="T2" y="T3"/>
                  </a:cxn>
                  <a:cxn ang="0">
                    <a:pos x="T4" y="T5"/>
                  </a:cxn>
                  <a:cxn ang="0">
                    <a:pos x="T6" y="T7"/>
                  </a:cxn>
                  <a:cxn ang="0">
                    <a:pos x="T8" y="T9"/>
                  </a:cxn>
                  <a:cxn ang="0">
                    <a:pos x="T10" y="T11"/>
                  </a:cxn>
                </a:cxnLst>
                <a:rect l="0" t="0" r="r" b="b"/>
                <a:pathLst>
                  <a:path w="47" h="188">
                    <a:moveTo>
                      <a:pt x="0" y="0"/>
                    </a:moveTo>
                    <a:cubicBezTo>
                      <a:pt x="0" y="165"/>
                      <a:pt x="0" y="165"/>
                      <a:pt x="0" y="165"/>
                    </a:cubicBezTo>
                    <a:cubicBezTo>
                      <a:pt x="0" y="178"/>
                      <a:pt x="10" y="188"/>
                      <a:pt x="23" y="188"/>
                    </a:cubicBezTo>
                    <a:cubicBezTo>
                      <a:pt x="36" y="188"/>
                      <a:pt x="47" y="178"/>
                      <a:pt x="47" y="165"/>
                    </a:cubicBezTo>
                    <a:cubicBezTo>
                      <a:pt x="47" y="0"/>
                      <a:pt x="47" y="0"/>
                      <a:pt x="47" y="0"/>
                    </a:cubicBezTo>
                    <a:lnTo>
                      <a:pt x="0" y="0"/>
                    </a:lnTo>
                    <a:close/>
                  </a:path>
                </a:pathLst>
              </a:custGeom>
              <a:solidFill>
                <a:schemeClr val="accent4"/>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30" name="Freeform 11">
                <a:extLst>
                  <a:ext uri="{FF2B5EF4-FFF2-40B4-BE49-F238E27FC236}">
                    <a16:creationId xmlns:a16="http://schemas.microsoft.com/office/drawing/2014/main" id="{1F7A920A-AB0B-B34C-8CFD-88471CAFD7BD}"/>
                  </a:ext>
                </a:extLst>
              </p:cNvPr>
              <p:cNvSpPr>
                <a:spLocks/>
              </p:cNvSpPr>
              <p:nvPr/>
            </p:nvSpPr>
            <p:spPr bwMode="auto">
              <a:xfrm>
                <a:off x="2976563" y="7500938"/>
                <a:ext cx="528637" cy="2114550"/>
              </a:xfrm>
              <a:custGeom>
                <a:avLst/>
                <a:gdLst>
                  <a:gd name="T0" fmla="*/ 0 w 47"/>
                  <a:gd name="T1" fmla="*/ 0 h 188"/>
                  <a:gd name="T2" fmla="*/ 0 w 47"/>
                  <a:gd name="T3" fmla="*/ 165 h 188"/>
                  <a:gd name="T4" fmla="*/ 24 w 47"/>
                  <a:gd name="T5" fmla="*/ 188 h 188"/>
                  <a:gd name="T6" fmla="*/ 47 w 47"/>
                  <a:gd name="T7" fmla="*/ 165 h 188"/>
                  <a:gd name="T8" fmla="*/ 47 w 47"/>
                  <a:gd name="T9" fmla="*/ 0 h 188"/>
                  <a:gd name="T10" fmla="*/ 0 w 47"/>
                  <a:gd name="T11" fmla="*/ 0 h 188"/>
                </a:gdLst>
                <a:ahLst/>
                <a:cxnLst>
                  <a:cxn ang="0">
                    <a:pos x="T0" y="T1"/>
                  </a:cxn>
                  <a:cxn ang="0">
                    <a:pos x="T2" y="T3"/>
                  </a:cxn>
                  <a:cxn ang="0">
                    <a:pos x="T4" y="T5"/>
                  </a:cxn>
                  <a:cxn ang="0">
                    <a:pos x="T6" y="T7"/>
                  </a:cxn>
                  <a:cxn ang="0">
                    <a:pos x="T8" y="T9"/>
                  </a:cxn>
                  <a:cxn ang="0">
                    <a:pos x="T10" y="T11"/>
                  </a:cxn>
                </a:cxnLst>
                <a:rect l="0" t="0" r="r" b="b"/>
                <a:pathLst>
                  <a:path w="47" h="188">
                    <a:moveTo>
                      <a:pt x="0" y="0"/>
                    </a:moveTo>
                    <a:cubicBezTo>
                      <a:pt x="0" y="165"/>
                      <a:pt x="0" y="165"/>
                      <a:pt x="0" y="165"/>
                    </a:cubicBezTo>
                    <a:cubicBezTo>
                      <a:pt x="0" y="178"/>
                      <a:pt x="11" y="188"/>
                      <a:pt x="24" y="188"/>
                    </a:cubicBezTo>
                    <a:cubicBezTo>
                      <a:pt x="37" y="188"/>
                      <a:pt x="47" y="178"/>
                      <a:pt x="47" y="165"/>
                    </a:cubicBezTo>
                    <a:cubicBezTo>
                      <a:pt x="47" y="0"/>
                      <a:pt x="47" y="0"/>
                      <a:pt x="47" y="0"/>
                    </a:cubicBezTo>
                    <a:lnTo>
                      <a:pt x="0" y="0"/>
                    </a:lnTo>
                    <a:close/>
                  </a:path>
                </a:pathLst>
              </a:custGeom>
              <a:solidFill>
                <a:schemeClr val="accent4"/>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grpSp>
      </p:grpSp>
    </p:spTree>
    <p:extLst>
      <p:ext uri="{BB962C8B-B14F-4D97-AF65-F5344CB8AC3E}">
        <p14:creationId xmlns:p14="http://schemas.microsoft.com/office/powerpoint/2010/main" val="7963966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72EDF-23D3-DE5E-EE42-7D5D50B6183C}"/>
              </a:ext>
            </a:extLst>
          </p:cNvPr>
          <p:cNvSpPr>
            <a:spLocks noGrp="1"/>
          </p:cNvSpPr>
          <p:nvPr>
            <p:ph type="title"/>
          </p:nvPr>
        </p:nvSpPr>
        <p:spPr/>
        <p:txBody>
          <a:bodyPr/>
          <a:lstStyle/>
          <a:p>
            <a:r>
              <a:rPr lang="en-US" dirty="0"/>
              <a:t>Alcohol Use Disorder</a:t>
            </a:r>
          </a:p>
        </p:txBody>
      </p:sp>
      <p:sp>
        <p:nvSpPr>
          <p:cNvPr id="4" name="Slide Number Placeholder 3">
            <a:extLst>
              <a:ext uri="{FF2B5EF4-FFF2-40B4-BE49-F238E27FC236}">
                <a16:creationId xmlns:a16="http://schemas.microsoft.com/office/drawing/2014/main" id="{964239BC-1A8C-23F7-A404-CF005227150E}"/>
              </a:ext>
            </a:extLst>
          </p:cNvPr>
          <p:cNvSpPr>
            <a:spLocks noGrp="1"/>
          </p:cNvSpPr>
          <p:nvPr>
            <p:ph type="sldNum" sz="quarter" idx="12"/>
          </p:nvPr>
        </p:nvSpPr>
        <p:spPr/>
        <p:txBody>
          <a:bodyPr/>
          <a:lstStyle/>
          <a:p>
            <a:fld id="{C537B411-5128-634D-B217-C21D22B0CDA7}" type="slidenum">
              <a:rPr lang="en-US" smtClean="0"/>
              <a:pPr/>
              <a:t>53</a:t>
            </a:fld>
            <a:endParaRPr lang="en-US"/>
          </a:p>
        </p:txBody>
      </p:sp>
    </p:spTree>
    <p:extLst>
      <p:ext uri="{BB962C8B-B14F-4D97-AF65-F5344CB8AC3E}">
        <p14:creationId xmlns:p14="http://schemas.microsoft.com/office/powerpoint/2010/main" val="39313628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Picture 4">
            <a:extLst>
              <a:ext uri="{FF2B5EF4-FFF2-40B4-BE49-F238E27FC236}">
                <a16:creationId xmlns:a16="http://schemas.microsoft.com/office/drawing/2014/main" id="{5059AB89-F915-E225-1F12-F118C341D11C}"/>
              </a:ext>
            </a:extLst>
          </p:cNvPr>
          <p:cNvPicPr>
            <a:picLocks noChangeAspect="1"/>
          </p:cNvPicPr>
          <p:nvPr/>
        </p:nvPicPr>
        <p:blipFill>
          <a:blip r:embed="rId2">
            <a:extLst>
              <a:ext uri="{28A0092B-C50C-407E-A947-70E740481C1C}">
                <a14:useLocalDpi xmlns:a14="http://schemas.microsoft.com/office/drawing/2010/main" val="0"/>
              </a:ext>
            </a:extLst>
          </a:blip>
          <a:srcRect l="9682" t="3017" r="8414" b="17937"/>
          <a:stretch>
            <a:fillRect/>
          </a:stretch>
        </p:blipFill>
        <p:spPr bwMode="auto">
          <a:xfrm>
            <a:off x="4213225" y="947738"/>
            <a:ext cx="4037013"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itle 1">
            <a:extLst>
              <a:ext uri="{FF2B5EF4-FFF2-40B4-BE49-F238E27FC236}">
                <a16:creationId xmlns:a16="http://schemas.microsoft.com/office/drawing/2014/main" id="{6821BC1B-21FA-6485-A252-E5681A90FB38}"/>
              </a:ext>
            </a:extLst>
          </p:cNvPr>
          <p:cNvSpPr txBox="1">
            <a:spLocks/>
          </p:cNvSpPr>
          <p:nvPr/>
        </p:nvSpPr>
        <p:spPr bwMode="auto">
          <a:xfrm>
            <a:off x="2974975" y="5135563"/>
            <a:ext cx="6167438" cy="7318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4000">
                <a:solidFill>
                  <a:schemeClr val="bg1"/>
                </a:solidFill>
                <a:latin typeface="Times New Roman" panose="02020603050405020304" pitchFamily="18" charset="0"/>
                <a:cs typeface="Times New Roman" panose="02020603050405020304" pitchFamily="18" charset="0"/>
              </a:rPr>
              <a:t>Alcohol use disorder</a:t>
            </a: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02CDC856-E68E-79DF-6416-A79C70CD91AC}"/>
              </a:ext>
            </a:extLst>
          </p:cNvPr>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endParaRPr lang="en-US" altLang="en-US"/>
          </a:p>
        </p:txBody>
      </p:sp>
      <p:sp>
        <p:nvSpPr>
          <p:cNvPr id="51204" name="Slide Number Placeholder 3">
            <a:extLst>
              <a:ext uri="{FF2B5EF4-FFF2-40B4-BE49-F238E27FC236}">
                <a16:creationId xmlns:a16="http://schemas.microsoft.com/office/drawing/2014/main" id="{E420C464-1A6B-F295-2870-E17719DE8ECC}"/>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7F329C9-1804-48B1-8D14-199C4F0CCAD4}" type="slidenum">
              <a:rPr lang="en-US" altLang="en-US" smtClean="0"/>
              <a:pPr/>
              <a:t>55</a:t>
            </a:fld>
            <a:endParaRPr lang="en-US" altLang="en-US"/>
          </a:p>
        </p:txBody>
      </p:sp>
      <p:pic>
        <p:nvPicPr>
          <p:cNvPr id="51205" name="Picture 4">
            <a:extLst>
              <a:ext uri="{FF2B5EF4-FFF2-40B4-BE49-F238E27FC236}">
                <a16:creationId xmlns:a16="http://schemas.microsoft.com/office/drawing/2014/main" id="{5493778B-5BCF-0D7D-223D-EAB4C856EB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8688" y="1333500"/>
            <a:ext cx="103346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5">
            <a:extLst>
              <a:ext uri="{FF2B5EF4-FFF2-40B4-BE49-F238E27FC236}">
                <a16:creationId xmlns:a16="http://schemas.microsoft.com/office/drawing/2014/main" id="{F7F4768D-FBD0-EE79-9C7F-2C483A86FD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4763" y="5648325"/>
            <a:ext cx="45624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itle 1">
            <a:extLst>
              <a:ext uri="{FF2B5EF4-FFF2-40B4-BE49-F238E27FC236}">
                <a16:creationId xmlns:a16="http://schemas.microsoft.com/office/drawing/2014/main" id="{07D64D59-DBA8-90CA-69BD-CF07E1161582}"/>
              </a:ext>
            </a:extLst>
          </p:cNvPr>
          <p:cNvSpPr txBox="1">
            <a:spLocks/>
          </p:cNvSpPr>
          <p:nvPr/>
        </p:nvSpPr>
        <p:spPr bwMode="auto">
          <a:xfrm>
            <a:off x="0" y="-28575"/>
            <a:ext cx="12192000" cy="12922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6600">
                <a:solidFill>
                  <a:schemeClr val="bg1"/>
                </a:solidFill>
                <a:latin typeface="Times New Roman" panose="02020603050405020304" pitchFamily="18" charset="0"/>
                <a:cs typeface="Times New Roman" panose="02020603050405020304" pitchFamily="18" charset="0"/>
              </a:rPr>
              <a:t>Linkage to care for alcohol</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4395E204-E36A-993A-FA2F-105C2055BEA3}"/>
              </a:ext>
            </a:extLst>
          </p:cNvPr>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endParaRPr lang="en-US" altLang="en-US"/>
          </a:p>
        </p:txBody>
      </p:sp>
      <p:sp>
        <p:nvSpPr>
          <p:cNvPr id="52228" name="Slide Number Placeholder 3">
            <a:extLst>
              <a:ext uri="{FF2B5EF4-FFF2-40B4-BE49-F238E27FC236}">
                <a16:creationId xmlns:a16="http://schemas.microsoft.com/office/drawing/2014/main" id="{BAC3CF43-2ACC-1F4C-906F-96AD78647A4F}"/>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AF382AB-4166-4EF3-BE38-3ED62A139946}" type="slidenum">
              <a:rPr lang="en-US" altLang="en-US" smtClean="0"/>
              <a:pPr/>
              <a:t>56</a:t>
            </a:fld>
            <a:endParaRPr lang="en-US" altLang="en-US"/>
          </a:p>
        </p:txBody>
      </p:sp>
      <p:pic>
        <p:nvPicPr>
          <p:cNvPr id="52229" name="Picture 4">
            <a:extLst>
              <a:ext uri="{FF2B5EF4-FFF2-40B4-BE49-F238E27FC236}">
                <a16:creationId xmlns:a16="http://schemas.microsoft.com/office/drawing/2014/main" id="{CE0F76C1-B60A-BC01-99A0-06D7F10AE1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763" y="1304925"/>
            <a:ext cx="106584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itle 1">
            <a:extLst>
              <a:ext uri="{FF2B5EF4-FFF2-40B4-BE49-F238E27FC236}">
                <a16:creationId xmlns:a16="http://schemas.microsoft.com/office/drawing/2014/main" id="{2BC4E0E1-8BC8-BA49-9539-AE4572A32158}"/>
              </a:ext>
            </a:extLst>
          </p:cNvPr>
          <p:cNvSpPr txBox="1">
            <a:spLocks/>
          </p:cNvSpPr>
          <p:nvPr/>
        </p:nvSpPr>
        <p:spPr bwMode="auto">
          <a:xfrm>
            <a:off x="0" y="-28575"/>
            <a:ext cx="12192000" cy="12922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6600">
                <a:solidFill>
                  <a:schemeClr val="bg1"/>
                </a:solidFill>
                <a:latin typeface="Times New Roman" panose="02020603050405020304" pitchFamily="18" charset="0"/>
                <a:cs typeface="Times New Roman" panose="02020603050405020304" pitchFamily="18" charset="0"/>
              </a:rPr>
              <a:t>Linkage to care for alcohol</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6FA81C1E-D90F-8688-D445-C56E602BCC86}"/>
              </a:ext>
            </a:extLst>
          </p:cNvPr>
          <p:cNvSpPr>
            <a:spLocks noGrp="1" noChangeArrowheads="1"/>
          </p:cNvSpPr>
          <p:nvPr>
            <p:ph type="title"/>
          </p:nvPr>
        </p:nvSpPr>
        <p:spPr bwMode="auto">
          <a:xfrm>
            <a:off x="419100" y="538162"/>
            <a:ext cx="5388769" cy="576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dirty="0"/>
              <a:t>Spotlight on: Alcohol use disorder</a:t>
            </a:r>
          </a:p>
        </p:txBody>
      </p:sp>
      <p:pic>
        <p:nvPicPr>
          <p:cNvPr id="54276" name="Picture 2" descr="Image">
            <a:extLst>
              <a:ext uri="{FF2B5EF4-FFF2-40B4-BE49-F238E27FC236}">
                <a16:creationId xmlns:a16="http://schemas.microsoft.com/office/drawing/2014/main" id="{3C56D2C4-B04B-4135-2E9D-E635F8CD7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363" y="0"/>
            <a:ext cx="6248400" cy="598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6">
            <a:extLst>
              <a:ext uri="{FF2B5EF4-FFF2-40B4-BE49-F238E27FC236}">
                <a16:creationId xmlns:a16="http://schemas.microsoft.com/office/drawing/2014/main" id="{2F38BE13-73B9-6DBD-E579-164ED5EA22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029" t="5785" r="26186" b="24780"/>
          <a:stretch>
            <a:fillRect/>
          </a:stretch>
        </p:blipFill>
        <p:spPr bwMode="auto">
          <a:xfrm>
            <a:off x="0" y="3036888"/>
            <a:ext cx="99536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Content Placeholder 4">
            <a:extLst>
              <a:ext uri="{FF2B5EF4-FFF2-40B4-BE49-F238E27FC236}">
                <a16:creationId xmlns:a16="http://schemas.microsoft.com/office/drawing/2014/main" id="{1AC676B9-0824-26E0-757C-1A7D768B9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343" t="5354" r="24841" b="23082"/>
          <a:stretch>
            <a:fillRect/>
          </a:stretch>
        </p:blipFill>
        <p:spPr bwMode="auto">
          <a:xfrm>
            <a:off x="-52388" y="1573213"/>
            <a:ext cx="1069976"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5C579C0E-F46A-27DA-D738-F6A790735EC0}"/>
              </a:ext>
            </a:extLst>
          </p:cNvPr>
          <p:cNvSpPr txBox="1"/>
          <p:nvPr/>
        </p:nvSpPr>
        <p:spPr>
          <a:xfrm>
            <a:off x="995363" y="2168525"/>
            <a:ext cx="7859712" cy="666750"/>
          </a:xfrm>
          <a:prstGeom prst="rect">
            <a:avLst/>
          </a:prstGeom>
          <a:noFill/>
        </p:spPr>
        <p:txBody>
          <a:bodyPr>
            <a:spAutoFit/>
          </a:bodyPr>
          <a:lstStyle/>
          <a:p>
            <a:pPr>
              <a:defRPr/>
            </a:pPr>
            <a:r>
              <a:rPr lang="en-US" sz="3733" b="1" dirty="0">
                <a:latin typeface="Arial" panose="020B0604020202020204" pitchFamily="34" charset="0"/>
                <a:cs typeface="Arial" panose="020B0604020202020204" pitchFamily="34" charset="0"/>
              </a:rPr>
              <a:t>Naltrexone (PO/IM)</a:t>
            </a:r>
          </a:p>
        </p:txBody>
      </p:sp>
      <p:sp>
        <p:nvSpPr>
          <p:cNvPr id="9" name="TextBox 8">
            <a:extLst>
              <a:ext uri="{FF2B5EF4-FFF2-40B4-BE49-F238E27FC236}">
                <a16:creationId xmlns:a16="http://schemas.microsoft.com/office/drawing/2014/main" id="{7BBD163F-549E-D378-76FF-626C61977A78}"/>
              </a:ext>
            </a:extLst>
          </p:cNvPr>
          <p:cNvSpPr txBox="1"/>
          <p:nvPr/>
        </p:nvSpPr>
        <p:spPr>
          <a:xfrm>
            <a:off x="1017588" y="3429000"/>
            <a:ext cx="7861300" cy="1241425"/>
          </a:xfrm>
          <a:prstGeom prst="rect">
            <a:avLst/>
          </a:prstGeom>
          <a:noFill/>
        </p:spPr>
        <p:txBody>
          <a:bodyPr>
            <a:spAutoFit/>
          </a:bodyPr>
          <a:lstStyle/>
          <a:p>
            <a:pPr>
              <a:defRPr/>
            </a:pPr>
            <a:r>
              <a:rPr lang="en-US" sz="3733" b="1" dirty="0">
                <a:latin typeface="Arial" panose="020B0604020202020204" pitchFamily="34" charset="0"/>
                <a:cs typeface="Arial" panose="020B0604020202020204" pitchFamily="34" charset="0"/>
              </a:rPr>
              <a:t>Gabapentin </a:t>
            </a:r>
            <a:br>
              <a:rPr lang="en-US" sz="3733" b="1" dirty="0">
                <a:latin typeface="Arial" panose="020B0604020202020204" pitchFamily="34" charset="0"/>
                <a:cs typeface="Arial" panose="020B0604020202020204" pitchFamily="34" charset="0"/>
              </a:rPr>
            </a:br>
            <a:r>
              <a:rPr lang="en-US" sz="3733" b="1" dirty="0">
                <a:latin typeface="Arial" panose="020B0604020202020204" pitchFamily="34" charset="0"/>
                <a:cs typeface="Arial" panose="020B0604020202020204" pitchFamily="34" charset="0"/>
              </a:rPr>
              <a:t>(prevent withdrawal) </a:t>
            </a:r>
          </a:p>
        </p:txBody>
      </p:sp>
      <p:sp>
        <p:nvSpPr>
          <p:cNvPr id="54281" name="TextBox 9">
            <a:extLst>
              <a:ext uri="{FF2B5EF4-FFF2-40B4-BE49-F238E27FC236}">
                <a16:creationId xmlns:a16="http://schemas.microsoft.com/office/drawing/2014/main" id="{2013D030-3CF4-7CC4-C1C4-191E4E6ED103}"/>
              </a:ext>
            </a:extLst>
          </p:cNvPr>
          <p:cNvSpPr txBox="1">
            <a:spLocks noChangeArrowheads="1"/>
          </p:cNvSpPr>
          <p:nvPr/>
        </p:nvSpPr>
        <p:spPr bwMode="auto">
          <a:xfrm>
            <a:off x="0" y="5403850"/>
            <a:ext cx="7861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b="1">
                <a:latin typeface="Arial" panose="020B0604020202020204" pitchFamily="34" charset="0"/>
                <a:cs typeface="Arial" panose="020B0604020202020204" pitchFamily="34" charset="0"/>
              </a:rPr>
              <a:t>Dr. Sasha Deutsch-Link</a:t>
            </a:r>
            <a:br>
              <a:rPr lang="en-US" altLang="en-US" b="1">
                <a:latin typeface="Arial" panose="020B0604020202020204" pitchFamily="34" charset="0"/>
                <a:cs typeface="Arial" panose="020B0604020202020204" pitchFamily="34" charset="0"/>
              </a:rPr>
            </a:br>
            <a:r>
              <a:rPr lang="en-US" altLang="en-US" b="1">
                <a:latin typeface="Arial" panose="020B0604020202020204" pitchFamily="34" charset="0"/>
                <a:cs typeface="Arial" panose="020B0604020202020204" pitchFamily="34" charset="0"/>
              </a:rPr>
              <a:t>Liverfellow.com</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B456B2-CA34-E9F8-DAB0-4C4090189667}"/>
              </a:ext>
            </a:extLst>
          </p:cNvPr>
          <p:cNvPicPr>
            <a:picLocks noChangeAspect="1"/>
          </p:cNvPicPr>
          <p:nvPr/>
        </p:nvPicPr>
        <p:blipFill>
          <a:blip r:embed="rId2"/>
          <a:stretch>
            <a:fillRect/>
          </a:stretch>
        </p:blipFill>
        <p:spPr>
          <a:xfrm>
            <a:off x="196407" y="861947"/>
            <a:ext cx="3492474" cy="3711559"/>
          </a:xfrm>
          <a:prstGeom prst="rect">
            <a:avLst/>
          </a:prstGeom>
        </p:spPr>
      </p:pic>
      <p:pic>
        <p:nvPicPr>
          <p:cNvPr id="5" name="Picture 4">
            <a:extLst>
              <a:ext uri="{FF2B5EF4-FFF2-40B4-BE49-F238E27FC236}">
                <a16:creationId xmlns:a16="http://schemas.microsoft.com/office/drawing/2014/main" id="{68C69BA3-2403-0C25-517C-CEECFF66ED63}"/>
              </a:ext>
            </a:extLst>
          </p:cNvPr>
          <p:cNvPicPr>
            <a:picLocks noChangeAspect="1"/>
          </p:cNvPicPr>
          <p:nvPr/>
        </p:nvPicPr>
        <p:blipFill>
          <a:blip r:embed="rId3"/>
          <a:stretch>
            <a:fillRect/>
          </a:stretch>
        </p:blipFill>
        <p:spPr>
          <a:xfrm>
            <a:off x="196407" y="4573506"/>
            <a:ext cx="4455001" cy="1241255"/>
          </a:xfrm>
          <a:prstGeom prst="rect">
            <a:avLst/>
          </a:prstGeom>
        </p:spPr>
      </p:pic>
      <p:pic>
        <p:nvPicPr>
          <p:cNvPr id="6" name="Picture 5">
            <a:extLst>
              <a:ext uri="{FF2B5EF4-FFF2-40B4-BE49-F238E27FC236}">
                <a16:creationId xmlns:a16="http://schemas.microsoft.com/office/drawing/2014/main" id="{95A3F96C-680F-FC71-D839-3FE2B0D4C887}"/>
              </a:ext>
            </a:extLst>
          </p:cNvPr>
          <p:cNvPicPr>
            <a:picLocks noChangeAspect="1"/>
          </p:cNvPicPr>
          <p:nvPr/>
        </p:nvPicPr>
        <p:blipFill>
          <a:blip r:embed="rId4"/>
          <a:stretch>
            <a:fillRect/>
          </a:stretch>
        </p:blipFill>
        <p:spPr>
          <a:xfrm>
            <a:off x="809625" y="5845646"/>
            <a:ext cx="2543175" cy="276225"/>
          </a:xfrm>
          <a:prstGeom prst="rect">
            <a:avLst/>
          </a:prstGeom>
        </p:spPr>
      </p:pic>
      <p:pic>
        <p:nvPicPr>
          <p:cNvPr id="43010" name="Picture 2">
            <a:extLst>
              <a:ext uri="{FF2B5EF4-FFF2-40B4-BE49-F238E27FC236}">
                <a16:creationId xmlns:a16="http://schemas.microsoft.com/office/drawing/2014/main" id="{9A636EF1-B86E-6B5F-2F79-FAC8D23C33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000878"/>
            <a:ext cx="7620000" cy="368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5893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242090"/>
            <a:ext cx="7772400" cy="1090123"/>
          </a:xfrm>
        </p:spPr>
        <p:txBody>
          <a:bodyPr>
            <a:normAutofit/>
          </a:bodyPr>
          <a:lstStyle/>
          <a:p>
            <a:r>
              <a:rPr lang="en-US" sz="3600" dirty="0">
                <a:latin typeface="+mn-lt"/>
              </a:rPr>
              <a:t>Discussion</a:t>
            </a:r>
          </a:p>
        </p:txBody>
      </p:sp>
    </p:spTree>
    <p:extLst>
      <p:ext uri="{BB962C8B-B14F-4D97-AF65-F5344CB8AC3E}">
        <p14:creationId xmlns:p14="http://schemas.microsoft.com/office/powerpoint/2010/main" val="4093284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0BFCBC-3188-9B67-31FA-7D11C97A22D1}"/>
              </a:ext>
            </a:extLst>
          </p:cNvPr>
          <p:cNvSpPr>
            <a:spLocks noGrp="1"/>
          </p:cNvSpPr>
          <p:nvPr>
            <p:ph type="title"/>
          </p:nvPr>
        </p:nvSpPr>
        <p:spPr/>
        <p:txBody>
          <a:bodyPr/>
          <a:lstStyle/>
          <a:p>
            <a:r>
              <a:rPr lang="en-US" dirty="0"/>
              <a:t>Initial Hospital Evaluation</a:t>
            </a:r>
          </a:p>
        </p:txBody>
      </p:sp>
    </p:spTree>
    <p:extLst>
      <p:ext uri="{BB962C8B-B14F-4D97-AF65-F5344CB8AC3E}">
        <p14:creationId xmlns:p14="http://schemas.microsoft.com/office/powerpoint/2010/main" val="2317296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3" name="กลุ่ม 212"/>
          <p:cNvGrpSpPr/>
          <p:nvPr/>
        </p:nvGrpSpPr>
        <p:grpSpPr>
          <a:xfrm>
            <a:off x="974258" y="1479831"/>
            <a:ext cx="4381500" cy="3512344"/>
            <a:chOff x="3398837" y="3018483"/>
            <a:chExt cx="8762998" cy="7024688"/>
          </a:xfrm>
        </p:grpSpPr>
        <p:grpSp>
          <p:nvGrpSpPr>
            <p:cNvPr id="214" name="กลุ่ม 213"/>
            <p:cNvGrpSpPr/>
            <p:nvPr/>
          </p:nvGrpSpPr>
          <p:grpSpPr>
            <a:xfrm>
              <a:off x="3398837" y="3018483"/>
              <a:ext cx="7474174" cy="7024688"/>
              <a:chOff x="4760666" y="3170883"/>
              <a:chExt cx="7474174" cy="7024688"/>
            </a:xfrm>
          </p:grpSpPr>
          <p:sp>
            <p:nvSpPr>
              <p:cNvPr id="233" name="Rectangle 14"/>
              <p:cNvSpPr>
                <a:spLocks noChangeArrowheads="1"/>
              </p:cNvSpPr>
              <p:nvPr/>
            </p:nvSpPr>
            <p:spPr bwMode="auto">
              <a:xfrm>
                <a:off x="8790689" y="3457097"/>
                <a:ext cx="3444151" cy="1408992"/>
              </a:xfrm>
              <a:prstGeom prst="rect">
                <a:avLst/>
              </a:prstGeom>
              <a:solidFill>
                <a:schemeClr val="accent6"/>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232" name="Freeform 6"/>
              <p:cNvSpPr>
                <a:spLocks noEditPoints="1"/>
              </p:cNvSpPr>
              <p:nvPr/>
            </p:nvSpPr>
            <p:spPr bwMode="auto">
              <a:xfrm>
                <a:off x="4760666" y="3170883"/>
                <a:ext cx="2464499" cy="7024688"/>
              </a:xfrm>
              <a:custGeom>
                <a:avLst/>
                <a:gdLst>
                  <a:gd name="T0" fmla="*/ 91 w 181"/>
                  <a:gd name="T1" fmla="*/ 78 h 516"/>
                  <a:gd name="T2" fmla="*/ 131 w 181"/>
                  <a:gd name="T3" fmla="*/ 39 h 516"/>
                  <a:gd name="T4" fmla="*/ 91 w 181"/>
                  <a:gd name="T5" fmla="*/ 0 h 516"/>
                  <a:gd name="T6" fmla="*/ 52 w 181"/>
                  <a:gd name="T7" fmla="*/ 39 h 516"/>
                  <a:gd name="T8" fmla="*/ 91 w 181"/>
                  <a:gd name="T9" fmla="*/ 78 h 516"/>
                  <a:gd name="T10" fmla="*/ 181 w 181"/>
                  <a:gd name="T11" fmla="*/ 129 h 516"/>
                  <a:gd name="T12" fmla="*/ 145 w 181"/>
                  <a:gd name="T13" fmla="*/ 93 h 516"/>
                  <a:gd name="T14" fmla="*/ 35 w 181"/>
                  <a:gd name="T15" fmla="*/ 93 h 516"/>
                  <a:gd name="T16" fmla="*/ 0 w 181"/>
                  <a:gd name="T17" fmla="*/ 129 h 516"/>
                  <a:gd name="T18" fmla="*/ 0 w 181"/>
                  <a:gd name="T19" fmla="*/ 273 h 516"/>
                  <a:gd name="T20" fmla="*/ 15 w 181"/>
                  <a:gd name="T21" fmla="*/ 288 h 516"/>
                  <a:gd name="T22" fmla="*/ 31 w 181"/>
                  <a:gd name="T23" fmla="*/ 273 h 516"/>
                  <a:gd name="T24" fmla="*/ 31 w 181"/>
                  <a:gd name="T25" fmla="*/ 141 h 516"/>
                  <a:gd name="T26" fmla="*/ 37 w 181"/>
                  <a:gd name="T27" fmla="*/ 141 h 516"/>
                  <a:gd name="T28" fmla="*/ 37 w 181"/>
                  <a:gd name="T29" fmla="*/ 493 h 516"/>
                  <a:gd name="T30" fmla="*/ 61 w 181"/>
                  <a:gd name="T31" fmla="*/ 516 h 516"/>
                  <a:gd name="T32" fmla="*/ 84 w 181"/>
                  <a:gd name="T33" fmla="*/ 493 h 516"/>
                  <a:gd name="T34" fmla="*/ 84 w 181"/>
                  <a:gd name="T35" fmla="*/ 300 h 516"/>
                  <a:gd name="T36" fmla="*/ 97 w 181"/>
                  <a:gd name="T37" fmla="*/ 300 h 516"/>
                  <a:gd name="T38" fmla="*/ 97 w 181"/>
                  <a:gd name="T39" fmla="*/ 493 h 516"/>
                  <a:gd name="T40" fmla="*/ 120 w 181"/>
                  <a:gd name="T41" fmla="*/ 516 h 516"/>
                  <a:gd name="T42" fmla="*/ 144 w 181"/>
                  <a:gd name="T43" fmla="*/ 493 h 516"/>
                  <a:gd name="T44" fmla="*/ 144 w 181"/>
                  <a:gd name="T45" fmla="*/ 141 h 516"/>
                  <a:gd name="T46" fmla="*/ 150 w 181"/>
                  <a:gd name="T47" fmla="*/ 141 h 516"/>
                  <a:gd name="T48" fmla="*/ 150 w 181"/>
                  <a:gd name="T49" fmla="*/ 272 h 516"/>
                  <a:gd name="T50" fmla="*/ 165 w 181"/>
                  <a:gd name="T51" fmla="*/ 288 h 516"/>
                  <a:gd name="T52" fmla="*/ 181 w 181"/>
                  <a:gd name="T53" fmla="*/ 272 h 516"/>
                  <a:gd name="T54" fmla="*/ 181 w 181"/>
                  <a:gd name="T55" fmla="*/ 129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1" h="516">
                    <a:moveTo>
                      <a:pt x="91" y="78"/>
                    </a:moveTo>
                    <a:cubicBezTo>
                      <a:pt x="113" y="78"/>
                      <a:pt x="131" y="61"/>
                      <a:pt x="131" y="39"/>
                    </a:cubicBezTo>
                    <a:cubicBezTo>
                      <a:pt x="131" y="18"/>
                      <a:pt x="113" y="0"/>
                      <a:pt x="91" y="0"/>
                    </a:cubicBezTo>
                    <a:cubicBezTo>
                      <a:pt x="70" y="0"/>
                      <a:pt x="52" y="18"/>
                      <a:pt x="52" y="39"/>
                    </a:cubicBezTo>
                    <a:cubicBezTo>
                      <a:pt x="52" y="61"/>
                      <a:pt x="70" y="78"/>
                      <a:pt x="91" y="78"/>
                    </a:cubicBezTo>
                    <a:close/>
                    <a:moveTo>
                      <a:pt x="181" y="129"/>
                    </a:moveTo>
                    <a:cubicBezTo>
                      <a:pt x="181" y="109"/>
                      <a:pt x="165" y="93"/>
                      <a:pt x="145" y="93"/>
                    </a:cubicBezTo>
                    <a:cubicBezTo>
                      <a:pt x="35" y="93"/>
                      <a:pt x="35" y="93"/>
                      <a:pt x="35" y="93"/>
                    </a:cubicBezTo>
                    <a:cubicBezTo>
                      <a:pt x="16" y="93"/>
                      <a:pt x="0" y="109"/>
                      <a:pt x="0" y="129"/>
                    </a:cubicBezTo>
                    <a:cubicBezTo>
                      <a:pt x="0" y="273"/>
                      <a:pt x="0" y="273"/>
                      <a:pt x="0" y="273"/>
                    </a:cubicBezTo>
                    <a:cubicBezTo>
                      <a:pt x="0" y="281"/>
                      <a:pt x="7" y="288"/>
                      <a:pt x="15" y="288"/>
                    </a:cubicBezTo>
                    <a:cubicBezTo>
                      <a:pt x="24" y="288"/>
                      <a:pt x="31" y="281"/>
                      <a:pt x="31" y="273"/>
                    </a:cubicBezTo>
                    <a:cubicBezTo>
                      <a:pt x="31" y="141"/>
                      <a:pt x="31" y="141"/>
                      <a:pt x="31" y="141"/>
                    </a:cubicBezTo>
                    <a:cubicBezTo>
                      <a:pt x="37" y="141"/>
                      <a:pt x="37" y="141"/>
                      <a:pt x="37" y="141"/>
                    </a:cubicBezTo>
                    <a:cubicBezTo>
                      <a:pt x="37" y="493"/>
                      <a:pt x="37" y="493"/>
                      <a:pt x="37" y="493"/>
                    </a:cubicBezTo>
                    <a:cubicBezTo>
                      <a:pt x="37" y="506"/>
                      <a:pt x="48" y="516"/>
                      <a:pt x="61" y="516"/>
                    </a:cubicBezTo>
                    <a:cubicBezTo>
                      <a:pt x="74" y="516"/>
                      <a:pt x="84" y="506"/>
                      <a:pt x="84" y="493"/>
                    </a:cubicBezTo>
                    <a:cubicBezTo>
                      <a:pt x="84" y="300"/>
                      <a:pt x="84" y="300"/>
                      <a:pt x="84" y="300"/>
                    </a:cubicBezTo>
                    <a:cubicBezTo>
                      <a:pt x="97" y="300"/>
                      <a:pt x="97" y="300"/>
                      <a:pt x="97" y="300"/>
                    </a:cubicBezTo>
                    <a:cubicBezTo>
                      <a:pt x="97" y="493"/>
                      <a:pt x="97" y="493"/>
                      <a:pt x="97" y="493"/>
                    </a:cubicBezTo>
                    <a:cubicBezTo>
                      <a:pt x="97" y="506"/>
                      <a:pt x="107" y="516"/>
                      <a:pt x="120" y="516"/>
                    </a:cubicBezTo>
                    <a:cubicBezTo>
                      <a:pt x="133" y="516"/>
                      <a:pt x="144" y="506"/>
                      <a:pt x="144" y="493"/>
                    </a:cubicBezTo>
                    <a:cubicBezTo>
                      <a:pt x="144" y="141"/>
                      <a:pt x="144" y="141"/>
                      <a:pt x="144" y="141"/>
                    </a:cubicBezTo>
                    <a:cubicBezTo>
                      <a:pt x="150" y="141"/>
                      <a:pt x="150" y="141"/>
                      <a:pt x="150" y="141"/>
                    </a:cubicBezTo>
                    <a:cubicBezTo>
                      <a:pt x="150" y="272"/>
                      <a:pt x="150" y="272"/>
                      <a:pt x="150" y="272"/>
                    </a:cubicBezTo>
                    <a:cubicBezTo>
                      <a:pt x="150" y="281"/>
                      <a:pt x="157" y="288"/>
                      <a:pt x="165" y="288"/>
                    </a:cubicBezTo>
                    <a:cubicBezTo>
                      <a:pt x="174" y="288"/>
                      <a:pt x="181" y="281"/>
                      <a:pt x="181" y="272"/>
                    </a:cubicBezTo>
                    <a:lnTo>
                      <a:pt x="181" y="129"/>
                    </a:lnTo>
                    <a:close/>
                  </a:path>
                </a:pathLst>
              </a:custGeom>
              <a:solidFill>
                <a:schemeClr val="accent6"/>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grpSp>
        <p:grpSp>
          <p:nvGrpSpPr>
            <p:cNvPr id="215" name="กลุ่ม 214"/>
            <p:cNvGrpSpPr/>
            <p:nvPr/>
          </p:nvGrpSpPr>
          <p:grpSpPr>
            <a:xfrm>
              <a:off x="3398838" y="5006603"/>
              <a:ext cx="7487622" cy="5036568"/>
              <a:chOff x="2560638" y="5453063"/>
              <a:chExt cx="6188075" cy="4162425"/>
            </a:xfrm>
          </p:grpSpPr>
          <p:sp>
            <p:nvSpPr>
              <p:cNvPr id="228" name="Freeform 7"/>
              <p:cNvSpPr>
                <a:spLocks/>
              </p:cNvSpPr>
              <p:nvPr/>
            </p:nvSpPr>
            <p:spPr bwMode="auto">
              <a:xfrm>
                <a:off x="2976563" y="5453063"/>
                <a:ext cx="1204912" cy="4162425"/>
              </a:xfrm>
              <a:custGeom>
                <a:avLst/>
                <a:gdLst>
                  <a:gd name="T0" fmla="*/ 0 w 107"/>
                  <a:gd name="T1" fmla="*/ 0 h 370"/>
                  <a:gd name="T2" fmla="*/ 0 w 107"/>
                  <a:gd name="T3" fmla="*/ 347 h 370"/>
                  <a:gd name="T4" fmla="*/ 24 w 107"/>
                  <a:gd name="T5" fmla="*/ 370 h 370"/>
                  <a:gd name="T6" fmla="*/ 47 w 107"/>
                  <a:gd name="T7" fmla="*/ 347 h 370"/>
                  <a:gd name="T8" fmla="*/ 47 w 107"/>
                  <a:gd name="T9" fmla="*/ 154 h 370"/>
                  <a:gd name="T10" fmla="*/ 60 w 107"/>
                  <a:gd name="T11" fmla="*/ 154 h 370"/>
                  <a:gd name="T12" fmla="*/ 60 w 107"/>
                  <a:gd name="T13" fmla="*/ 347 h 370"/>
                  <a:gd name="T14" fmla="*/ 83 w 107"/>
                  <a:gd name="T15" fmla="*/ 370 h 370"/>
                  <a:gd name="T16" fmla="*/ 107 w 107"/>
                  <a:gd name="T17" fmla="*/ 347 h 370"/>
                  <a:gd name="T18" fmla="*/ 107 w 107"/>
                  <a:gd name="T19" fmla="*/ 0 h 370"/>
                  <a:gd name="T20" fmla="*/ 0 w 107"/>
                  <a:gd name="T21"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370">
                    <a:moveTo>
                      <a:pt x="0" y="0"/>
                    </a:moveTo>
                    <a:cubicBezTo>
                      <a:pt x="0" y="347"/>
                      <a:pt x="0" y="347"/>
                      <a:pt x="0" y="347"/>
                    </a:cubicBezTo>
                    <a:cubicBezTo>
                      <a:pt x="0" y="360"/>
                      <a:pt x="11" y="370"/>
                      <a:pt x="24" y="370"/>
                    </a:cubicBezTo>
                    <a:cubicBezTo>
                      <a:pt x="37" y="370"/>
                      <a:pt x="47" y="360"/>
                      <a:pt x="47" y="347"/>
                    </a:cubicBezTo>
                    <a:cubicBezTo>
                      <a:pt x="47" y="154"/>
                      <a:pt x="47" y="154"/>
                      <a:pt x="47" y="154"/>
                    </a:cubicBezTo>
                    <a:cubicBezTo>
                      <a:pt x="60" y="154"/>
                      <a:pt x="60" y="154"/>
                      <a:pt x="60" y="154"/>
                    </a:cubicBezTo>
                    <a:cubicBezTo>
                      <a:pt x="60" y="347"/>
                      <a:pt x="60" y="347"/>
                      <a:pt x="60" y="347"/>
                    </a:cubicBezTo>
                    <a:cubicBezTo>
                      <a:pt x="60" y="360"/>
                      <a:pt x="70" y="370"/>
                      <a:pt x="83" y="370"/>
                    </a:cubicBezTo>
                    <a:cubicBezTo>
                      <a:pt x="96" y="370"/>
                      <a:pt x="107" y="360"/>
                      <a:pt x="107" y="347"/>
                    </a:cubicBezTo>
                    <a:cubicBezTo>
                      <a:pt x="107" y="0"/>
                      <a:pt x="107" y="0"/>
                      <a:pt x="107" y="0"/>
                    </a:cubicBezTo>
                    <a:lnTo>
                      <a:pt x="0" y="0"/>
                    </a:ln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229" name="Freeform 8"/>
              <p:cNvSpPr>
                <a:spLocks/>
              </p:cNvSpPr>
              <p:nvPr/>
            </p:nvSpPr>
            <p:spPr bwMode="auto">
              <a:xfrm>
                <a:off x="2560638" y="5453063"/>
                <a:ext cx="349250" cy="1597025"/>
              </a:xfrm>
              <a:custGeom>
                <a:avLst/>
                <a:gdLst>
                  <a:gd name="T0" fmla="*/ 0 w 31"/>
                  <a:gd name="T1" fmla="*/ 0 h 142"/>
                  <a:gd name="T2" fmla="*/ 0 w 31"/>
                  <a:gd name="T3" fmla="*/ 127 h 142"/>
                  <a:gd name="T4" fmla="*/ 15 w 31"/>
                  <a:gd name="T5" fmla="*/ 142 h 142"/>
                  <a:gd name="T6" fmla="*/ 31 w 31"/>
                  <a:gd name="T7" fmla="*/ 127 h 142"/>
                  <a:gd name="T8" fmla="*/ 31 w 31"/>
                  <a:gd name="T9" fmla="*/ 0 h 142"/>
                  <a:gd name="T10" fmla="*/ 0 w 31"/>
                  <a:gd name="T11" fmla="*/ 0 h 142"/>
                </a:gdLst>
                <a:ahLst/>
                <a:cxnLst>
                  <a:cxn ang="0">
                    <a:pos x="T0" y="T1"/>
                  </a:cxn>
                  <a:cxn ang="0">
                    <a:pos x="T2" y="T3"/>
                  </a:cxn>
                  <a:cxn ang="0">
                    <a:pos x="T4" y="T5"/>
                  </a:cxn>
                  <a:cxn ang="0">
                    <a:pos x="T6" y="T7"/>
                  </a:cxn>
                  <a:cxn ang="0">
                    <a:pos x="T8" y="T9"/>
                  </a:cxn>
                  <a:cxn ang="0">
                    <a:pos x="T10" y="T11"/>
                  </a:cxn>
                </a:cxnLst>
                <a:rect l="0" t="0" r="r" b="b"/>
                <a:pathLst>
                  <a:path w="31" h="142">
                    <a:moveTo>
                      <a:pt x="0" y="0"/>
                    </a:moveTo>
                    <a:cubicBezTo>
                      <a:pt x="0" y="127"/>
                      <a:pt x="0" y="127"/>
                      <a:pt x="0" y="127"/>
                    </a:cubicBezTo>
                    <a:cubicBezTo>
                      <a:pt x="0" y="135"/>
                      <a:pt x="7" y="142"/>
                      <a:pt x="15" y="142"/>
                    </a:cubicBezTo>
                    <a:cubicBezTo>
                      <a:pt x="24" y="142"/>
                      <a:pt x="31" y="135"/>
                      <a:pt x="31" y="127"/>
                    </a:cubicBezTo>
                    <a:cubicBezTo>
                      <a:pt x="31" y="0"/>
                      <a:pt x="31" y="0"/>
                      <a:pt x="31" y="0"/>
                    </a:cubicBezTo>
                    <a:lnTo>
                      <a:pt x="0" y="0"/>
                    </a:ln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230" name="Freeform 9"/>
              <p:cNvSpPr>
                <a:spLocks/>
              </p:cNvSpPr>
              <p:nvPr/>
            </p:nvSpPr>
            <p:spPr bwMode="auto">
              <a:xfrm>
                <a:off x="4248150" y="5453063"/>
                <a:ext cx="349250" cy="1597025"/>
              </a:xfrm>
              <a:custGeom>
                <a:avLst/>
                <a:gdLst>
                  <a:gd name="T0" fmla="*/ 0 w 31"/>
                  <a:gd name="T1" fmla="*/ 0 h 142"/>
                  <a:gd name="T2" fmla="*/ 0 w 31"/>
                  <a:gd name="T3" fmla="*/ 126 h 142"/>
                  <a:gd name="T4" fmla="*/ 15 w 31"/>
                  <a:gd name="T5" fmla="*/ 142 h 142"/>
                  <a:gd name="T6" fmla="*/ 31 w 31"/>
                  <a:gd name="T7" fmla="*/ 126 h 142"/>
                  <a:gd name="T8" fmla="*/ 31 w 31"/>
                  <a:gd name="T9" fmla="*/ 0 h 142"/>
                  <a:gd name="T10" fmla="*/ 0 w 31"/>
                  <a:gd name="T11" fmla="*/ 0 h 142"/>
                </a:gdLst>
                <a:ahLst/>
                <a:cxnLst>
                  <a:cxn ang="0">
                    <a:pos x="T0" y="T1"/>
                  </a:cxn>
                  <a:cxn ang="0">
                    <a:pos x="T2" y="T3"/>
                  </a:cxn>
                  <a:cxn ang="0">
                    <a:pos x="T4" y="T5"/>
                  </a:cxn>
                  <a:cxn ang="0">
                    <a:pos x="T6" y="T7"/>
                  </a:cxn>
                  <a:cxn ang="0">
                    <a:pos x="T8" y="T9"/>
                  </a:cxn>
                  <a:cxn ang="0">
                    <a:pos x="T10" y="T11"/>
                  </a:cxn>
                </a:cxnLst>
                <a:rect l="0" t="0" r="r" b="b"/>
                <a:pathLst>
                  <a:path w="31" h="142">
                    <a:moveTo>
                      <a:pt x="0" y="0"/>
                    </a:moveTo>
                    <a:cubicBezTo>
                      <a:pt x="0" y="126"/>
                      <a:pt x="0" y="126"/>
                      <a:pt x="0" y="126"/>
                    </a:cubicBezTo>
                    <a:cubicBezTo>
                      <a:pt x="0" y="135"/>
                      <a:pt x="7" y="142"/>
                      <a:pt x="15" y="142"/>
                    </a:cubicBezTo>
                    <a:cubicBezTo>
                      <a:pt x="24" y="142"/>
                      <a:pt x="31" y="135"/>
                      <a:pt x="31" y="126"/>
                    </a:cubicBezTo>
                    <a:cubicBezTo>
                      <a:pt x="31" y="0"/>
                      <a:pt x="31" y="0"/>
                      <a:pt x="31" y="0"/>
                    </a:cubicBezTo>
                    <a:lnTo>
                      <a:pt x="0" y="0"/>
                    </a:ln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231" name="Rectangle 15"/>
              <p:cNvSpPr>
                <a:spLocks noChangeArrowheads="1"/>
              </p:cNvSpPr>
              <p:nvPr/>
            </p:nvSpPr>
            <p:spPr bwMode="auto">
              <a:xfrm>
                <a:off x="5891213" y="5565775"/>
                <a:ext cx="2857500" cy="831850"/>
              </a:xfrm>
              <a:prstGeom prst="rect">
                <a:avLst/>
              </a:prstGeom>
              <a:solidFill>
                <a:schemeClr val="accent5"/>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grpSp>
        <p:grpSp>
          <p:nvGrpSpPr>
            <p:cNvPr id="216" name="กลุ่ม 215"/>
            <p:cNvGrpSpPr/>
            <p:nvPr/>
          </p:nvGrpSpPr>
          <p:grpSpPr>
            <a:xfrm>
              <a:off x="3902109" y="6925569"/>
              <a:ext cx="7011239" cy="3117602"/>
              <a:chOff x="2976563" y="7038975"/>
              <a:chExt cx="5794375" cy="2576513"/>
            </a:xfrm>
          </p:grpSpPr>
          <p:sp>
            <p:nvSpPr>
              <p:cNvPr id="225" name="Freeform 10"/>
              <p:cNvSpPr>
                <a:spLocks/>
              </p:cNvSpPr>
              <p:nvPr/>
            </p:nvSpPr>
            <p:spPr bwMode="auto">
              <a:xfrm>
                <a:off x="3651250" y="7500938"/>
                <a:ext cx="530225" cy="2114550"/>
              </a:xfrm>
              <a:custGeom>
                <a:avLst/>
                <a:gdLst>
                  <a:gd name="T0" fmla="*/ 0 w 47"/>
                  <a:gd name="T1" fmla="*/ 0 h 188"/>
                  <a:gd name="T2" fmla="*/ 0 w 47"/>
                  <a:gd name="T3" fmla="*/ 165 h 188"/>
                  <a:gd name="T4" fmla="*/ 23 w 47"/>
                  <a:gd name="T5" fmla="*/ 188 h 188"/>
                  <a:gd name="T6" fmla="*/ 47 w 47"/>
                  <a:gd name="T7" fmla="*/ 165 h 188"/>
                  <a:gd name="T8" fmla="*/ 47 w 47"/>
                  <a:gd name="T9" fmla="*/ 0 h 188"/>
                  <a:gd name="T10" fmla="*/ 0 w 47"/>
                  <a:gd name="T11" fmla="*/ 0 h 188"/>
                </a:gdLst>
                <a:ahLst/>
                <a:cxnLst>
                  <a:cxn ang="0">
                    <a:pos x="T0" y="T1"/>
                  </a:cxn>
                  <a:cxn ang="0">
                    <a:pos x="T2" y="T3"/>
                  </a:cxn>
                  <a:cxn ang="0">
                    <a:pos x="T4" y="T5"/>
                  </a:cxn>
                  <a:cxn ang="0">
                    <a:pos x="T6" y="T7"/>
                  </a:cxn>
                  <a:cxn ang="0">
                    <a:pos x="T8" y="T9"/>
                  </a:cxn>
                  <a:cxn ang="0">
                    <a:pos x="T10" y="T11"/>
                  </a:cxn>
                </a:cxnLst>
                <a:rect l="0" t="0" r="r" b="b"/>
                <a:pathLst>
                  <a:path w="47" h="188">
                    <a:moveTo>
                      <a:pt x="0" y="0"/>
                    </a:moveTo>
                    <a:cubicBezTo>
                      <a:pt x="0" y="165"/>
                      <a:pt x="0" y="165"/>
                      <a:pt x="0" y="165"/>
                    </a:cubicBezTo>
                    <a:cubicBezTo>
                      <a:pt x="0" y="178"/>
                      <a:pt x="10" y="188"/>
                      <a:pt x="23" y="188"/>
                    </a:cubicBezTo>
                    <a:cubicBezTo>
                      <a:pt x="36" y="188"/>
                      <a:pt x="47" y="178"/>
                      <a:pt x="47" y="165"/>
                    </a:cubicBezTo>
                    <a:cubicBezTo>
                      <a:pt x="47" y="0"/>
                      <a:pt x="47" y="0"/>
                      <a:pt x="47" y="0"/>
                    </a:cubicBezTo>
                    <a:lnTo>
                      <a:pt x="0" y="0"/>
                    </a:lnTo>
                    <a:close/>
                  </a:path>
                </a:pathLst>
              </a:custGeom>
              <a:solidFill>
                <a:schemeClr val="accent4"/>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226" name="Freeform 11"/>
              <p:cNvSpPr>
                <a:spLocks/>
              </p:cNvSpPr>
              <p:nvPr/>
            </p:nvSpPr>
            <p:spPr bwMode="auto">
              <a:xfrm>
                <a:off x="2976563" y="7500938"/>
                <a:ext cx="528637" cy="2114550"/>
              </a:xfrm>
              <a:custGeom>
                <a:avLst/>
                <a:gdLst>
                  <a:gd name="T0" fmla="*/ 0 w 47"/>
                  <a:gd name="T1" fmla="*/ 0 h 188"/>
                  <a:gd name="T2" fmla="*/ 0 w 47"/>
                  <a:gd name="T3" fmla="*/ 165 h 188"/>
                  <a:gd name="T4" fmla="*/ 24 w 47"/>
                  <a:gd name="T5" fmla="*/ 188 h 188"/>
                  <a:gd name="T6" fmla="*/ 47 w 47"/>
                  <a:gd name="T7" fmla="*/ 165 h 188"/>
                  <a:gd name="T8" fmla="*/ 47 w 47"/>
                  <a:gd name="T9" fmla="*/ 0 h 188"/>
                  <a:gd name="T10" fmla="*/ 0 w 47"/>
                  <a:gd name="T11" fmla="*/ 0 h 188"/>
                </a:gdLst>
                <a:ahLst/>
                <a:cxnLst>
                  <a:cxn ang="0">
                    <a:pos x="T0" y="T1"/>
                  </a:cxn>
                  <a:cxn ang="0">
                    <a:pos x="T2" y="T3"/>
                  </a:cxn>
                  <a:cxn ang="0">
                    <a:pos x="T4" y="T5"/>
                  </a:cxn>
                  <a:cxn ang="0">
                    <a:pos x="T6" y="T7"/>
                  </a:cxn>
                  <a:cxn ang="0">
                    <a:pos x="T8" y="T9"/>
                  </a:cxn>
                  <a:cxn ang="0">
                    <a:pos x="T10" y="T11"/>
                  </a:cxn>
                </a:cxnLst>
                <a:rect l="0" t="0" r="r" b="b"/>
                <a:pathLst>
                  <a:path w="47" h="188">
                    <a:moveTo>
                      <a:pt x="0" y="0"/>
                    </a:moveTo>
                    <a:cubicBezTo>
                      <a:pt x="0" y="165"/>
                      <a:pt x="0" y="165"/>
                      <a:pt x="0" y="165"/>
                    </a:cubicBezTo>
                    <a:cubicBezTo>
                      <a:pt x="0" y="178"/>
                      <a:pt x="11" y="188"/>
                      <a:pt x="24" y="188"/>
                    </a:cubicBezTo>
                    <a:cubicBezTo>
                      <a:pt x="37" y="188"/>
                      <a:pt x="47" y="178"/>
                      <a:pt x="47" y="165"/>
                    </a:cubicBezTo>
                    <a:cubicBezTo>
                      <a:pt x="47" y="0"/>
                      <a:pt x="47" y="0"/>
                      <a:pt x="47" y="0"/>
                    </a:cubicBezTo>
                    <a:lnTo>
                      <a:pt x="0" y="0"/>
                    </a:lnTo>
                    <a:close/>
                  </a:path>
                </a:pathLst>
              </a:custGeom>
              <a:solidFill>
                <a:schemeClr val="accent4"/>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227" name="Rectangle 16"/>
              <p:cNvSpPr>
                <a:spLocks noChangeArrowheads="1"/>
              </p:cNvSpPr>
              <p:nvPr/>
            </p:nvSpPr>
            <p:spPr bwMode="auto">
              <a:xfrm>
                <a:off x="5913438" y="7038975"/>
                <a:ext cx="2857500" cy="833438"/>
              </a:xfrm>
              <a:prstGeom prst="rect">
                <a:avLst/>
              </a:prstGeom>
              <a:solidFill>
                <a:schemeClr val="accent4"/>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grpSp>
        <p:grpSp>
          <p:nvGrpSpPr>
            <p:cNvPr id="217" name="กลุ่ม 216"/>
            <p:cNvGrpSpPr/>
            <p:nvPr/>
          </p:nvGrpSpPr>
          <p:grpSpPr>
            <a:xfrm>
              <a:off x="3902109" y="8750413"/>
              <a:ext cx="7024685" cy="1292758"/>
              <a:chOff x="2976563" y="8547100"/>
              <a:chExt cx="5805487" cy="1068388"/>
            </a:xfrm>
          </p:grpSpPr>
          <p:sp>
            <p:nvSpPr>
              <p:cNvPr id="222" name="Freeform 12"/>
              <p:cNvSpPr>
                <a:spLocks/>
              </p:cNvSpPr>
              <p:nvPr/>
            </p:nvSpPr>
            <p:spPr bwMode="auto">
              <a:xfrm>
                <a:off x="3651250" y="8850313"/>
                <a:ext cx="530225" cy="765175"/>
              </a:xfrm>
              <a:custGeom>
                <a:avLst/>
                <a:gdLst>
                  <a:gd name="T0" fmla="*/ 0 w 47"/>
                  <a:gd name="T1" fmla="*/ 0 h 68"/>
                  <a:gd name="T2" fmla="*/ 0 w 47"/>
                  <a:gd name="T3" fmla="*/ 45 h 68"/>
                  <a:gd name="T4" fmla="*/ 23 w 47"/>
                  <a:gd name="T5" fmla="*/ 68 h 68"/>
                  <a:gd name="T6" fmla="*/ 47 w 47"/>
                  <a:gd name="T7" fmla="*/ 45 h 68"/>
                  <a:gd name="T8" fmla="*/ 47 w 47"/>
                  <a:gd name="T9" fmla="*/ 0 h 68"/>
                  <a:gd name="T10" fmla="*/ 0 w 47"/>
                  <a:gd name="T11" fmla="*/ 0 h 68"/>
                </a:gdLst>
                <a:ahLst/>
                <a:cxnLst>
                  <a:cxn ang="0">
                    <a:pos x="T0" y="T1"/>
                  </a:cxn>
                  <a:cxn ang="0">
                    <a:pos x="T2" y="T3"/>
                  </a:cxn>
                  <a:cxn ang="0">
                    <a:pos x="T4" y="T5"/>
                  </a:cxn>
                  <a:cxn ang="0">
                    <a:pos x="T6" y="T7"/>
                  </a:cxn>
                  <a:cxn ang="0">
                    <a:pos x="T8" y="T9"/>
                  </a:cxn>
                  <a:cxn ang="0">
                    <a:pos x="T10" y="T11"/>
                  </a:cxn>
                </a:cxnLst>
                <a:rect l="0" t="0" r="r" b="b"/>
                <a:pathLst>
                  <a:path w="47" h="68">
                    <a:moveTo>
                      <a:pt x="0" y="0"/>
                    </a:moveTo>
                    <a:cubicBezTo>
                      <a:pt x="0" y="45"/>
                      <a:pt x="0" y="45"/>
                      <a:pt x="0" y="45"/>
                    </a:cubicBezTo>
                    <a:cubicBezTo>
                      <a:pt x="0" y="58"/>
                      <a:pt x="10" y="68"/>
                      <a:pt x="23" y="68"/>
                    </a:cubicBezTo>
                    <a:cubicBezTo>
                      <a:pt x="36" y="68"/>
                      <a:pt x="47" y="58"/>
                      <a:pt x="47" y="45"/>
                    </a:cubicBezTo>
                    <a:cubicBezTo>
                      <a:pt x="47" y="0"/>
                      <a:pt x="47" y="0"/>
                      <a:pt x="47" y="0"/>
                    </a:cubicBezTo>
                    <a:lnTo>
                      <a:pt x="0" y="0"/>
                    </a:ln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223" name="Freeform 13"/>
              <p:cNvSpPr>
                <a:spLocks/>
              </p:cNvSpPr>
              <p:nvPr/>
            </p:nvSpPr>
            <p:spPr bwMode="auto">
              <a:xfrm>
                <a:off x="2976563" y="8850313"/>
                <a:ext cx="528637" cy="765175"/>
              </a:xfrm>
              <a:custGeom>
                <a:avLst/>
                <a:gdLst>
                  <a:gd name="T0" fmla="*/ 0 w 47"/>
                  <a:gd name="T1" fmla="*/ 0 h 68"/>
                  <a:gd name="T2" fmla="*/ 0 w 47"/>
                  <a:gd name="T3" fmla="*/ 45 h 68"/>
                  <a:gd name="T4" fmla="*/ 24 w 47"/>
                  <a:gd name="T5" fmla="*/ 68 h 68"/>
                  <a:gd name="T6" fmla="*/ 47 w 47"/>
                  <a:gd name="T7" fmla="*/ 45 h 68"/>
                  <a:gd name="T8" fmla="*/ 47 w 47"/>
                  <a:gd name="T9" fmla="*/ 0 h 68"/>
                  <a:gd name="T10" fmla="*/ 0 w 47"/>
                  <a:gd name="T11" fmla="*/ 0 h 68"/>
                </a:gdLst>
                <a:ahLst/>
                <a:cxnLst>
                  <a:cxn ang="0">
                    <a:pos x="T0" y="T1"/>
                  </a:cxn>
                  <a:cxn ang="0">
                    <a:pos x="T2" y="T3"/>
                  </a:cxn>
                  <a:cxn ang="0">
                    <a:pos x="T4" y="T5"/>
                  </a:cxn>
                  <a:cxn ang="0">
                    <a:pos x="T6" y="T7"/>
                  </a:cxn>
                  <a:cxn ang="0">
                    <a:pos x="T8" y="T9"/>
                  </a:cxn>
                  <a:cxn ang="0">
                    <a:pos x="T10" y="T11"/>
                  </a:cxn>
                </a:cxnLst>
                <a:rect l="0" t="0" r="r" b="b"/>
                <a:pathLst>
                  <a:path w="47" h="68">
                    <a:moveTo>
                      <a:pt x="0" y="0"/>
                    </a:moveTo>
                    <a:cubicBezTo>
                      <a:pt x="0" y="45"/>
                      <a:pt x="0" y="45"/>
                      <a:pt x="0" y="45"/>
                    </a:cubicBezTo>
                    <a:cubicBezTo>
                      <a:pt x="0" y="58"/>
                      <a:pt x="11" y="68"/>
                      <a:pt x="24" y="68"/>
                    </a:cubicBezTo>
                    <a:cubicBezTo>
                      <a:pt x="37" y="68"/>
                      <a:pt x="47" y="58"/>
                      <a:pt x="47" y="45"/>
                    </a:cubicBezTo>
                    <a:cubicBezTo>
                      <a:pt x="47" y="0"/>
                      <a:pt x="47" y="0"/>
                      <a:pt x="47" y="0"/>
                    </a:cubicBezTo>
                    <a:lnTo>
                      <a:pt x="0" y="0"/>
                    </a:ln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224" name="Rectangle 17"/>
              <p:cNvSpPr>
                <a:spLocks noChangeArrowheads="1"/>
              </p:cNvSpPr>
              <p:nvPr/>
            </p:nvSpPr>
            <p:spPr bwMode="auto">
              <a:xfrm>
                <a:off x="5924550" y="8547100"/>
                <a:ext cx="2857500" cy="842963"/>
              </a:xfrm>
              <a:prstGeom prst="rect">
                <a:avLst/>
              </a:prstGeom>
              <a:solidFill>
                <a:schemeClr val="accent3"/>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grpSp>
        <p:sp>
          <p:nvSpPr>
            <p:cNvPr id="219" name="TextBox 218"/>
            <p:cNvSpPr txBox="1"/>
            <p:nvPr/>
          </p:nvSpPr>
          <p:spPr>
            <a:xfrm>
              <a:off x="7455752" y="5189475"/>
              <a:ext cx="3315730" cy="837116"/>
            </a:xfrm>
            <a:prstGeom prst="rect">
              <a:avLst/>
            </a:prstGeom>
            <a:noFill/>
          </p:spPr>
          <p:txBody>
            <a:bodyPr wrap="square" lIns="109710" tIns="54855" rIns="109710" bIns="5485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WBC 6.3</a:t>
              </a:r>
            </a:p>
          </p:txBody>
        </p:sp>
        <p:sp>
          <p:nvSpPr>
            <p:cNvPr id="220" name="TextBox 219"/>
            <p:cNvSpPr txBox="1"/>
            <p:nvPr/>
          </p:nvSpPr>
          <p:spPr>
            <a:xfrm>
              <a:off x="7469196" y="7047371"/>
              <a:ext cx="3315729" cy="837116"/>
            </a:xfrm>
            <a:prstGeom prst="rect">
              <a:avLst/>
            </a:prstGeom>
            <a:noFill/>
          </p:spPr>
          <p:txBody>
            <a:bodyPr wrap="square" lIns="109710" tIns="54855" rIns="109710" bIns="5485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Cr 1.1</a:t>
              </a:r>
            </a:p>
          </p:txBody>
        </p:sp>
        <p:sp>
          <p:nvSpPr>
            <p:cNvPr id="221" name="TextBox 220"/>
            <p:cNvSpPr txBox="1"/>
            <p:nvPr/>
          </p:nvSpPr>
          <p:spPr>
            <a:xfrm>
              <a:off x="7447208" y="8810347"/>
              <a:ext cx="3315730" cy="837116"/>
            </a:xfrm>
            <a:prstGeom prst="rect">
              <a:avLst/>
            </a:prstGeom>
            <a:noFill/>
          </p:spPr>
          <p:txBody>
            <a:bodyPr wrap="square" lIns="109710" tIns="54855" rIns="109710" bIns="5485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INR 1.9</a:t>
              </a:r>
            </a:p>
          </p:txBody>
        </p:sp>
        <p:sp>
          <p:nvSpPr>
            <p:cNvPr id="218" name="TextBox 217"/>
            <p:cNvSpPr txBox="1"/>
            <p:nvPr/>
          </p:nvSpPr>
          <p:spPr>
            <a:xfrm>
              <a:off x="7523408" y="3304697"/>
              <a:ext cx="4638427" cy="1452670"/>
            </a:xfrm>
            <a:prstGeom prst="rect">
              <a:avLst/>
            </a:prstGeom>
            <a:noFill/>
          </p:spPr>
          <p:txBody>
            <a:bodyPr wrap="square" lIns="109710" tIns="54855" rIns="109710" bIns="5485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Jaundice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Fluid wave</a:t>
              </a:r>
            </a:p>
          </p:txBody>
        </p:sp>
      </p:grpSp>
      <p:sp>
        <p:nvSpPr>
          <p:cNvPr id="280" name="TextBox 279"/>
          <p:cNvSpPr txBox="1"/>
          <p:nvPr/>
        </p:nvSpPr>
        <p:spPr>
          <a:xfrm>
            <a:off x="4213235" y="241509"/>
            <a:ext cx="3843978" cy="507823"/>
          </a:xfrm>
          <a:prstGeom prst="rect">
            <a:avLst/>
          </a:prstGeom>
          <a:noFill/>
        </p:spPr>
        <p:txBody>
          <a:bodyPr wrap="square" lIns="45711" tIns="22856" rIns="45711" bIns="2285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Mr. Murphy</a:t>
            </a:r>
            <a:endParaRPr kumimoji="0" lang="id-ID" sz="3000" b="1"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82" name="Group 1"/>
          <p:cNvGrpSpPr/>
          <p:nvPr/>
        </p:nvGrpSpPr>
        <p:grpSpPr>
          <a:xfrm>
            <a:off x="5219700" y="793915"/>
            <a:ext cx="1828801" cy="120485"/>
            <a:chOff x="10866255" y="8448874"/>
            <a:chExt cx="2738812" cy="73150"/>
          </a:xfrm>
        </p:grpSpPr>
        <p:sp>
          <p:nvSpPr>
            <p:cNvPr id="283"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4"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5"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6"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7"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8"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80" name="Rectangle 231"/>
          <p:cNvSpPr>
            <a:spLocks noChangeArrowheads="1"/>
          </p:cNvSpPr>
          <p:nvPr/>
        </p:nvSpPr>
        <p:spPr bwMode="auto">
          <a:xfrm>
            <a:off x="1" y="5372100"/>
            <a:ext cx="12176919" cy="1495193"/>
          </a:xfrm>
          <a:prstGeom prst="rect">
            <a:avLst/>
          </a:prstGeom>
          <a:solidFill>
            <a:schemeClr val="accent3"/>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9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129" name="Content Placeholder 2"/>
          <p:cNvSpPr txBox="1">
            <a:spLocks/>
          </p:cNvSpPr>
          <p:nvPr/>
        </p:nvSpPr>
        <p:spPr>
          <a:xfrm>
            <a:off x="822449" y="5676900"/>
            <a:ext cx="10654409" cy="952500"/>
          </a:xfrm>
          <a:prstGeom prst="rect">
            <a:avLst/>
          </a:prstGeom>
        </p:spPr>
        <p:txBody>
          <a:bodyPr vert="horz" lIns="121893" tIns="60946" rIns="121893" bIns="60946" numCol="1"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56 y/o M presents to the ED for new-onset abdominal swelling.</a:t>
            </a:r>
          </a:p>
        </p:txBody>
      </p:sp>
      <p:sp>
        <p:nvSpPr>
          <p:cNvPr id="2" name="Medical Resale International ltd">
            <a:extLst>
              <a:ext uri="{FF2B5EF4-FFF2-40B4-BE49-F238E27FC236}">
                <a16:creationId xmlns:a16="http://schemas.microsoft.com/office/drawing/2014/main" id="{BD00B964-0B4A-CCA5-4804-568E99DD8F6D}"/>
              </a:ext>
            </a:extLst>
          </p:cNvPr>
          <p:cNvSpPr txBox="1"/>
          <p:nvPr/>
        </p:nvSpPr>
        <p:spPr>
          <a:xfrm>
            <a:off x="9085943" y="6447084"/>
            <a:ext cx="2999153" cy="287258"/>
          </a:xfrm>
          <a:prstGeom prst="rect">
            <a:avLst/>
          </a:prstGeom>
          <a:noFill/>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lnSpc>
                <a:spcPct val="80000"/>
              </a:lnSpc>
              <a:spcBef>
                <a:spcPts val="0"/>
              </a:spcBef>
              <a:defRPr b="1" cap="all">
                <a:solidFill>
                  <a:schemeClr val="accent1">
                    <a:hueOff val="262910"/>
                    <a:satOff val="3867"/>
                    <a:lumOff val="-18039"/>
                  </a:schemeClr>
                </a:solidFill>
                <a:latin typeface="Arial Narrow"/>
                <a:ea typeface="Arial Narrow"/>
                <a:cs typeface="Arial Narrow"/>
                <a:sym typeface="Arial Narrow"/>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rPr>
              <a:t>@</a:t>
            </a:r>
            <a:r>
              <a:rPr kumimoji="0" lang="en-US" sz="1200" b="1" i="1" u="none" strike="noStrike" kern="1200" cap="none" spc="0" normalizeH="0" baseline="0" noProof="0" dirty="0" err="1">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rPr>
              <a:t>SuchitaSata</a:t>
            </a:r>
            <a:endParaRPr kumimoji="0" lang="en-US" sz="1200" b="1" i="1" u="none" strike="noStrike" kern="1200" cap="none" spc="0" normalizeH="0" baseline="0" noProof="0" dirty="0">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endParaRPr>
          </a:p>
        </p:txBody>
      </p:sp>
      <p:sp>
        <p:nvSpPr>
          <p:cNvPr id="4" name="TextBox 3">
            <a:extLst>
              <a:ext uri="{FF2B5EF4-FFF2-40B4-BE49-F238E27FC236}">
                <a16:creationId xmlns:a16="http://schemas.microsoft.com/office/drawing/2014/main" id="{43F3409E-E653-35EE-8E2B-4384F3594AA7}"/>
              </a:ext>
            </a:extLst>
          </p:cNvPr>
          <p:cNvSpPr txBox="1"/>
          <p:nvPr/>
        </p:nvSpPr>
        <p:spPr>
          <a:xfrm>
            <a:off x="5219700" y="1502168"/>
            <a:ext cx="6569781" cy="3493329"/>
          </a:xfrm>
          <a:prstGeom prst="rect">
            <a:avLst/>
          </a:prstGeom>
          <a:noFill/>
          <a:ln w="76200">
            <a:solidFill>
              <a:schemeClr val="accent1"/>
            </a:solidFill>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What’s the next best step in management?</a:t>
            </a:r>
          </a:p>
          <a:p>
            <a:pPr marL="457200" marR="0" lvl="0" indent="-457200" algn="l" defTabSz="914400" rtl="0" eaLnBrk="1" fontAlgn="auto" latinLnBrk="0" hangingPunct="1">
              <a:lnSpc>
                <a:spcPct val="150000"/>
              </a:lnSpc>
              <a:spcBef>
                <a:spcPts val="0"/>
              </a:spcBef>
              <a:spcAft>
                <a:spcPts val="0"/>
              </a:spcAft>
              <a:buClrTx/>
              <a:buSzTx/>
              <a:buFontTx/>
              <a:buAutoNum type="alphaUcPeriod"/>
              <a:tabLst/>
              <a:defRPr/>
            </a:pPr>
            <a:r>
              <a:rPr kumimoji="0" lang="en-US" sz="2500" b="0"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Furosemide 20mg IV</a:t>
            </a:r>
          </a:p>
          <a:p>
            <a:pPr marL="457200" marR="0" lvl="0" indent="-457200" algn="l" defTabSz="914400" rtl="0" eaLnBrk="1" fontAlgn="auto" latinLnBrk="0" hangingPunct="1">
              <a:lnSpc>
                <a:spcPct val="150000"/>
              </a:lnSpc>
              <a:spcBef>
                <a:spcPts val="0"/>
              </a:spcBef>
              <a:spcAft>
                <a:spcPts val="0"/>
              </a:spcAft>
              <a:buClrTx/>
              <a:buSzTx/>
              <a:buFontTx/>
              <a:buAutoNum type="alphaUcPeriod"/>
              <a:tabLst/>
              <a:defRPr/>
            </a:pPr>
            <a:r>
              <a:rPr kumimoji="0" lang="en-US" sz="2500" b="0"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Furosemide 20mg PO </a:t>
            </a:r>
          </a:p>
          <a:p>
            <a:pPr marL="457200" marR="0" lvl="0" indent="-457200" algn="l" defTabSz="914400" rtl="0" eaLnBrk="1" fontAlgn="auto" latinLnBrk="0" hangingPunct="1">
              <a:lnSpc>
                <a:spcPct val="150000"/>
              </a:lnSpc>
              <a:spcBef>
                <a:spcPts val="0"/>
              </a:spcBef>
              <a:spcAft>
                <a:spcPts val="0"/>
              </a:spcAft>
              <a:buClrTx/>
              <a:buSzTx/>
              <a:buFontTx/>
              <a:buAutoNum type="alphaUcPeriod"/>
              <a:tabLst/>
              <a:defRPr/>
            </a:pPr>
            <a:r>
              <a:rPr kumimoji="0" lang="en-US" sz="2500" b="0"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Diagnostic paracentesis + </a:t>
            </a:r>
            <a:br>
              <a:rPr kumimoji="0" lang="en-US" sz="2500" b="0"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2500" b="0"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RUQ U/S</a:t>
            </a:r>
            <a:r>
              <a:rPr kumimoji="0" lang="en-US" sz="2500" b="0" i="0" u="none" strike="noStrike" kern="1200" cap="none" spc="0" normalizeH="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 + Doppler</a:t>
            </a:r>
            <a:endParaRPr kumimoji="0" lang="en-US" sz="2500" b="0"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defTabSz="914400" rtl="0" eaLnBrk="1" fontAlgn="auto" latinLnBrk="0" hangingPunct="1">
              <a:lnSpc>
                <a:spcPct val="150000"/>
              </a:lnSpc>
              <a:spcBef>
                <a:spcPts val="0"/>
              </a:spcBef>
              <a:spcAft>
                <a:spcPts val="0"/>
              </a:spcAft>
              <a:buClrTx/>
              <a:buSzTx/>
              <a:buFontTx/>
              <a:buAutoNum type="alphaUcPeriod"/>
              <a:tabLst/>
              <a:defRPr/>
            </a:pPr>
            <a:r>
              <a:rPr kumimoji="0" lang="en-US" sz="2500" b="0"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Therapeutic paracentesis</a:t>
            </a:r>
          </a:p>
        </p:txBody>
      </p:sp>
    </p:spTree>
    <p:extLst>
      <p:ext uri="{BB962C8B-B14F-4D97-AF65-F5344CB8AC3E}">
        <p14:creationId xmlns:p14="http://schemas.microsoft.com/office/powerpoint/2010/main" val="6751069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500"/>
                                        <p:tgtEl>
                                          <p:spTgt spid="282"/>
                                        </p:tgtEl>
                                      </p:cBhvr>
                                    </p:animEffect>
                                    <p:anim calcmode="lin" valueType="num">
                                      <p:cBhvr>
                                        <p:cTn id="8" dur="500" fill="hold"/>
                                        <p:tgtEl>
                                          <p:spTgt spid="282"/>
                                        </p:tgtEl>
                                        <p:attrNameLst>
                                          <p:attrName>ppt_x</p:attrName>
                                        </p:attrNameLst>
                                      </p:cBhvr>
                                      <p:tavLst>
                                        <p:tav tm="0">
                                          <p:val>
                                            <p:strVal val="#ppt_x"/>
                                          </p:val>
                                        </p:tav>
                                        <p:tav tm="100000">
                                          <p:val>
                                            <p:strVal val="#ppt_x"/>
                                          </p:val>
                                        </p:tav>
                                      </p:tavLst>
                                    </p:anim>
                                    <p:anim calcmode="lin" valueType="num">
                                      <p:cBhvr>
                                        <p:cTn id="9" dur="500" fill="hold"/>
                                        <p:tgtEl>
                                          <p:spTgt spid="28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9"/>
                                        </p:tgtEl>
                                        <p:attrNameLst>
                                          <p:attrName>style.visibility</p:attrName>
                                        </p:attrNameLst>
                                      </p:cBhvr>
                                      <p:to>
                                        <p:strVal val="visible"/>
                                      </p:to>
                                    </p:set>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13"/>
                                        </p:tgtEl>
                                        <p:attrNameLst>
                                          <p:attrName>style.visibility</p:attrName>
                                        </p:attrNameLst>
                                      </p:cBhvr>
                                      <p:to>
                                        <p:strVal val="visible"/>
                                      </p:to>
                                    </p:set>
                                    <p:animEffect transition="in" filter="wipe(left)">
                                      <p:cBhvr>
                                        <p:cTn id="17" dur="500"/>
                                        <p:tgtEl>
                                          <p:spTgt spid="2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173" y="211266"/>
            <a:ext cx="4727273" cy="430879"/>
          </a:xfrm>
          <a:prstGeom prst="rect">
            <a:avLst/>
          </a:prstGeom>
          <a:noFill/>
        </p:spPr>
        <p:txBody>
          <a:bodyPr wrap="square" lIns="45711" tIns="22856" rIns="45711" bIns="22856" rtlCol="0">
            <a:spAutoFit/>
          </a:bodyPr>
          <a:lstStyle/>
          <a:p>
            <a:pPr marL="0" marR="0" lvl="0" indent="0" algn="ctr" defTabSz="1086602"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1F497D"/>
                </a:solidFill>
                <a:effectLst/>
                <a:uLnTx/>
                <a:uFillTx/>
                <a:latin typeface="Open Sans" panose="020B0606030504020204" pitchFamily="34" charset="0"/>
                <a:ea typeface="Open Sans" panose="020B0606030504020204" pitchFamily="34" charset="0"/>
                <a:cs typeface="Open Sans" panose="020B0606030504020204" pitchFamily="34" charset="0"/>
              </a:rPr>
              <a:t>Why this patient? Why now?</a:t>
            </a:r>
            <a:endParaRPr kumimoji="0" lang="id-ID" sz="2500" b="1" i="0" u="none" strike="noStrike" kern="1200" cap="none" spc="0" normalizeH="0" baseline="0" noProof="0" dirty="0">
              <a:ln>
                <a:noFill/>
              </a:ln>
              <a:solidFill>
                <a:srgbClr val="1F497D"/>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6" name="Group 1"/>
          <p:cNvGrpSpPr/>
          <p:nvPr/>
        </p:nvGrpSpPr>
        <p:grpSpPr>
          <a:xfrm>
            <a:off x="5219700" y="793915"/>
            <a:ext cx="1828801" cy="120485"/>
            <a:chOff x="10866255" y="8448874"/>
            <a:chExt cx="2738812" cy="73150"/>
          </a:xfrm>
        </p:grpSpPr>
        <p:sp>
          <p:nvSpPr>
            <p:cNvPr id="7"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1086602"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1086602"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1086602"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1086602"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1086602"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1086602"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 name="กลุ่ม 1"/>
          <p:cNvGrpSpPr/>
          <p:nvPr/>
        </p:nvGrpSpPr>
        <p:grpSpPr>
          <a:xfrm>
            <a:off x="2380654" y="2994300"/>
            <a:ext cx="4123911" cy="2126710"/>
            <a:chOff x="5525930" y="6566980"/>
            <a:chExt cx="8247822" cy="4253420"/>
          </a:xfrm>
        </p:grpSpPr>
        <p:grpSp>
          <p:nvGrpSpPr>
            <p:cNvPr id="25" name="กลุ่ม 24"/>
            <p:cNvGrpSpPr/>
            <p:nvPr/>
          </p:nvGrpSpPr>
          <p:grpSpPr>
            <a:xfrm>
              <a:off x="5525930" y="6566980"/>
              <a:ext cx="8247822" cy="4253420"/>
              <a:chOff x="5853113" y="6453188"/>
              <a:chExt cx="7077075" cy="3649663"/>
            </a:xfrm>
            <a:solidFill>
              <a:schemeClr val="accent5"/>
            </a:solidFill>
          </p:grpSpPr>
          <p:sp>
            <p:nvSpPr>
              <p:cNvPr id="14" name="Oval 6"/>
              <p:cNvSpPr>
                <a:spLocks noChangeArrowheads="1"/>
              </p:cNvSpPr>
              <p:nvPr/>
            </p:nvSpPr>
            <p:spPr bwMode="auto">
              <a:xfrm>
                <a:off x="9136063" y="6883400"/>
                <a:ext cx="2789238" cy="27892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1086602" rtl="0" eaLnBrk="1" fontAlgn="auto" latinLnBrk="0" hangingPunct="1">
                  <a:lnSpc>
                    <a:spcPct val="100000"/>
                  </a:lnSpc>
                  <a:spcBef>
                    <a:spcPts val="0"/>
                  </a:spcBef>
                  <a:spcAft>
                    <a:spcPts val="0"/>
                  </a:spcAft>
                  <a:buClrTx/>
                  <a:buSzTx/>
                  <a:buFontTx/>
                  <a:buNone/>
                  <a:tabLst/>
                  <a:defRPr/>
                </a:pPr>
                <a:endParaRPr kumimoji="0" lang="th-TH" sz="25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20" name="Freeform 7"/>
              <p:cNvSpPr>
                <a:spLocks noEditPoints="1"/>
              </p:cNvSpPr>
              <p:nvPr/>
            </p:nvSpPr>
            <p:spPr bwMode="auto">
              <a:xfrm>
                <a:off x="5853113" y="6453188"/>
                <a:ext cx="7077075" cy="3649663"/>
              </a:xfrm>
              <a:custGeom>
                <a:avLst/>
                <a:gdLst>
                  <a:gd name="T0" fmla="*/ 420 w 444"/>
                  <a:gd name="T1" fmla="*/ 99 h 229"/>
                  <a:gd name="T2" fmla="*/ 400 w 444"/>
                  <a:gd name="T3" fmla="*/ 74 h 229"/>
                  <a:gd name="T4" fmla="*/ 291 w 444"/>
                  <a:gd name="T5" fmla="*/ 0 h 229"/>
                  <a:gd name="T6" fmla="*/ 114 w 444"/>
                  <a:gd name="T7" fmla="*/ 1 h 229"/>
                  <a:gd name="T8" fmla="*/ 0 w 444"/>
                  <a:gd name="T9" fmla="*/ 115 h 229"/>
                  <a:gd name="T10" fmla="*/ 114 w 444"/>
                  <a:gd name="T11" fmla="*/ 229 h 229"/>
                  <a:gd name="T12" fmla="*/ 293 w 444"/>
                  <a:gd name="T13" fmla="*/ 229 h 229"/>
                  <a:gd name="T14" fmla="*/ 400 w 444"/>
                  <a:gd name="T15" fmla="*/ 155 h 229"/>
                  <a:gd name="T16" fmla="*/ 420 w 444"/>
                  <a:gd name="T17" fmla="*/ 131 h 229"/>
                  <a:gd name="T18" fmla="*/ 444 w 444"/>
                  <a:gd name="T19" fmla="*/ 115 h 229"/>
                  <a:gd name="T20" fmla="*/ 420 w 444"/>
                  <a:gd name="T21" fmla="*/ 99 h 229"/>
                  <a:gd name="T22" fmla="*/ 294 w 444"/>
                  <a:gd name="T23" fmla="*/ 212 h 229"/>
                  <a:gd name="T24" fmla="*/ 196 w 444"/>
                  <a:gd name="T25" fmla="*/ 115 h 229"/>
                  <a:gd name="T26" fmla="*/ 294 w 444"/>
                  <a:gd name="T27" fmla="*/ 17 h 229"/>
                  <a:gd name="T28" fmla="*/ 391 w 444"/>
                  <a:gd name="T29" fmla="*/ 115 h 229"/>
                  <a:gd name="T30" fmla="*/ 294 w 444"/>
                  <a:gd name="T31" fmla="*/ 21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4" h="229">
                    <a:moveTo>
                      <a:pt x="420" y="99"/>
                    </a:moveTo>
                    <a:cubicBezTo>
                      <a:pt x="410" y="93"/>
                      <a:pt x="404" y="84"/>
                      <a:pt x="400" y="74"/>
                    </a:cubicBezTo>
                    <a:cubicBezTo>
                      <a:pt x="383" y="30"/>
                      <a:pt x="340" y="0"/>
                      <a:pt x="291" y="0"/>
                    </a:cubicBezTo>
                    <a:cubicBezTo>
                      <a:pt x="255" y="1"/>
                      <a:pt x="150" y="1"/>
                      <a:pt x="114" y="1"/>
                    </a:cubicBezTo>
                    <a:cubicBezTo>
                      <a:pt x="51" y="1"/>
                      <a:pt x="0" y="52"/>
                      <a:pt x="0" y="115"/>
                    </a:cubicBezTo>
                    <a:cubicBezTo>
                      <a:pt x="0" y="178"/>
                      <a:pt x="51" y="229"/>
                      <a:pt x="114" y="229"/>
                    </a:cubicBezTo>
                    <a:cubicBezTo>
                      <a:pt x="150" y="229"/>
                      <a:pt x="257" y="229"/>
                      <a:pt x="293" y="229"/>
                    </a:cubicBezTo>
                    <a:cubicBezTo>
                      <a:pt x="342" y="229"/>
                      <a:pt x="383" y="198"/>
                      <a:pt x="400" y="155"/>
                    </a:cubicBezTo>
                    <a:cubicBezTo>
                      <a:pt x="404" y="145"/>
                      <a:pt x="410" y="136"/>
                      <a:pt x="420" y="131"/>
                    </a:cubicBezTo>
                    <a:cubicBezTo>
                      <a:pt x="444" y="115"/>
                      <a:pt x="444" y="115"/>
                      <a:pt x="444" y="115"/>
                    </a:cubicBezTo>
                    <a:lnTo>
                      <a:pt x="420" y="99"/>
                    </a:lnTo>
                    <a:close/>
                    <a:moveTo>
                      <a:pt x="294" y="212"/>
                    </a:moveTo>
                    <a:cubicBezTo>
                      <a:pt x="240" y="212"/>
                      <a:pt x="196" y="169"/>
                      <a:pt x="196" y="115"/>
                    </a:cubicBezTo>
                    <a:cubicBezTo>
                      <a:pt x="196" y="61"/>
                      <a:pt x="240" y="17"/>
                      <a:pt x="294" y="17"/>
                    </a:cubicBezTo>
                    <a:cubicBezTo>
                      <a:pt x="347" y="17"/>
                      <a:pt x="391" y="61"/>
                      <a:pt x="391" y="115"/>
                    </a:cubicBezTo>
                    <a:cubicBezTo>
                      <a:pt x="391" y="169"/>
                      <a:pt x="347" y="212"/>
                      <a:pt x="294"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1086602" rtl="0" eaLnBrk="1" fontAlgn="auto" latinLnBrk="0" hangingPunct="1">
                  <a:lnSpc>
                    <a:spcPct val="100000"/>
                  </a:lnSpc>
                  <a:spcBef>
                    <a:spcPts val="0"/>
                  </a:spcBef>
                  <a:spcAft>
                    <a:spcPts val="0"/>
                  </a:spcAft>
                  <a:buClrTx/>
                  <a:buSzTx/>
                  <a:buFontTx/>
                  <a:buNone/>
                  <a:tabLst/>
                  <a:defRPr/>
                </a:pPr>
                <a:endParaRPr kumimoji="0" lang="th-TH" sz="25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grpSp>
        <p:sp>
          <p:nvSpPr>
            <p:cNvPr id="86" name="TextBox 85"/>
            <p:cNvSpPr txBox="1"/>
            <p:nvPr/>
          </p:nvSpPr>
          <p:spPr>
            <a:xfrm>
              <a:off x="6011270" y="7823976"/>
              <a:ext cx="5346936" cy="1723512"/>
            </a:xfrm>
            <a:prstGeom prst="rect">
              <a:avLst/>
            </a:prstGeom>
            <a:noFill/>
          </p:spPr>
          <p:txBody>
            <a:bodyPr wrap="square" lIns="91422" tIns="45711" rIns="91422" bIns="45711" rtlCol="0">
              <a:spAutoFit/>
            </a:bodyPr>
            <a:lstStyle/>
            <a:p>
              <a:pPr marL="0" marR="0" lvl="0" indent="0" algn="l" defTabSz="1086602"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Clinical</a:t>
              </a:r>
            </a:p>
            <a:p>
              <a:pPr marL="0" marR="0" lvl="0" indent="0" algn="l" defTabSz="1086602"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signs</a:t>
              </a:r>
              <a:endParaRPr kumimoji="0" lang="id-ID" sz="25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3" name="กลุ่ม 12"/>
          <p:cNvGrpSpPr/>
          <p:nvPr/>
        </p:nvGrpSpPr>
        <p:grpSpPr>
          <a:xfrm>
            <a:off x="5727597" y="1869146"/>
            <a:ext cx="4336940" cy="2126710"/>
            <a:chOff x="12219815" y="4316672"/>
            <a:chExt cx="8673880" cy="4253420"/>
          </a:xfrm>
        </p:grpSpPr>
        <p:grpSp>
          <p:nvGrpSpPr>
            <p:cNvPr id="26" name="กลุ่ม 25"/>
            <p:cNvGrpSpPr/>
            <p:nvPr/>
          </p:nvGrpSpPr>
          <p:grpSpPr>
            <a:xfrm>
              <a:off x="12219815" y="4316672"/>
              <a:ext cx="8247822" cy="4253420"/>
              <a:chOff x="11495088" y="4556125"/>
              <a:chExt cx="7077075" cy="3649663"/>
            </a:xfrm>
            <a:solidFill>
              <a:schemeClr val="accent6"/>
            </a:solidFill>
          </p:grpSpPr>
          <p:sp>
            <p:nvSpPr>
              <p:cNvPr id="21" name="Freeform 8"/>
              <p:cNvSpPr>
                <a:spLocks noEditPoints="1"/>
              </p:cNvSpPr>
              <p:nvPr/>
            </p:nvSpPr>
            <p:spPr bwMode="auto">
              <a:xfrm>
                <a:off x="11495088" y="4556125"/>
                <a:ext cx="7077075" cy="3649663"/>
              </a:xfrm>
              <a:custGeom>
                <a:avLst/>
                <a:gdLst>
                  <a:gd name="T0" fmla="*/ 330 w 444"/>
                  <a:gd name="T1" fmla="*/ 1 h 229"/>
                  <a:gd name="T2" fmla="*/ 153 w 444"/>
                  <a:gd name="T3" fmla="*/ 1 h 229"/>
                  <a:gd name="T4" fmla="*/ 44 w 444"/>
                  <a:gd name="T5" fmla="*/ 74 h 229"/>
                  <a:gd name="T6" fmla="*/ 24 w 444"/>
                  <a:gd name="T7" fmla="*/ 99 h 229"/>
                  <a:gd name="T8" fmla="*/ 0 w 444"/>
                  <a:gd name="T9" fmla="*/ 115 h 229"/>
                  <a:gd name="T10" fmla="*/ 24 w 444"/>
                  <a:gd name="T11" fmla="*/ 131 h 229"/>
                  <a:gd name="T12" fmla="*/ 44 w 444"/>
                  <a:gd name="T13" fmla="*/ 155 h 229"/>
                  <a:gd name="T14" fmla="*/ 151 w 444"/>
                  <a:gd name="T15" fmla="*/ 229 h 229"/>
                  <a:gd name="T16" fmla="*/ 330 w 444"/>
                  <a:gd name="T17" fmla="*/ 229 h 229"/>
                  <a:gd name="T18" fmla="*/ 444 w 444"/>
                  <a:gd name="T19" fmla="*/ 115 h 229"/>
                  <a:gd name="T20" fmla="*/ 330 w 444"/>
                  <a:gd name="T21" fmla="*/ 1 h 229"/>
                  <a:gd name="T22" fmla="*/ 150 w 444"/>
                  <a:gd name="T23" fmla="*/ 212 h 229"/>
                  <a:gd name="T24" fmla="*/ 53 w 444"/>
                  <a:gd name="T25" fmla="*/ 115 h 229"/>
                  <a:gd name="T26" fmla="*/ 150 w 444"/>
                  <a:gd name="T27" fmla="*/ 17 h 229"/>
                  <a:gd name="T28" fmla="*/ 248 w 444"/>
                  <a:gd name="T29" fmla="*/ 115 h 229"/>
                  <a:gd name="T30" fmla="*/ 150 w 444"/>
                  <a:gd name="T31" fmla="*/ 21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4" h="229">
                    <a:moveTo>
                      <a:pt x="330" y="1"/>
                    </a:moveTo>
                    <a:cubicBezTo>
                      <a:pt x="294" y="1"/>
                      <a:pt x="188" y="1"/>
                      <a:pt x="153" y="1"/>
                    </a:cubicBezTo>
                    <a:cubicBezTo>
                      <a:pt x="103" y="0"/>
                      <a:pt x="61" y="30"/>
                      <a:pt x="44" y="74"/>
                    </a:cubicBezTo>
                    <a:cubicBezTo>
                      <a:pt x="40" y="84"/>
                      <a:pt x="33" y="93"/>
                      <a:pt x="24" y="99"/>
                    </a:cubicBezTo>
                    <a:cubicBezTo>
                      <a:pt x="0" y="115"/>
                      <a:pt x="0" y="115"/>
                      <a:pt x="0" y="115"/>
                    </a:cubicBezTo>
                    <a:cubicBezTo>
                      <a:pt x="24" y="131"/>
                      <a:pt x="24" y="131"/>
                      <a:pt x="24" y="131"/>
                    </a:cubicBezTo>
                    <a:cubicBezTo>
                      <a:pt x="33" y="137"/>
                      <a:pt x="40" y="145"/>
                      <a:pt x="44" y="155"/>
                    </a:cubicBezTo>
                    <a:cubicBezTo>
                      <a:pt x="60" y="198"/>
                      <a:pt x="102" y="229"/>
                      <a:pt x="151" y="229"/>
                    </a:cubicBezTo>
                    <a:cubicBezTo>
                      <a:pt x="187" y="229"/>
                      <a:pt x="294" y="229"/>
                      <a:pt x="330" y="229"/>
                    </a:cubicBezTo>
                    <a:cubicBezTo>
                      <a:pt x="393" y="229"/>
                      <a:pt x="444" y="178"/>
                      <a:pt x="444" y="115"/>
                    </a:cubicBezTo>
                    <a:cubicBezTo>
                      <a:pt x="444" y="52"/>
                      <a:pt x="393" y="1"/>
                      <a:pt x="330" y="1"/>
                    </a:cubicBezTo>
                    <a:close/>
                    <a:moveTo>
                      <a:pt x="150" y="212"/>
                    </a:moveTo>
                    <a:cubicBezTo>
                      <a:pt x="97" y="212"/>
                      <a:pt x="53" y="169"/>
                      <a:pt x="53" y="115"/>
                    </a:cubicBezTo>
                    <a:cubicBezTo>
                      <a:pt x="53" y="61"/>
                      <a:pt x="97" y="17"/>
                      <a:pt x="150" y="17"/>
                    </a:cubicBezTo>
                    <a:cubicBezTo>
                      <a:pt x="204" y="17"/>
                      <a:pt x="248" y="61"/>
                      <a:pt x="248" y="115"/>
                    </a:cubicBezTo>
                    <a:cubicBezTo>
                      <a:pt x="248" y="169"/>
                      <a:pt x="204" y="212"/>
                      <a:pt x="150"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1086602" rtl="0" eaLnBrk="1" fontAlgn="auto" latinLnBrk="0" hangingPunct="1">
                  <a:lnSpc>
                    <a:spcPct val="100000"/>
                  </a:lnSpc>
                  <a:spcBef>
                    <a:spcPts val="0"/>
                  </a:spcBef>
                  <a:spcAft>
                    <a:spcPts val="0"/>
                  </a:spcAft>
                  <a:buClrTx/>
                  <a:buSzTx/>
                  <a:buFontTx/>
                  <a:buNone/>
                  <a:tabLst/>
                  <a:defRPr/>
                </a:pPr>
                <a:endParaRPr kumimoji="0" lang="th-TH" sz="25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24" name="Oval 9"/>
              <p:cNvSpPr>
                <a:spLocks noChangeArrowheads="1"/>
              </p:cNvSpPr>
              <p:nvPr/>
            </p:nvSpPr>
            <p:spPr bwMode="auto">
              <a:xfrm>
                <a:off x="12499976" y="4986338"/>
                <a:ext cx="2789238" cy="28051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1086602" rtl="0" eaLnBrk="1" fontAlgn="auto" latinLnBrk="0" hangingPunct="1">
                  <a:lnSpc>
                    <a:spcPct val="100000"/>
                  </a:lnSpc>
                  <a:spcBef>
                    <a:spcPts val="0"/>
                  </a:spcBef>
                  <a:spcAft>
                    <a:spcPts val="0"/>
                  </a:spcAft>
                  <a:buClrTx/>
                  <a:buSzTx/>
                  <a:buFontTx/>
                  <a:buNone/>
                  <a:tabLst/>
                  <a:defRPr/>
                </a:pPr>
                <a:endParaRPr kumimoji="0" lang="th-TH" sz="25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grpSp>
        <p:sp>
          <p:nvSpPr>
            <p:cNvPr id="87" name="TextBox 86"/>
            <p:cNvSpPr txBox="1"/>
            <p:nvPr/>
          </p:nvSpPr>
          <p:spPr>
            <a:xfrm>
              <a:off x="16979317" y="5966346"/>
              <a:ext cx="3914378" cy="954070"/>
            </a:xfrm>
            <a:prstGeom prst="rect">
              <a:avLst/>
            </a:prstGeom>
            <a:noFill/>
          </p:spPr>
          <p:txBody>
            <a:bodyPr wrap="square" lIns="91422" tIns="45711" rIns="91422" bIns="45711" rtlCol="0">
              <a:spAutoFit/>
            </a:bodyPr>
            <a:lstStyle/>
            <a:p>
              <a:pPr marL="0" marR="0" lvl="0" indent="0" algn="l" defTabSz="1086602"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Triggers</a:t>
              </a:r>
              <a:endParaRPr kumimoji="0" lang="id-ID" sz="25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88" name="ตัวเชื่อมต่อตรง 237"/>
          <p:cNvCxnSpPr/>
          <p:nvPr/>
        </p:nvCxnSpPr>
        <p:spPr>
          <a:xfrm flipH="1" flipV="1">
            <a:off x="6244930" y="4484555"/>
            <a:ext cx="2003031" cy="1"/>
          </a:xfrm>
          <a:prstGeom prst="straightConnector1">
            <a:avLst/>
          </a:prstGeom>
          <a:ln w="44450">
            <a:solidFill>
              <a:schemeClr val="bg1">
                <a:lumMod val="50000"/>
              </a:schemeClr>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90" name="Round Same Side Corner Rectangle 59"/>
          <p:cNvSpPr/>
          <p:nvPr/>
        </p:nvSpPr>
        <p:spPr>
          <a:xfrm rot="5400000">
            <a:off x="9080231" y="3688514"/>
            <a:ext cx="376533" cy="1592079"/>
          </a:xfrm>
          <a:prstGeom prst="round2SameRect">
            <a:avLst>
              <a:gd name="adj1" fmla="val 50000"/>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marL="0" marR="0" lvl="0" indent="0" algn="r" defTabSz="1086602" rtl="0" eaLnBrk="1" fontAlgn="auto" latinLnBrk="0" hangingPunct="1">
              <a:lnSpc>
                <a:spcPct val="100000"/>
              </a:lnSpc>
              <a:spcBef>
                <a:spcPts val="0"/>
              </a:spcBef>
              <a:spcAft>
                <a:spcPts val="0"/>
              </a:spcAft>
              <a:buClrTx/>
              <a:buSzTx/>
              <a:buFontTx/>
              <a:buNone/>
              <a:tabLst/>
              <a:defRPr/>
            </a:pPr>
            <a:endParaRPr kumimoji="0" lang="bg-BG" sz="25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3" name="TextBox 92"/>
          <p:cNvSpPr txBox="1"/>
          <p:nvPr/>
        </p:nvSpPr>
        <p:spPr>
          <a:xfrm>
            <a:off x="10020369" y="3086734"/>
            <a:ext cx="2113475" cy="2419106"/>
          </a:xfrm>
          <a:prstGeom prst="rect">
            <a:avLst/>
          </a:prstGeom>
          <a:noFill/>
        </p:spPr>
        <p:txBody>
          <a:bodyPr wrap="square" lIns="109710" tIns="54855" rIns="109710" bIns="54855" rtlCol="0">
            <a:spAutoFit/>
          </a:bodyPr>
          <a:lstStyle/>
          <a:p>
            <a:pPr marL="0" marR="0" lvl="0" indent="0" algn="l" defTabSz="1086602"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7F4FA3"/>
                </a:solidFill>
                <a:effectLst/>
                <a:uLnTx/>
                <a:uFillTx/>
                <a:latin typeface="Open Sans" panose="020B0606030504020204" pitchFamily="34" charset="0"/>
                <a:ea typeface="Open Sans" panose="020B0606030504020204" pitchFamily="34" charset="0"/>
                <a:cs typeface="Open Sans" panose="020B0606030504020204" pitchFamily="34" charset="0"/>
              </a:rPr>
              <a:t>Ascites</a:t>
            </a:r>
          </a:p>
          <a:p>
            <a:pPr marL="0" marR="0" lvl="0" indent="0" algn="l" defTabSz="108660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F4FA3"/>
                </a:solidFill>
                <a:effectLst/>
                <a:uLnTx/>
                <a:uFillTx/>
                <a:latin typeface="Open Sans" panose="020B0606030504020204" pitchFamily="34" charset="0"/>
                <a:ea typeface="Open Sans" panose="020B0606030504020204" pitchFamily="34" charset="0"/>
                <a:cs typeface="Open Sans" panose="020B0606030504020204" pitchFamily="34" charset="0"/>
              </a:rPr>
              <a:t>Hydrothorax</a:t>
            </a:r>
          </a:p>
          <a:p>
            <a:pPr marL="0" marR="0" lvl="0" indent="0" algn="l" defTabSz="1086602"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7F4FA3"/>
                </a:solidFill>
                <a:effectLst/>
                <a:uLnTx/>
                <a:uFillTx/>
                <a:latin typeface="Open Sans" panose="020B0606030504020204" pitchFamily="34" charset="0"/>
                <a:ea typeface="Open Sans" panose="020B0606030504020204" pitchFamily="34" charset="0"/>
                <a:cs typeface="Open Sans" panose="020B0606030504020204" pitchFamily="34" charset="0"/>
              </a:rPr>
              <a:t>SBP</a:t>
            </a:r>
          </a:p>
          <a:p>
            <a:pPr marL="0" marR="0" lvl="0" indent="0" algn="l" defTabSz="1086602"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7F4FA3"/>
                </a:solidFill>
                <a:effectLst/>
                <a:uLnTx/>
                <a:uFillTx/>
                <a:latin typeface="Open Sans" panose="020B0606030504020204" pitchFamily="34" charset="0"/>
                <a:ea typeface="Open Sans" panose="020B0606030504020204" pitchFamily="34" charset="0"/>
                <a:cs typeface="Open Sans" panose="020B0606030504020204" pitchFamily="34" charset="0"/>
              </a:rPr>
              <a:t>AKI</a:t>
            </a:r>
          </a:p>
          <a:p>
            <a:pPr marL="0" marR="0" lvl="0" indent="0" algn="l" defTabSz="1086602"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7F4FA3"/>
                </a:solidFill>
                <a:effectLst/>
                <a:uLnTx/>
                <a:uFillTx/>
                <a:latin typeface="Open Sans" panose="020B0606030504020204" pitchFamily="34" charset="0"/>
                <a:ea typeface="Open Sans" panose="020B0606030504020204" pitchFamily="34" charset="0"/>
                <a:cs typeface="Open Sans" panose="020B0606030504020204" pitchFamily="34" charset="0"/>
              </a:rPr>
              <a:t>GI bleeding</a:t>
            </a:r>
          </a:p>
          <a:p>
            <a:pPr marL="0" marR="0" lvl="0" indent="0" algn="l" defTabSz="1086602"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7F4FA3"/>
                </a:solidFill>
                <a:effectLst/>
                <a:uLnTx/>
                <a:uFillTx/>
                <a:latin typeface="Open Sans" panose="020B0606030504020204" pitchFamily="34" charset="0"/>
                <a:ea typeface="Open Sans" panose="020B0606030504020204" pitchFamily="34" charset="0"/>
                <a:cs typeface="Open Sans" panose="020B0606030504020204" pitchFamily="34" charset="0"/>
              </a:rPr>
              <a:t>PSE</a:t>
            </a:r>
          </a:p>
        </p:txBody>
      </p:sp>
      <p:cxnSp>
        <p:nvCxnSpPr>
          <p:cNvPr id="102" name="ตัวเชื่อมต่อตรง 237"/>
          <p:cNvCxnSpPr/>
          <p:nvPr/>
        </p:nvCxnSpPr>
        <p:spPr>
          <a:xfrm flipV="1">
            <a:off x="3971267" y="2026215"/>
            <a:ext cx="2513354" cy="6464"/>
          </a:xfrm>
          <a:prstGeom prst="straightConnector1">
            <a:avLst/>
          </a:prstGeom>
          <a:ln w="44450">
            <a:solidFill>
              <a:schemeClr val="bg1">
                <a:lumMod val="50000"/>
              </a:schemeClr>
            </a:solidFill>
            <a:prstDash val="sysDot"/>
            <a:headEnd type="oval"/>
          </a:ln>
        </p:spPr>
        <p:style>
          <a:lnRef idx="1">
            <a:schemeClr val="accent1"/>
          </a:lnRef>
          <a:fillRef idx="0">
            <a:schemeClr val="accent1"/>
          </a:fillRef>
          <a:effectRef idx="0">
            <a:schemeClr val="accent1"/>
          </a:effectRef>
          <a:fontRef idx="minor">
            <a:schemeClr val="tx1"/>
          </a:fontRef>
        </p:style>
      </p:cxnSp>
      <p:grpSp>
        <p:nvGrpSpPr>
          <p:cNvPr id="103" name="กลุ่ม 102"/>
          <p:cNvGrpSpPr/>
          <p:nvPr/>
        </p:nvGrpSpPr>
        <p:grpSpPr>
          <a:xfrm>
            <a:off x="2127598" y="1890034"/>
            <a:ext cx="1646591" cy="406175"/>
            <a:chOff x="9762826" y="5958899"/>
            <a:chExt cx="3293181" cy="812349"/>
          </a:xfrm>
        </p:grpSpPr>
        <p:sp>
          <p:nvSpPr>
            <p:cNvPr id="104" name="Round Same Side Corner Rectangle 59"/>
            <p:cNvSpPr/>
            <p:nvPr/>
          </p:nvSpPr>
          <p:spPr>
            <a:xfrm rot="5400000">
              <a:off x="11037255" y="4743353"/>
              <a:ext cx="753065" cy="3184158"/>
            </a:xfrm>
            <a:prstGeom prst="round2SameRect">
              <a:avLst>
                <a:gd name="adj1" fmla="val 50000"/>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marL="0" marR="0" lvl="0" indent="0" algn="r" defTabSz="1086602" rtl="0" eaLnBrk="1" fontAlgn="auto" latinLnBrk="0" hangingPunct="1">
                <a:lnSpc>
                  <a:spcPct val="100000"/>
                </a:lnSpc>
                <a:spcBef>
                  <a:spcPts val="0"/>
                </a:spcBef>
                <a:spcAft>
                  <a:spcPts val="0"/>
                </a:spcAft>
                <a:buClrTx/>
                <a:buSzTx/>
                <a:buFontTx/>
                <a:buNone/>
                <a:tabLst/>
                <a:defRPr/>
              </a:pPr>
              <a:endParaRPr kumimoji="0" lang="bg-BG" sz="25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5" name="TextBox 104"/>
            <p:cNvSpPr txBox="1"/>
            <p:nvPr/>
          </p:nvSpPr>
          <p:spPr>
            <a:xfrm>
              <a:off x="9762826" y="6001807"/>
              <a:ext cx="3293181" cy="769441"/>
            </a:xfrm>
            <a:prstGeom prst="rect">
              <a:avLst/>
            </a:prstGeom>
            <a:noFill/>
          </p:spPr>
          <p:txBody>
            <a:bodyPr wrap="square" lIns="0" tIns="0" rIns="0" bIns="0" rtlCol="0">
              <a:spAutoFit/>
            </a:bodyPr>
            <a:lstStyle/>
            <a:p>
              <a:pPr marL="0" marR="0" lvl="0" indent="0" algn="ctr" defTabSz="1086602" rtl="0" eaLnBrk="1" fontAlgn="auto" latinLnBrk="0" hangingPunct="1">
                <a:lnSpc>
                  <a:spcPct val="100000"/>
                </a:lnSpc>
                <a:spcBef>
                  <a:spcPts val="0"/>
                </a:spcBef>
                <a:spcAft>
                  <a:spcPts val="0"/>
                </a:spcAft>
                <a:buClrTx/>
                <a:buSzTx/>
                <a:buFontTx/>
                <a:buNone/>
                <a:tabLst/>
                <a:defRPr/>
              </a:pPr>
              <a:endParaRPr kumimoji="0" lang="en-US" sz="25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106" name="TextBox 105"/>
          <p:cNvSpPr txBox="1"/>
          <p:nvPr/>
        </p:nvSpPr>
        <p:spPr>
          <a:xfrm>
            <a:off x="455463" y="1869146"/>
            <a:ext cx="2151431" cy="3881044"/>
          </a:xfrm>
          <a:prstGeom prst="rect">
            <a:avLst/>
          </a:prstGeom>
          <a:noFill/>
        </p:spPr>
        <p:txBody>
          <a:bodyPr wrap="square" lIns="109710" tIns="54855" rIns="109710" bIns="54855" rtlCol="0">
            <a:spAutoFit/>
          </a:bodyPr>
          <a:lstStyle/>
          <a:p>
            <a:pPr marL="0" marR="0" lvl="0" indent="0" algn="l" defTabSz="1086602"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1E3957"/>
                </a:solidFill>
                <a:effectLst/>
                <a:uLnTx/>
                <a:uFillTx/>
                <a:latin typeface="Open Sans" panose="020B0606030504020204" pitchFamily="34" charset="0"/>
                <a:ea typeface="Open Sans" panose="020B0606030504020204" pitchFamily="34" charset="0"/>
                <a:cs typeface="Open Sans" panose="020B0606030504020204" pitchFamily="34" charset="0"/>
              </a:rPr>
              <a:t>Ascites</a:t>
            </a:r>
          </a:p>
          <a:p>
            <a:pPr marL="0" marR="0" lvl="0" indent="0" algn="l" defTabSz="1086602"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1E3957"/>
                </a:solidFill>
                <a:effectLst/>
                <a:uLnTx/>
                <a:uFillTx/>
                <a:latin typeface="Open Sans" panose="020B0606030504020204" pitchFamily="34" charset="0"/>
                <a:ea typeface="Open Sans" panose="020B0606030504020204" pitchFamily="34" charset="0"/>
                <a:cs typeface="Open Sans" panose="020B0606030504020204" pitchFamily="34" charset="0"/>
              </a:rPr>
              <a:t>SBP</a:t>
            </a:r>
          </a:p>
          <a:p>
            <a:pPr marL="0" marR="0" lvl="0" indent="0" algn="l" defTabSz="1086602"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1E3957"/>
                </a:solidFill>
                <a:effectLst/>
                <a:uLnTx/>
                <a:uFillTx/>
                <a:latin typeface="Open Sans" panose="020B0606030504020204" pitchFamily="34" charset="0"/>
                <a:ea typeface="Open Sans" panose="020B0606030504020204" pitchFamily="34" charset="0"/>
                <a:cs typeface="Open Sans" panose="020B0606030504020204" pitchFamily="34" charset="0"/>
              </a:rPr>
              <a:t>AKI</a:t>
            </a:r>
          </a:p>
          <a:p>
            <a:pPr marL="0" marR="0" lvl="0" indent="0" algn="l" defTabSz="1086602"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1E3957"/>
                </a:solidFill>
                <a:effectLst/>
                <a:uLnTx/>
                <a:uFillTx/>
                <a:latin typeface="Open Sans" panose="020B0606030504020204" pitchFamily="34" charset="0"/>
                <a:ea typeface="Open Sans" panose="020B0606030504020204" pitchFamily="34" charset="0"/>
                <a:cs typeface="Open Sans" panose="020B0606030504020204" pitchFamily="34" charset="0"/>
              </a:rPr>
              <a:t>GI bleeding</a:t>
            </a:r>
          </a:p>
          <a:p>
            <a:pPr marL="0" marR="0" lvl="0" indent="0" algn="l" defTabSz="1086602"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1E3957"/>
                </a:solidFill>
                <a:effectLst/>
                <a:uLnTx/>
                <a:uFillTx/>
                <a:latin typeface="Open Sans" panose="020B0606030504020204" pitchFamily="34" charset="0"/>
                <a:ea typeface="Open Sans" panose="020B0606030504020204" pitchFamily="34" charset="0"/>
                <a:cs typeface="Open Sans" panose="020B0606030504020204" pitchFamily="34" charset="0"/>
              </a:rPr>
              <a:t>PVT</a:t>
            </a:r>
          </a:p>
          <a:p>
            <a:pPr marL="0" marR="0" lvl="0" indent="0" algn="l" defTabSz="108660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3957"/>
                </a:solidFill>
                <a:effectLst/>
                <a:uLnTx/>
                <a:uFillTx/>
                <a:latin typeface="Open Sans" panose="020B0606030504020204" pitchFamily="34" charset="0"/>
                <a:ea typeface="Open Sans" panose="020B0606030504020204" pitchFamily="34" charset="0"/>
                <a:cs typeface="Open Sans" panose="020B0606030504020204" pitchFamily="34" charset="0"/>
              </a:rPr>
              <a:t>Meds</a:t>
            </a:r>
          </a:p>
          <a:p>
            <a:pPr marL="0" marR="0" lvl="0" indent="0" algn="l" defTabSz="108660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3957"/>
                </a:solidFill>
                <a:effectLst/>
                <a:uLnTx/>
                <a:uFillTx/>
                <a:latin typeface="Open Sans" panose="020B0606030504020204" pitchFamily="34" charset="0"/>
                <a:ea typeface="Open Sans" panose="020B0606030504020204" pitchFamily="34" charset="0"/>
                <a:cs typeface="Open Sans" panose="020B0606030504020204" pitchFamily="34" charset="0"/>
              </a:rPr>
              <a:t>Toxins</a:t>
            </a:r>
          </a:p>
          <a:p>
            <a:pPr marL="0" marR="0" lvl="0" indent="0" algn="l" defTabSz="108660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3957"/>
                </a:solidFill>
                <a:effectLst/>
                <a:uLnTx/>
                <a:uFillTx/>
                <a:latin typeface="Open Sans" panose="020B0606030504020204" pitchFamily="34" charset="0"/>
                <a:ea typeface="Open Sans" panose="020B0606030504020204" pitchFamily="34" charset="0"/>
                <a:cs typeface="Open Sans" panose="020B0606030504020204" pitchFamily="34" charset="0"/>
              </a:rPr>
              <a:t>Diet</a:t>
            </a:r>
          </a:p>
          <a:p>
            <a:pPr marL="0" marR="0" lvl="0" indent="0" algn="l" defTabSz="108660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3957"/>
                </a:solidFill>
                <a:effectLst/>
                <a:uLnTx/>
                <a:uFillTx/>
                <a:latin typeface="Open Sans" panose="020B0606030504020204" pitchFamily="34" charset="0"/>
                <a:ea typeface="Open Sans" panose="020B0606030504020204" pitchFamily="34" charset="0"/>
                <a:cs typeface="Open Sans" panose="020B0606030504020204" pitchFamily="34" charset="0"/>
              </a:rPr>
              <a:t>Infections</a:t>
            </a:r>
          </a:p>
          <a:p>
            <a:pPr marL="0" marR="0" lvl="0" indent="0" algn="l" defTabSz="108660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3957"/>
                </a:solidFill>
                <a:effectLst/>
                <a:uLnTx/>
                <a:uFillTx/>
                <a:latin typeface="Open Sans" panose="020B0606030504020204" pitchFamily="34" charset="0"/>
                <a:ea typeface="Open Sans" panose="020B0606030504020204" pitchFamily="34" charset="0"/>
                <a:cs typeface="Open Sans" panose="020B0606030504020204" pitchFamily="34" charset="0"/>
              </a:rPr>
              <a:t>HCC</a:t>
            </a:r>
          </a:p>
          <a:p>
            <a:pPr marL="0" marR="0" lvl="0" indent="0" algn="l" defTabSz="108660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3957"/>
                </a:solidFill>
                <a:effectLst/>
                <a:uLnTx/>
                <a:uFillTx/>
                <a:latin typeface="Open Sans" panose="020B0606030504020204" pitchFamily="34" charset="0"/>
                <a:ea typeface="Open Sans" panose="020B0606030504020204" pitchFamily="34" charset="0"/>
                <a:cs typeface="Open Sans" panose="020B0606030504020204" pitchFamily="34" charset="0"/>
              </a:rPr>
              <a:t>Surgery</a:t>
            </a:r>
          </a:p>
        </p:txBody>
      </p:sp>
      <p:sp>
        <p:nvSpPr>
          <p:cNvPr id="15" name="Medical Resale International ltd">
            <a:extLst>
              <a:ext uri="{FF2B5EF4-FFF2-40B4-BE49-F238E27FC236}">
                <a16:creationId xmlns:a16="http://schemas.microsoft.com/office/drawing/2014/main" id="{66B4F36A-8C16-3F06-B8F6-7BEAC0BC2F6E}"/>
              </a:ext>
            </a:extLst>
          </p:cNvPr>
          <p:cNvSpPr txBox="1"/>
          <p:nvPr/>
        </p:nvSpPr>
        <p:spPr>
          <a:xfrm>
            <a:off x="9085943" y="6447084"/>
            <a:ext cx="2999153" cy="287258"/>
          </a:xfrm>
          <a:prstGeom prst="rect">
            <a:avLst/>
          </a:prstGeom>
          <a:noFill/>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lnSpc>
                <a:spcPct val="80000"/>
              </a:lnSpc>
              <a:spcBef>
                <a:spcPts val="0"/>
              </a:spcBef>
              <a:defRPr b="1" cap="all">
                <a:solidFill>
                  <a:schemeClr val="accent1">
                    <a:hueOff val="262910"/>
                    <a:satOff val="3867"/>
                    <a:lumOff val="-18039"/>
                  </a:schemeClr>
                </a:solidFill>
                <a:latin typeface="Arial Narrow"/>
                <a:ea typeface="Arial Narrow"/>
                <a:cs typeface="Arial Narrow"/>
                <a:sym typeface="Arial Narrow"/>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rPr>
              <a:t>@</a:t>
            </a:r>
            <a:r>
              <a:rPr kumimoji="0" lang="en-US" sz="1200" b="1" i="1" u="none" strike="noStrike" kern="1200" cap="none" spc="0" normalizeH="0" baseline="0" noProof="0" dirty="0" err="1">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rPr>
              <a:t>SuchitaSata</a:t>
            </a:r>
            <a:endParaRPr kumimoji="0" lang="en-US" sz="1200" b="1" i="1" u="none" strike="noStrike" kern="1200" cap="none" spc="0" normalizeH="0" baseline="0" noProof="0" dirty="0">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endParaRPr>
          </a:p>
        </p:txBody>
      </p:sp>
      <p:grpSp>
        <p:nvGrpSpPr>
          <p:cNvPr id="16" name="Group 15">
            <a:extLst>
              <a:ext uri="{FF2B5EF4-FFF2-40B4-BE49-F238E27FC236}">
                <a16:creationId xmlns:a16="http://schemas.microsoft.com/office/drawing/2014/main" id="{E63D2DEE-B01B-CFCF-1C7F-BE161B156B67}"/>
              </a:ext>
            </a:extLst>
          </p:cNvPr>
          <p:cNvGrpSpPr/>
          <p:nvPr/>
        </p:nvGrpSpPr>
        <p:grpSpPr>
          <a:xfrm>
            <a:off x="6641051" y="2491783"/>
            <a:ext cx="898152" cy="881434"/>
            <a:chOff x="846137" y="3833813"/>
            <a:chExt cx="412750" cy="412750"/>
          </a:xfrm>
          <a:solidFill>
            <a:schemeClr val="bg1"/>
          </a:solidFill>
        </p:grpSpPr>
        <p:sp>
          <p:nvSpPr>
            <p:cNvPr id="17" name="Freeform 318">
              <a:extLst>
                <a:ext uri="{FF2B5EF4-FFF2-40B4-BE49-F238E27FC236}">
                  <a16:creationId xmlns:a16="http://schemas.microsoft.com/office/drawing/2014/main" id="{8764EF12-0936-D8D9-F733-7219804008BB}"/>
                </a:ext>
              </a:extLst>
            </p:cNvPr>
            <p:cNvSpPr>
              <a:spLocks noEditPoints="1"/>
            </p:cNvSpPr>
            <p:nvPr/>
          </p:nvSpPr>
          <p:spPr bwMode="auto">
            <a:xfrm>
              <a:off x="846137" y="3833813"/>
              <a:ext cx="412750" cy="412750"/>
            </a:xfrm>
            <a:custGeom>
              <a:avLst/>
              <a:gdLst>
                <a:gd name="T0" fmla="*/ 476 w 548"/>
                <a:gd name="T1" fmla="*/ 72 h 548"/>
                <a:gd name="T2" fmla="*/ 216 w 548"/>
                <a:gd name="T3" fmla="*/ 72 h 548"/>
                <a:gd name="T4" fmla="*/ 190 w 548"/>
                <a:gd name="T5" fmla="*/ 300 h 548"/>
                <a:gd name="T6" fmla="*/ 14 w 548"/>
                <a:gd name="T7" fmla="*/ 477 h 548"/>
                <a:gd name="T8" fmla="*/ 14 w 548"/>
                <a:gd name="T9" fmla="*/ 525 h 548"/>
                <a:gd name="T10" fmla="*/ 23 w 548"/>
                <a:gd name="T11" fmla="*/ 534 h 548"/>
                <a:gd name="T12" fmla="*/ 71 w 548"/>
                <a:gd name="T13" fmla="*/ 534 h 548"/>
                <a:gd name="T14" fmla="*/ 248 w 548"/>
                <a:gd name="T15" fmla="*/ 358 h 548"/>
                <a:gd name="T16" fmla="*/ 476 w 548"/>
                <a:gd name="T17" fmla="*/ 332 h 548"/>
                <a:gd name="T18" fmla="*/ 476 w 548"/>
                <a:gd name="T19" fmla="*/ 72 h 548"/>
                <a:gd name="T20" fmla="*/ 440 w 548"/>
                <a:gd name="T21" fmla="*/ 296 h 548"/>
                <a:gd name="T22" fmla="*/ 252 w 548"/>
                <a:gd name="T23" fmla="*/ 296 h 548"/>
                <a:gd name="T24" fmla="*/ 252 w 548"/>
                <a:gd name="T25" fmla="*/ 108 h 548"/>
                <a:gd name="T26" fmla="*/ 440 w 548"/>
                <a:gd name="T27" fmla="*/ 108 h 548"/>
                <a:gd name="T28" fmla="*/ 440 w 548"/>
                <a:gd name="T29" fmla="*/ 29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548">
                  <a:moveTo>
                    <a:pt x="476" y="72"/>
                  </a:moveTo>
                  <a:cubicBezTo>
                    <a:pt x="404" y="0"/>
                    <a:pt x="288" y="0"/>
                    <a:pt x="216" y="72"/>
                  </a:cubicBezTo>
                  <a:cubicBezTo>
                    <a:pt x="154" y="134"/>
                    <a:pt x="145" y="229"/>
                    <a:pt x="190" y="300"/>
                  </a:cubicBezTo>
                  <a:cubicBezTo>
                    <a:pt x="14" y="477"/>
                    <a:pt x="14" y="477"/>
                    <a:pt x="14" y="477"/>
                  </a:cubicBezTo>
                  <a:cubicBezTo>
                    <a:pt x="0" y="490"/>
                    <a:pt x="0" y="512"/>
                    <a:pt x="14" y="525"/>
                  </a:cubicBezTo>
                  <a:cubicBezTo>
                    <a:pt x="23" y="534"/>
                    <a:pt x="23" y="534"/>
                    <a:pt x="23" y="534"/>
                  </a:cubicBezTo>
                  <a:cubicBezTo>
                    <a:pt x="36" y="548"/>
                    <a:pt x="58" y="548"/>
                    <a:pt x="71" y="534"/>
                  </a:cubicBezTo>
                  <a:cubicBezTo>
                    <a:pt x="248" y="358"/>
                    <a:pt x="248" y="358"/>
                    <a:pt x="248" y="358"/>
                  </a:cubicBezTo>
                  <a:cubicBezTo>
                    <a:pt x="319" y="403"/>
                    <a:pt x="414" y="394"/>
                    <a:pt x="476" y="332"/>
                  </a:cubicBezTo>
                  <a:cubicBezTo>
                    <a:pt x="548" y="260"/>
                    <a:pt x="548" y="144"/>
                    <a:pt x="476" y="72"/>
                  </a:cubicBezTo>
                  <a:close/>
                  <a:moveTo>
                    <a:pt x="440" y="296"/>
                  </a:moveTo>
                  <a:cubicBezTo>
                    <a:pt x="388" y="348"/>
                    <a:pt x="304" y="348"/>
                    <a:pt x="252" y="296"/>
                  </a:cubicBezTo>
                  <a:cubicBezTo>
                    <a:pt x="200" y="244"/>
                    <a:pt x="200" y="160"/>
                    <a:pt x="252" y="108"/>
                  </a:cubicBezTo>
                  <a:cubicBezTo>
                    <a:pt x="304" y="56"/>
                    <a:pt x="388" y="56"/>
                    <a:pt x="440" y="108"/>
                  </a:cubicBezTo>
                  <a:cubicBezTo>
                    <a:pt x="492" y="160"/>
                    <a:pt x="492" y="244"/>
                    <a:pt x="440" y="29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18" name="Freeform 319">
              <a:extLst>
                <a:ext uri="{FF2B5EF4-FFF2-40B4-BE49-F238E27FC236}">
                  <a16:creationId xmlns:a16="http://schemas.microsoft.com/office/drawing/2014/main" id="{46F2DA75-293C-94B5-6553-4B5A26B937A7}"/>
                </a:ext>
              </a:extLst>
            </p:cNvPr>
            <p:cNvSpPr>
              <a:spLocks/>
            </p:cNvSpPr>
            <p:nvPr/>
          </p:nvSpPr>
          <p:spPr bwMode="auto">
            <a:xfrm>
              <a:off x="1008062" y="3944938"/>
              <a:ext cx="196850" cy="23813"/>
            </a:xfrm>
            <a:custGeom>
              <a:avLst/>
              <a:gdLst>
                <a:gd name="T0" fmla="*/ 9 w 262"/>
                <a:gd name="T1" fmla="*/ 0 h 31"/>
                <a:gd name="T2" fmla="*/ 0 w 262"/>
                <a:gd name="T3" fmla="*/ 31 h 31"/>
                <a:gd name="T4" fmla="*/ 262 w 262"/>
                <a:gd name="T5" fmla="*/ 31 h 31"/>
                <a:gd name="T6" fmla="*/ 253 w 262"/>
                <a:gd name="T7" fmla="*/ 0 h 31"/>
                <a:gd name="T8" fmla="*/ 9 w 262"/>
                <a:gd name="T9" fmla="*/ 0 h 31"/>
              </a:gdLst>
              <a:ahLst/>
              <a:cxnLst>
                <a:cxn ang="0">
                  <a:pos x="T0" y="T1"/>
                </a:cxn>
                <a:cxn ang="0">
                  <a:pos x="T2" y="T3"/>
                </a:cxn>
                <a:cxn ang="0">
                  <a:pos x="T4" y="T5"/>
                </a:cxn>
                <a:cxn ang="0">
                  <a:pos x="T6" y="T7"/>
                </a:cxn>
                <a:cxn ang="0">
                  <a:pos x="T8" y="T9"/>
                </a:cxn>
              </a:cxnLst>
              <a:rect l="0" t="0" r="r" b="b"/>
              <a:pathLst>
                <a:path w="262" h="31">
                  <a:moveTo>
                    <a:pt x="9" y="0"/>
                  </a:moveTo>
                  <a:cubicBezTo>
                    <a:pt x="5" y="10"/>
                    <a:pt x="2" y="20"/>
                    <a:pt x="0" y="31"/>
                  </a:cubicBezTo>
                  <a:cubicBezTo>
                    <a:pt x="262" y="31"/>
                    <a:pt x="262" y="31"/>
                    <a:pt x="262" y="31"/>
                  </a:cubicBezTo>
                  <a:cubicBezTo>
                    <a:pt x="260" y="20"/>
                    <a:pt x="257" y="10"/>
                    <a:pt x="253" y="0"/>
                  </a:cubicBezTo>
                  <a:lnTo>
                    <a:pt x="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19" name="Freeform 320">
              <a:extLst>
                <a:ext uri="{FF2B5EF4-FFF2-40B4-BE49-F238E27FC236}">
                  <a16:creationId xmlns:a16="http://schemas.microsoft.com/office/drawing/2014/main" id="{4C8FCC27-8E09-9645-DDC8-F5FD824AAEED}"/>
                </a:ext>
              </a:extLst>
            </p:cNvPr>
            <p:cNvSpPr>
              <a:spLocks/>
            </p:cNvSpPr>
            <p:nvPr/>
          </p:nvSpPr>
          <p:spPr bwMode="auto">
            <a:xfrm>
              <a:off x="1006475" y="3990975"/>
              <a:ext cx="200025" cy="23813"/>
            </a:xfrm>
            <a:custGeom>
              <a:avLst/>
              <a:gdLst>
                <a:gd name="T0" fmla="*/ 0 w 266"/>
                <a:gd name="T1" fmla="*/ 1 h 31"/>
                <a:gd name="T2" fmla="*/ 5 w 266"/>
                <a:gd name="T3" fmla="*/ 31 h 31"/>
                <a:gd name="T4" fmla="*/ 261 w 266"/>
                <a:gd name="T5" fmla="*/ 31 h 31"/>
                <a:gd name="T6" fmla="*/ 266 w 266"/>
                <a:gd name="T7" fmla="*/ 0 h 31"/>
                <a:gd name="T8" fmla="*/ 0 w 266"/>
                <a:gd name="T9" fmla="*/ 1 h 31"/>
              </a:gdLst>
              <a:ahLst/>
              <a:cxnLst>
                <a:cxn ang="0">
                  <a:pos x="T0" y="T1"/>
                </a:cxn>
                <a:cxn ang="0">
                  <a:pos x="T2" y="T3"/>
                </a:cxn>
                <a:cxn ang="0">
                  <a:pos x="T4" y="T5"/>
                </a:cxn>
                <a:cxn ang="0">
                  <a:pos x="T6" y="T7"/>
                </a:cxn>
                <a:cxn ang="0">
                  <a:pos x="T8" y="T9"/>
                </a:cxn>
              </a:cxnLst>
              <a:rect l="0" t="0" r="r" b="b"/>
              <a:pathLst>
                <a:path w="266" h="31">
                  <a:moveTo>
                    <a:pt x="0" y="1"/>
                  </a:moveTo>
                  <a:cubicBezTo>
                    <a:pt x="1" y="11"/>
                    <a:pt x="2" y="21"/>
                    <a:pt x="5" y="31"/>
                  </a:cubicBezTo>
                  <a:cubicBezTo>
                    <a:pt x="261" y="31"/>
                    <a:pt x="261" y="31"/>
                    <a:pt x="261" y="31"/>
                  </a:cubicBezTo>
                  <a:cubicBezTo>
                    <a:pt x="264" y="21"/>
                    <a:pt x="265" y="11"/>
                    <a:pt x="266" y="0"/>
                  </a:cubicBezTo>
                  <a:lnTo>
                    <a:pt x="0"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181717"/>
                </a:solidFill>
                <a:effectLst/>
                <a:uLnTx/>
                <a:uFillTx/>
                <a:latin typeface="Calibri" panose="020F0502020204030204"/>
                <a:ea typeface="+mn-ea"/>
                <a:cs typeface="+mn-cs"/>
              </a:endParaRPr>
            </a:p>
          </p:txBody>
        </p:sp>
      </p:grpSp>
      <p:grpSp>
        <p:nvGrpSpPr>
          <p:cNvPr id="22" name="Group 21">
            <a:extLst>
              <a:ext uri="{FF2B5EF4-FFF2-40B4-BE49-F238E27FC236}">
                <a16:creationId xmlns:a16="http://schemas.microsoft.com/office/drawing/2014/main" id="{6760E8AD-FD0F-2559-A7C9-CD746DF518D0}"/>
              </a:ext>
            </a:extLst>
          </p:cNvPr>
          <p:cNvGrpSpPr/>
          <p:nvPr/>
        </p:nvGrpSpPr>
        <p:grpSpPr>
          <a:xfrm>
            <a:off x="4616373" y="3710451"/>
            <a:ext cx="979932" cy="686449"/>
            <a:chOff x="-7938" y="3078163"/>
            <a:chExt cx="449263" cy="274638"/>
          </a:xfrm>
          <a:solidFill>
            <a:schemeClr val="bg1"/>
          </a:solidFill>
        </p:grpSpPr>
        <p:sp>
          <p:nvSpPr>
            <p:cNvPr id="23" name="Freeform 285">
              <a:extLst>
                <a:ext uri="{FF2B5EF4-FFF2-40B4-BE49-F238E27FC236}">
                  <a16:creationId xmlns:a16="http://schemas.microsoft.com/office/drawing/2014/main" id="{56648216-63B4-4E69-1C48-CA3F63907654}"/>
                </a:ext>
              </a:extLst>
            </p:cNvPr>
            <p:cNvSpPr>
              <a:spLocks noEditPoints="1"/>
            </p:cNvSpPr>
            <p:nvPr/>
          </p:nvSpPr>
          <p:spPr bwMode="auto">
            <a:xfrm>
              <a:off x="-7938" y="3078163"/>
              <a:ext cx="449263" cy="274638"/>
            </a:xfrm>
            <a:custGeom>
              <a:avLst/>
              <a:gdLst>
                <a:gd name="T0" fmla="*/ 299 w 598"/>
                <a:gd name="T1" fmla="*/ 0 h 364"/>
                <a:gd name="T2" fmla="*/ 0 w 598"/>
                <a:gd name="T3" fmla="*/ 182 h 364"/>
                <a:gd name="T4" fmla="*/ 299 w 598"/>
                <a:gd name="T5" fmla="*/ 364 h 364"/>
                <a:gd name="T6" fmla="*/ 598 w 598"/>
                <a:gd name="T7" fmla="*/ 182 h 364"/>
                <a:gd name="T8" fmla="*/ 299 w 598"/>
                <a:gd name="T9" fmla="*/ 0 h 364"/>
                <a:gd name="T10" fmla="*/ 299 w 598"/>
                <a:gd name="T11" fmla="*/ 316 h 364"/>
                <a:gd name="T12" fmla="*/ 166 w 598"/>
                <a:gd name="T13" fmla="*/ 182 h 364"/>
                <a:gd name="T14" fmla="*/ 299 w 598"/>
                <a:gd name="T15" fmla="*/ 48 h 364"/>
                <a:gd name="T16" fmla="*/ 432 w 598"/>
                <a:gd name="T17" fmla="*/ 182 h 364"/>
                <a:gd name="T18" fmla="*/ 299 w 598"/>
                <a:gd name="T19" fmla="*/ 31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8" h="364">
                  <a:moveTo>
                    <a:pt x="299" y="0"/>
                  </a:moveTo>
                  <a:cubicBezTo>
                    <a:pt x="106" y="0"/>
                    <a:pt x="0" y="182"/>
                    <a:pt x="0" y="182"/>
                  </a:cubicBezTo>
                  <a:cubicBezTo>
                    <a:pt x="0" y="182"/>
                    <a:pt x="106" y="364"/>
                    <a:pt x="299" y="364"/>
                  </a:cubicBezTo>
                  <a:cubicBezTo>
                    <a:pt x="492" y="364"/>
                    <a:pt x="598" y="182"/>
                    <a:pt x="598" y="182"/>
                  </a:cubicBezTo>
                  <a:cubicBezTo>
                    <a:pt x="598" y="182"/>
                    <a:pt x="492" y="0"/>
                    <a:pt x="299" y="0"/>
                  </a:cubicBezTo>
                  <a:close/>
                  <a:moveTo>
                    <a:pt x="299" y="316"/>
                  </a:moveTo>
                  <a:cubicBezTo>
                    <a:pt x="226" y="315"/>
                    <a:pt x="166" y="256"/>
                    <a:pt x="166" y="182"/>
                  </a:cubicBezTo>
                  <a:cubicBezTo>
                    <a:pt x="166" y="109"/>
                    <a:pt x="226" y="49"/>
                    <a:pt x="299" y="48"/>
                  </a:cubicBezTo>
                  <a:cubicBezTo>
                    <a:pt x="372" y="49"/>
                    <a:pt x="432" y="109"/>
                    <a:pt x="432" y="182"/>
                  </a:cubicBezTo>
                  <a:cubicBezTo>
                    <a:pt x="432" y="256"/>
                    <a:pt x="372" y="315"/>
                    <a:pt x="299" y="3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181717"/>
                </a:solidFill>
                <a:effectLst/>
                <a:uLnTx/>
                <a:uFillTx/>
                <a:latin typeface="Calibri" panose="020F0502020204030204"/>
                <a:ea typeface="+mn-ea"/>
                <a:cs typeface="+mn-cs"/>
              </a:endParaRPr>
            </a:p>
          </p:txBody>
        </p:sp>
        <p:sp>
          <p:nvSpPr>
            <p:cNvPr id="27" name="Oval 286">
              <a:extLst>
                <a:ext uri="{FF2B5EF4-FFF2-40B4-BE49-F238E27FC236}">
                  <a16:creationId xmlns:a16="http://schemas.microsoft.com/office/drawing/2014/main" id="{299FDF38-C21E-3157-2043-50C85C38D5C6}"/>
                </a:ext>
              </a:extLst>
            </p:cNvPr>
            <p:cNvSpPr>
              <a:spLocks noChangeArrowheads="1"/>
            </p:cNvSpPr>
            <p:nvPr/>
          </p:nvSpPr>
          <p:spPr bwMode="auto">
            <a:xfrm>
              <a:off x="163512" y="3162300"/>
              <a:ext cx="106363" cy="10636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181717"/>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270726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3" name="กลุ่ม 212"/>
          <p:cNvGrpSpPr/>
          <p:nvPr/>
        </p:nvGrpSpPr>
        <p:grpSpPr>
          <a:xfrm>
            <a:off x="974258" y="1479831"/>
            <a:ext cx="4381500" cy="3512344"/>
            <a:chOff x="3398837" y="3018483"/>
            <a:chExt cx="8762998" cy="7024688"/>
          </a:xfrm>
        </p:grpSpPr>
        <p:grpSp>
          <p:nvGrpSpPr>
            <p:cNvPr id="214" name="กลุ่ม 213"/>
            <p:cNvGrpSpPr/>
            <p:nvPr/>
          </p:nvGrpSpPr>
          <p:grpSpPr>
            <a:xfrm>
              <a:off x="3398837" y="3018483"/>
              <a:ext cx="7474174" cy="7024688"/>
              <a:chOff x="4760666" y="3170883"/>
              <a:chExt cx="7474174" cy="7024688"/>
            </a:xfrm>
          </p:grpSpPr>
          <p:sp>
            <p:nvSpPr>
              <p:cNvPr id="233" name="Rectangle 14"/>
              <p:cNvSpPr>
                <a:spLocks noChangeArrowheads="1"/>
              </p:cNvSpPr>
              <p:nvPr/>
            </p:nvSpPr>
            <p:spPr bwMode="auto">
              <a:xfrm>
                <a:off x="8790689" y="3457097"/>
                <a:ext cx="3444151" cy="1408992"/>
              </a:xfrm>
              <a:prstGeom prst="rect">
                <a:avLst/>
              </a:prstGeom>
              <a:solidFill>
                <a:schemeClr val="accent6"/>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232" name="Freeform 6"/>
              <p:cNvSpPr>
                <a:spLocks noEditPoints="1"/>
              </p:cNvSpPr>
              <p:nvPr/>
            </p:nvSpPr>
            <p:spPr bwMode="auto">
              <a:xfrm>
                <a:off x="4760666" y="3170883"/>
                <a:ext cx="2464499" cy="7024688"/>
              </a:xfrm>
              <a:custGeom>
                <a:avLst/>
                <a:gdLst>
                  <a:gd name="T0" fmla="*/ 91 w 181"/>
                  <a:gd name="T1" fmla="*/ 78 h 516"/>
                  <a:gd name="T2" fmla="*/ 131 w 181"/>
                  <a:gd name="T3" fmla="*/ 39 h 516"/>
                  <a:gd name="T4" fmla="*/ 91 w 181"/>
                  <a:gd name="T5" fmla="*/ 0 h 516"/>
                  <a:gd name="T6" fmla="*/ 52 w 181"/>
                  <a:gd name="T7" fmla="*/ 39 h 516"/>
                  <a:gd name="T8" fmla="*/ 91 w 181"/>
                  <a:gd name="T9" fmla="*/ 78 h 516"/>
                  <a:gd name="T10" fmla="*/ 181 w 181"/>
                  <a:gd name="T11" fmla="*/ 129 h 516"/>
                  <a:gd name="T12" fmla="*/ 145 w 181"/>
                  <a:gd name="T13" fmla="*/ 93 h 516"/>
                  <a:gd name="T14" fmla="*/ 35 w 181"/>
                  <a:gd name="T15" fmla="*/ 93 h 516"/>
                  <a:gd name="T16" fmla="*/ 0 w 181"/>
                  <a:gd name="T17" fmla="*/ 129 h 516"/>
                  <a:gd name="T18" fmla="*/ 0 w 181"/>
                  <a:gd name="T19" fmla="*/ 273 h 516"/>
                  <a:gd name="T20" fmla="*/ 15 w 181"/>
                  <a:gd name="T21" fmla="*/ 288 h 516"/>
                  <a:gd name="T22" fmla="*/ 31 w 181"/>
                  <a:gd name="T23" fmla="*/ 273 h 516"/>
                  <a:gd name="T24" fmla="*/ 31 w 181"/>
                  <a:gd name="T25" fmla="*/ 141 h 516"/>
                  <a:gd name="T26" fmla="*/ 37 w 181"/>
                  <a:gd name="T27" fmla="*/ 141 h 516"/>
                  <a:gd name="T28" fmla="*/ 37 w 181"/>
                  <a:gd name="T29" fmla="*/ 493 h 516"/>
                  <a:gd name="T30" fmla="*/ 61 w 181"/>
                  <a:gd name="T31" fmla="*/ 516 h 516"/>
                  <a:gd name="T32" fmla="*/ 84 w 181"/>
                  <a:gd name="T33" fmla="*/ 493 h 516"/>
                  <a:gd name="T34" fmla="*/ 84 w 181"/>
                  <a:gd name="T35" fmla="*/ 300 h 516"/>
                  <a:gd name="T36" fmla="*/ 97 w 181"/>
                  <a:gd name="T37" fmla="*/ 300 h 516"/>
                  <a:gd name="T38" fmla="*/ 97 w 181"/>
                  <a:gd name="T39" fmla="*/ 493 h 516"/>
                  <a:gd name="T40" fmla="*/ 120 w 181"/>
                  <a:gd name="T41" fmla="*/ 516 h 516"/>
                  <a:gd name="T42" fmla="*/ 144 w 181"/>
                  <a:gd name="T43" fmla="*/ 493 h 516"/>
                  <a:gd name="T44" fmla="*/ 144 w 181"/>
                  <a:gd name="T45" fmla="*/ 141 h 516"/>
                  <a:gd name="T46" fmla="*/ 150 w 181"/>
                  <a:gd name="T47" fmla="*/ 141 h 516"/>
                  <a:gd name="T48" fmla="*/ 150 w 181"/>
                  <a:gd name="T49" fmla="*/ 272 h 516"/>
                  <a:gd name="T50" fmla="*/ 165 w 181"/>
                  <a:gd name="T51" fmla="*/ 288 h 516"/>
                  <a:gd name="T52" fmla="*/ 181 w 181"/>
                  <a:gd name="T53" fmla="*/ 272 h 516"/>
                  <a:gd name="T54" fmla="*/ 181 w 181"/>
                  <a:gd name="T55" fmla="*/ 129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1" h="516">
                    <a:moveTo>
                      <a:pt x="91" y="78"/>
                    </a:moveTo>
                    <a:cubicBezTo>
                      <a:pt x="113" y="78"/>
                      <a:pt x="131" y="61"/>
                      <a:pt x="131" y="39"/>
                    </a:cubicBezTo>
                    <a:cubicBezTo>
                      <a:pt x="131" y="18"/>
                      <a:pt x="113" y="0"/>
                      <a:pt x="91" y="0"/>
                    </a:cubicBezTo>
                    <a:cubicBezTo>
                      <a:pt x="70" y="0"/>
                      <a:pt x="52" y="18"/>
                      <a:pt x="52" y="39"/>
                    </a:cubicBezTo>
                    <a:cubicBezTo>
                      <a:pt x="52" y="61"/>
                      <a:pt x="70" y="78"/>
                      <a:pt x="91" y="78"/>
                    </a:cubicBezTo>
                    <a:close/>
                    <a:moveTo>
                      <a:pt x="181" y="129"/>
                    </a:moveTo>
                    <a:cubicBezTo>
                      <a:pt x="181" y="109"/>
                      <a:pt x="165" y="93"/>
                      <a:pt x="145" y="93"/>
                    </a:cubicBezTo>
                    <a:cubicBezTo>
                      <a:pt x="35" y="93"/>
                      <a:pt x="35" y="93"/>
                      <a:pt x="35" y="93"/>
                    </a:cubicBezTo>
                    <a:cubicBezTo>
                      <a:pt x="16" y="93"/>
                      <a:pt x="0" y="109"/>
                      <a:pt x="0" y="129"/>
                    </a:cubicBezTo>
                    <a:cubicBezTo>
                      <a:pt x="0" y="273"/>
                      <a:pt x="0" y="273"/>
                      <a:pt x="0" y="273"/>
                    </a:cubicBezTo>
                    <a:cubicBezTo>
                      <a:pt x="0" y="281"/>
                      <a:pt x="7" y="288"/>
                      <a:pt x="15" y="288"/>
                    </a:cubicBezTo>
                    <a:cubicBezTo>
                      <a:pt x="24" y="288"/>
                      <a:pt x="31" y="281"/>
                      <a:pt x="31" y="273"/>
                    </a:cubicBezTo>
                    <a:cubicBezTo>
                      <a:pt x="31" y="141"/>
                      <a:pt x="31" y="141"/>
                      <a:pt x="31" y="141"/>
                    </a:cubicBezTo>
                    <a:cubicBezTo>
                      <a:pt x="37" y="141"/>
                      <a:pt x="37" y="141"/>
                      <a:pt x="37" y="141"/>
                    </a:cubicBezTo>
                    <a:cubicBezTo>
                      <a:pt x="37" y="493"/>
                      <a:pt x="37" y="493"/>
                      <a:pt x="37" y="493"/>
                    </a:cubicBezTo>
                    <a:cubicBezTo>
                      <a:pt x="37" y="506"/>
                      <a:pt x="48" y="516"/>
                      <a:pt x="61" y="516"/>
                    </a:cubicBezTo>
                    <a:cubicBezTo>
                      <a:pt x="74" y="516"/>
                      <a:pt x="84" y="506"/>
                      <a:pt x="84" y="493"/>
                    </a:cubicBezTo>
                    <a:cubicBezTo>
                      <a:pt x="84" y="300"/>
                      <a:pt x="84" y="300"/>
                      <a:pt x="84" y="300"/>
                    </a:cubicBezTo>
                    <a:cubicBezTo>
                      <a:pt x="97" y="300"/>
                      <a:pt x="97" y="300"/>
                      <a:pt x="97" y="300"/>
                    </a:cubicBezTo>
                    <a:cubicBezTo>
                      <a:pt x="97" y="493"/>
                      <a:pt x="97" y="493"/>
                      <a:pt x="97" y="493"/>
                    </a:cubicBezTo>
                    <a:cubicBezTo>
                      <a:pt x="97" y="506"/>
                      <a:pt x="107" y="516"/>
                      <a:pt x="120" y="516"/>
                    </a:cubicBezTo>
                    <a:cubicBezTo>
                      <a:pt x="133" y="516"/>
                      <a:pt x="144" y="506"/>
                      <a:pt x="144" y="493"/>
                    </a:cubicBezTo>
                    <a:cubicBezTo>
                      <a:pt x="144" y="141"/>
                      <a:pt x="144" y="141"/>
                      <a:pt x="144" y="141"/>
                    </a:cubicBezTo>
                    <a:cubicBezTo>
                      <a:pt x="150" y="141"/>
                      <a:pt x="150" y="141"/>
                      <a:pt x="150" y="141"/>
                    </a:cubicBezTo>
                    <a:cubicBezTo>
                      <a:pt x="150" y="272"/>
                      <a:pt x="150" y="272"/>
                      <a:pt x="150" y="272"/>
                    </a:cubicBezTo>
                    <a:cubicBezTo>
                      <a:pt x="150" y="281"/>
                      <a:pt x="157" y="288"/>
                      <a:pt x="165" y="288"/>
                    </a:cubicBezTo>
                    <a:cubicBezTo>
                      <a:pt x="174" y="288"/>
                      <a:pt x="181" y="281"/>
                      <a:pt x="181" y="272"/>
                    </a:cubicBezTo>
                    <a:lnTo>
                      <a:pt x="181" y="129"/>
                    </a:lnTo>
                    <a:close/>
                  </a:path>
                </a:pathLst>
              </a:custGeom>
              <a:solidFill>
                <a:schemeClr val="accent6"/>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grpSp>
        <p:grpSp>
          <p:nvGrpSpPr>
            <p:cNvPr id="215" name="กลุ่ม 214"/>
            <p:cNvGrpSpPr/>
            <p:nvPr/>
          </p:nvGrpSpPr>
          <p:grpSpPr>
            <a:xfrm>
              <a:off x="3398838" y="5006603"/>
              <a:ext cx="7487622" cy="5036568"/>
              <a:chOff x="2560638" y="5453063"/>
              <a:chExt cx="6188075" cy="4162425"/>
            </a:xfrm>
          </p:grpSpPr>
          <p:sp>
            <p:nvSpPr>
              <p:cNvPr id="228" name="Freeform 7"/>
              <p:cNvSpPr>
                <a:spLocks/>
              </p:cNvSpPr>
              <p:nvPr/>
            </p:nvSpPr>
            <p:spPr bwMode="auto">
              <a:xfrm>
                <a:off x="2976563" y="5453063"/>
                <a:ext cx="1204912" cy="4162425"/>
              </a:xfrm>
              <a:custGeom>
                <a:avLst/>
                <a:gdLst>
                  <a:gd name="T0" fmla="*/ 0 w 107"/>
                  <a:gd name="T1" fmla="*/ 0 h 370"/>
                  <a:gd name="T2" fmla="*/ 0 w 107"/>
                  <a:gd name="T3" fmla="*/ 347 h 370"/>
                  <a:gd name="T4" fmla="*/ 24 w 107"/>
                  <a:gd name="T5" fmla="*/ 370 h 370"/>
                  <a:gd name="T6" fmla="*/ 47 w 107"/>
                  <a:gd name="T7" fmla="*/ 347 h 370"/>
                  <a:gd name="T8" fmla="*/ 47 w 107"/>
                  <a:gd name="T9" fmla="*/ 154 h 370"/>
                  <a:gd name="T10" fmla="*/ 60 w 107"/>
                  <a:gd name="T11" fmla="*/ 154 h 370"/>
                  <a:gd name="T12" fmla="*/ 60 w 107"/>
                  <a:gd name="T13" fmla="*/ 347 h 370"/>
                  <a:gd name="T14" fmla="*/ 83 w 107"/>
                  <a:gd name="T15" fmla="*/ 370 h 370"/>
                  <a:gd name="T16" fmla="*/ 107 w 107"/>
                  <a:gd name="T17" fmla="*/ 347 h 370"/>
                  <a:gd name="T18" fmla="*/ 107 w 107"/>
                  <a:gd name="T19" fmla="*/ 0 h 370"/>
                  <a:gd name="T20" fmla="*/ 0 w 107"/>
                  <a:gd name="T21"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370">
                    <a:moveTo>
                      <a:pt x="0" y="0"/>
                    </a:moveTo>
                    <a:cubicBezTo>
                      <a:pt x="0" y="347"/>
                      <a:pt x="0" y="347"/>
                      <a:pt x="0" y="347"/>
                    </a:cubicBezTo>
                    <a:cubicBezTo>
                      <a:pt x="0" y="360"/>
                      <a:pt x="11" y="370"/>
                      <a:pt x="24" y="370"/>
                    </a:cubicBezTo>
                    <a:cubicBezTo>
                      <a:pt x="37" y="370"/>
                      <a:pt x="47" y="360"/>
                      <a:pt x="47" y="347"/>
                    </a:cubicBezTo>
                    <a:cubicBezTo>
                      <a:pt x="47" y="154"/>
                      <a:pt x="47" y="154"/>
                      <a:pt x="47" y="154"/>
                    </a:cubicBezTo>
                    <a:cubicBezTo>
                      <a:pt x="60" y="154"/>
                      <a:pt x="60" y="154"/>
                      <a:pt x="60" y="154"/>
                    </a:cubicBezTo>
                    <a:cubicBezTo>
                      <a:pt x="60" y="347"/>
                      <a:pt x="60" y="347"/>
                      <a:pt x="60" y="347"/>
                    </a:cubicBezTo>
                    <a:cubicBezTo>
                      <a:pt x="60" y="360"/>
                      <a:pt x="70" y="370"/>
                      <a:pt x="83" y="370"/>
                    </a:cubicBezTo>
                    <a:cubicBezTo>
                      <a:pt x="96" y="370"/>
                      <a:pt x="107" y="360"/>
                      <a:pt x="107" y="347"/>
                    </a:cubicBezTo>
                    <a:cubicBezTo>
                      <a:pt x="107" y="0"/>
                      <a:pt x="107" y="0"/>
                      <a:pt x="107" y="0"/>
                    </a:cubicBezTo>
                    <a:lnTo>
                      <a:pt x="0" y="0"/>
                    </a:ln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229" name="Freeform 8"/>
              <p:cNvSpPr>
                <a:spLocks/>
              </p:cNvSpPr>
              <p:nvPr/>
            </p:nvSpPr>
            <p:spPr bwMode="auto">
              <a:xfrm>
                <a:off x="2560638" y="5453063"/>
                <a:ext cx="349250" cy="1597025"/>
              </a:xfrm>
              <a:custGeom>
                <a:avLst/>
                <a:gdLst>
                  <a:gd name="T0" fmla="*/ 0 w 31"/>
                  <a:gd name="T1" fmla="*/ 0 h 142"/>
                  <a:gd name="T2" fmla="*/ 0 w 31"/>
                  <a:gd name="T3" fmla="*/ 127 h 142"/>
                  <a:gd name="T4" fmla="*/ 15 w 31"/>
                  <a:gd name="T5" fmla="*/ 142 h 142"/>
                  <a:gd name="T6" fmla="*/ 31 w 31"/>
                  <a:gd name="T7" fmla="*/ 127 h 142"/>
                  <a:gd name="T8" fmla="*/ 31 w 31"/>
                  <a:gd name="T9" fmla="*/ 0 h 142"/>
                  <a:gd name="T10" fmla="*/ 0 w 31"/>
                  <a:gd name="T11" fmla="*/ 0 h 142"/>
                </a:gdLst>
                <a:ahLst/>
                <a:cxnLst>
                  <a:cxn ang="0">
                    <a:pos x="T0" y="T1"/>
                  </a:cxn>
                  <a:cxn ang="0">
                    <a:pos x="T2" y="T3"/>
                  </a:cxn>
                  <a:cxn ang="0">
                    <a:pos x="T4" y="T5"/>
                  </a:cxn>
                  <a:cxn ang="0">
                    <a:pos x="T6" y="T7"/>
                  </a:cxn>
                  <a:cxn ang="0">
                    <a:pos x="T8" y="T9"/>
                  </a:cxn>
                  <a:cxn ang="0">
                    <a:pos x="T10" y="T11"/>
                  </a:cxn>
                </a:cxnLst>
                <a:rect l="0" t="0" r="r" b="b"/>
                <a:pathLst>
                  <a:path w="31" h="142">
                    <a:moveTo>
                      <a:pt x="0" y="0"/>
                    </a:moveTo>
                    <a:cubicBezTo>
                      <a:pt x="0" y="127"/>
                      <a:pt x="0" y="127"/>
                      <a:pt x="0" y="127"/>
                    </a:cubicBezTo>
                    <a:cubicBezTo>
                      <a:pt x="0" y="135"/>
                      <a:pt x="7" y="142"/>
                      <a:pt x="15" y="142"/>
                    </a:cubicBezTo>
                    <a:cubicBezTo>
                      <a:pt x="24" y="142"/>
                      <a:pt x="31" y="135"/>
                      <a:pt x="31" y="127"/>
                    </a:cubicBezTo>
                    <a:cubicBezTo>
                      <a:pt x="31" y="0"/>
                      <a:pt x="31" y="0"/>
                      <a:pt x="31" y="0"/>
                    </a:cubicBezTo>
                    <a:lnTo>
                      <a:pt x="0" y="0"/>
                    </a:ln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230" name="Freeform 9"/>
              <p:cNvSpPr>
                <a:spLocks/>
              </p:cNvSpPr>
              <p:nvPr/>
            </p:nvSpPr>
            <p:spPr bwMode="auto">
              <a:xfrm>
                <a:off x="4248150" y="5453063"/>
                <a:ext cx="349250" cy="1597025"/>
              </a:xfrm>
              <a:custGeom>
                <a:avLst/>
                <a:gdLst>
                  <a:gd name="T0" fmla="*/ 0 w 31"/>
                  <a:gd name="T1" fmla="*/ 0 h 142"/>
                  <a:gd name="T2" fmla="*/ 0 w 31"/>
                  <a:gd name="T3" fmla="*/ 126 h 142"/>
                  <a:gd name="T4" fmla="*/ 15 w 31"/>
                  <a:gd name="T5" fmla="*/ 142 h 142"/>
                  <a:gd name="T6" fmla="*/ 31 w 31"/>
                  <a:gd name="T7" fmla="*/ 126 h 142"/>
                  <a:gd name="T8" fmla="*/ 31 w 31"/>
                  <a:gd name="T9" fmla="*/ 0 h 142"/>
                  <a:gd name="T10" fmla="*/ 0 w 31"/>
                  <a:gd name="T11" fmla="*/ 0 h 142"/>
                </a:gdLst>
                <a:ahLst/>
                <a:cxnLst>
                  <a:cxn ang="0">
                    <a:pos x="T0" y="T1"/>
                  </a:cxn>
                  <a:cxn ang="0">
                    <a:pos x="T2" y="T3"/>
                  </a:cxn>
                  <a:cxn ang="0">
                    <a:pos x="T4" y="T5"/>
                  </a:cxn>
                  <a:cxn ang="0">
                    <a:pos x="T6" y="T7"/>
                  </a:cxn>
                  <a:cxn ang="0">
                    <a:pos x="T8" y="T9"/>
                  </a:cxn>
                  <a:cxn ang="0">
                    <a:pos x="T10" y="T11"/>
                  </a:cxn>
                </a:cxnLst>
                <a:rect l="0" t="0" r="r" b="b"/>
                <a:pathLst>
                  <a:path w="31" h="142">
                    <a:moveTo>
                      <a:pt x="0" y="0"/>
                    </a:moveTo>
                    <a:cubicBezTo>
                      <a:pt x="0" y="126"/>
                      <a:pt x="0" y="126"/>
                      <a:pt x="0" y="126"/>
                    </a:cubicBezTo>
                    <a:cubicBezTo>
                      <a:pt x="0" y="135"/>
                      <a:pt x="7" y="142"/>
                      <a:pt x="15" y="142"/>
                    </a:cubicBezTo>
                    <a:cubicBezTo>
                      <a:pt x="24" y="142"/>
                      <a:pt x="31" y="135"/>
                      <a:pt x="31" y="126"/>
                    </a:cubicBezTo>
                    <a:cubicBezTo>
                      <a:pt x="31" y="0"/>
                      <a:pt x="31" y="0"/>
                      <a:pt x="31" y="0"/>
                    </a:cubicBezTo>
                    <a:lnTo>
                      <a:pt x="0" y="0"/>
                    </a:ln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231" name="Rectangle 15"/>
              <p:cNvSpPr>
                <a:spLocks noChangeArrowheads="1"/>
              </p:cNvSpPr>
              <p:nvPr/>
            </p:nvSpPr>
            <p:spPr bwMode="auto">
              <a:xfrm>
                <a:off x="5891213" y="5565775"/>
                <a:ext cx="2857500" cy="831850"/>
              </a:xfrm>
              <a:prstGeom prst="rect">
                <a:avLst/>
              </a:prstGeom>
              <a:solidFill>
                <a:schemeClr val="accent5"/>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grpSp>
        <p:grpSp>
          <p:nvGrpSpPr>
            <p:cNvPr id="216" name="กลุ่ม 215"/>
            <p:cNvGrpSpPr/>
            <p:nvPr/>
          </p:nvGrpSpPr>
          <p:grpSpPr>
            <a:xfrm>
              <a:off x="3902109" y="6925569"/>
              <a:ext cx="7011239" cy="3117602"/>
              <a:chOff x="2976563" y="7038975"/>
              <a:chExt cx="5794375" cy="2576513"/>
            </a:xfrm>
          </p:grpSpPr>
          <p:sp>
            <p:nvSpPr>
              <p:cNvPr id="225" name="Freeform 10"/>
              <p:cNvSpPr>
                <a:spLocks/>
              </p:cNvSpPr>
              <p:nvPr/>
            </p:nvSpPr>
            <p:spPr bwMode="auto">
              <a:xfrm>
                <a:off x="3651250" y="7500938"/>
                <a:ext cx="530225" cy="2114550"/>
              </a:xfrm>
              <a:custGeom>
                <a:avLst/>
                <a:gdLst>
                  <a:gd name="T0" fmla="*/ 0 w 47"/>
                  <a:gd name="T1" fmla="*/ 0 h 188"/>
                  <a:gd name="T2" fmla="*/ 0 w 47"/>
                  <a:gd name="T3" fmla="*/ 165 h 188"/>
                  <a:gd name="T4" fmla="*/ 23 w 47"/>
                  <a:gd name="T5" fmla="*/ 188 h 188"/>
                  <a:gd name="T6" fmla="*/ 47 w 47"/>
                  <a:gd name="T7" fmla="*/ 165 h 188"/>
                  <a:gd name="T8" fmla="*/ 47 w 47"/>
                  <a:gd name="T9" fmla="*/ 0 h 188"/>
                  <a:gd name="T10" fmla="*/ 0 w 47"/>
                  <a:gd name="T11" fmla="*/ 0 h 188"/>
                </a:gdLst>
                <a:ahLst/>
                <a:cxnLst>
                  <a:cxn ang="0">
                    <a:pos x="T0" y="T1"/>
                  </a:cxn>
                  <a:cxn ang="0">
                    <a:pos x="T2" y="T3"/>
                  </a:cxn>
                  <a:cxn ang="0">
                    <a:pos x="T4" y="T5"/>
                  </a:cxn>
                  <a:cxn ang="0">
                    <a:pos x="T6" y="T7"/>
                  </a:cxn>
                  <a:cxn ang="0">
                    <a:pos x="T8" y="T9"/>
                  </a:cxn>
                  <a:cxn ang="0">
                    <a:pos x="T10" y="T11"/>
                  </a:cxn>
                </a:cxnLst>
                <a:rect l="0" t="0" r="r" b="b"/>
                <a:pathLst>
                  <a:path w="47" h="188">
                    <a:moveTo>
                      <a:pt x="0" y="0"/>
                    </a:moveTo>
                    <a:cubicBezTo>
                      <a:pt x="0" y="165"/>
                      <a:pt x="0" y="165"/>
                      <a:pt x="0" y="165"/>
                    </a:cubicBezTo>
                    <a:cubicBezTo>
                      <a:pt x="0" y="178"/>
                      <a:pt x="10" y="188"/>
                      <a:pt x="23" y="188"/>
                    </a:cubicBezTo>
                    <a:cubicBezTo>
                      <a:pt x="36" y="188"/>
                      <a:pt x="47" y="178"/>
                      <a:pt x="47" y="165"/>
                    </a:cubicBezTo>
                    <a:cubicBezTo>
                      <a:pt x="47" y="0"/>
                      <a:pt x="47" y="0"/>
                      <a:pt x="47" y="0"/>
                    </a:cubicBezTo>
                    <a:lnTo>
                      <a:pt x="0" y="0"/>
                    </a:lnTo>
                    <a:close/>
                  </a:path>
                </a:pathLst>
              </a:custGeom>
              <a:solidFill>
                <a:schemeClr val="accent4"/>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226" name="Freeform 11"/>
              <p:cNvSpPr>
                <a:spLocks/>
              </p:cNvSpPr>
              <p:nvPr/>
            </p:nvSpPr>
            <p:spPr bwMode="auto">
              <a:xfrm>
                <a:off x="2976563" y="7500938"/>
                <a:ext cx="528637" cy="2114550"/>
              </a:xfrm>
              <a:custGeom>
                <a:avLst/>
                <a:gdLst>
                  <a:gd name="T0" fmla="*/ 0 w 47"/>
                  <a:gd name="T1" fmla="*/ 0 h 188"/>
                  <a:gd name="T2" fmla="*/ 0 w 47"/>
                  <a:gd name="T3" fmla="*/ 165 h 188"/>
                  <a:gd name="T4" fmla="*/ 24 w 47"/>
                  <a:gd name="T5" fmla="*/ 188 h 188"/>
                  <a:gd name="T6" fmla="*/ 47 w 47"/>
                  <a:gd name="T7" fmla="*/ 165 h 188"/>
                  <a:gd name="T8" fmla="*/ 47 w 47"/>
                  <a:gd name="T9" fmla="*/ 0 h 188"/>
                  <a:gd name="T10" fmla="*/ 0 w 47"/>
                  <a:gd name="T11" fmla="*/ 0 h 188"/>
                </a:gdLst>
                <a:ahLst/>
                <a:cxnLst>
                  <a:cxn ang="0">
                    <a:pos x="T0" y="T1"/>
                  </a:cxn>
                  <a:cxn ang="0">
                    <a:pos x="T2" y="T3"/>
                  </a:cxn>
                  <a:cxn ang="0">
                    <a:pos x="T4" y="T5"/>
                  </a:cxn>
                  <a:cxn ang="0">
                    <a:pos x="T6" y="T7"/>
                  </a:cxn>
                  <a:cxn ang="0">
                    <a:pos x="T8" y="T9"/>
                  </a:cxn>
                  <a:cxn ang="0">
                    <a:pos x="T10" y="T11"/>
                  </a:cxn>
                </a:cxnLst>
                <a:rect l="0" t="0" r="r" b="b"/>
                <a:pathLst>
                  <a:path w="47" h="188">
                    <a:moveTo>
                      <a:pt x="0" y="0"/>
                    </a:moveTo>
                    <a:cubicBezTo>
                      <a:pt x="0" y="165"/>
                      <a:pt x="0" y="165"/>
                      <a:pt x="0" y="165"/>
                    </a:cubicBezTo>
                    <a:cubicBezTo>
                      <a:pt x="0" y="178"/>
                      <a:pt x="11" y="188"/>
                      <a:pt x="24" y="188"/>
                    </a:cubicBezTo>
                    <a:cubicBezTo>
                      <a:pt x="37" y="188"/>
                      <a:pt x="47" y="178"/>
                      <a:pt x="47" y="165"/>
                    </a:cubicBezTo>
                    <a:cubicBezTo>
                      <a:pt x="47" y="0"/>
                      <a:pt x="47" y="0"/>
                      <a:pt x="47" y="0"/>
                    </a:cubicBezTo>
                    <a:lnTo>
                      <a:pt x="0" y="0"/>
                    </a:lnTo>
                    <a:close/>
                  </a:path>
                </a:pathLst>
              </a:custGeom>
              <a:solidFill>
                <a:schemeClr val="accent4"/>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227" name="Rectangle 16"/>
              <p:cNvSpPr>
                <a:spLocks noChangeArrowheads="1"/>
              </p:cNvSpPr>
              <p:nvPr/>
            </p:nvSpPr>
            <p:spPr bwMode="auto">
              <a:xfrm>
                <a:off x="5913438" y="7038975"/>
                <a:ext cx="2857500" cy="833438"/>
              </a:xfrm>
              <a:prstGeom prst="rect">
                <a:avLst/>
              </a:prstGeom>
              <a:solidFill>
                <a:schemeClr val="accent4"/>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grpSp>
        <p:grpSp>
          <p:nvGrpSpPr>
            <p:cNvPr id="217" name="กลุ่ม 216"/>
            <p:cNvGrpSpPr/>
            <p:nvPr/>
          </p:nvGrpSpPr>
          <p:grpSpPr>
            <a:xfrm>
              <a:off x="3902109" y="8750413"/>
              <a:ext cx="7024685" cy="1292758"/>
              <a:chOff x="2976563" y="8547100"/>
              <a:chExt cx="5805487" cy="1068388"/>
            </a:xfrm>
          </p:grpSpPr>
          <p:sp>
            <p:nvSpPr>
              <p:cNvPr id="222" name="Freeform 12"/>
              <p:cNvSpPr>
                <a:spLocks/>
              </p:cNvSpPr>
              <p:nvPr/>
            </p:nvSpPr>
            <p:spPr bwMode="auto">
              <a:xfrm>
                <a:off x="3651250" y="8850313"/>
                <a:ext cx="530225" cy="765175"/>
              </a:xfrm>
              <a:custGeom>
                <a:avLst/>
                <a:gdLst>
                  <a:gd name="T0" fmla="*/ 0 w 47"/>
                  <a:gd name="T1" fmla="*/ 0 h 68"/>
                  <a:gd name="T2" fmla="*/ 0 w 47"/>
                  <a:gd name="T3" fmla="*/ 45 h 68"/>
                  <a:gd name="T4" fmla="*/ 23 w 47"/>
                  <a:gd name="T5" fmla="*/ 68 h 68"/>
                  <a:gd name="T6" fmla="*/ 47 w 47"/>
                  <a:gd name="T7" fmla="*/ 45 h 68"/>
                  <a:gd name="T8" fmla="*/ 47 w 47"/>
                  <a:gd name="T9" fmla="*/ 0 h 68"/>
                  <a:gd name="T10" fmla="*/ 0 w 47"/>
                  <a:gd name="T11" fmla="*/ 0 h 68"/>
                </a:gdLst>
                <a:ahLst/>
                <a:cxnLst>
                  <a:cxn ang="0">
                    <a:pos x="T0" y="T1"/>
                  </a:cxn>
                  <a:cxn ang="0">
                    <a:pos x="T2" y="T3"/>
                  </a:cxn>
                  <a:cxn ang="0">
                    <a:pos x="T4" y="T5"/>
                  </a:cxn>
                  <a:cxn ang="0">
                    <a:pos x="T6" y="T7"/>
                  </a:cxn>
                  <a:cxn ang="0">
                    <a:pos x="T8" y="T9"/>
                  </a:cxn>
                  <a:cxn ang="0">
                    <a:pos x="T10" y="T11"/>
                  </a:cxn>
                </a:cxnLst>
                <a:rect l="0" t="0" r="r" b="b"/>
                <a:pathLst>
                  <a:path w="47" h="68">
                    <a:moveTo>
                      <a:pt x="0" y="0"/>
                    </a:moveTo>
                    <a:cubicBezTo>
                      <a:pt x="0" y="45"/>
                      <a:pt x="0" y="45"/>
                      <a:pt x="0" y="45"/>
                    </a:cubicBezTo>
                    <a:cubicBezTo>
                      <a:pt x="0" y="58"/>
                      <a:pt x="10" y="68"/>
                      <a:pt x="23" y="68"/>
                    </a:cubicBezTo>
                    <a:cubicBezTo>
                      <a:pt x="36" y="68"/>
                      <a:pt x="47" y="58"/>
                      <a:pt x="47" y="45"/>
                    </a:cubicBezTo>
                    <a:cubicBezTo>
                      <a:pt x="47" y="0"/>
                      <a:pt x="47" y="0"/>
                      <a:pt x="47" y="0"/>
                    </a:cubicBezTo>
                    <a:lnTo>
                      <a:pt x="0" y="0"/>
                    </a:ln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223" name="Freeform 13"/>
              <p:cNvSpPr>
                <a:spLocks/>
              </p:cNvSpPr>
              <p:nvPr/>
            </p:nvSpPr>
            <p:spPr bwMode="auto">
              <a:xfrm>
                <a:off x="2976563" y="8850313"/>
                <a:ext cx="528637" cy="765175"/>
              </a:xfrm>
              <a:custGeom>
                <a:avLst/>
                <a:gdLst>
                  <a:gd name="T0" fmla="*/ 0 w 47"/>
                  <a:gd name="T1" fmla="*/ 0 h 68"/>
                  <a:gd name="T2" fmla="*/ 0 w 47"/>
                  <a:gd name="T3" fmla="*/ 45 h 68"/>
                  <a:gd name="T4" fmla="*/ 24 w 47"/>
                  <a:gd name="T5" fmla="*/ 68 h 68"/>
                  <a:gd name="T6" fmla="*/ 47 w 47"/>
                  <a:gd name="T7" fmla="*/ 45 h 68"/>
                  <a:gd name="T8" fmla="*/ 47 w 47"/>
                  <a:gd name="T9" fmla="*/ 0 h 68"/>
                  <a:gd name="T10" fmla="*/ 0 w 47"/>
                  <a:gd name="T11" fmla="*/ 0 h 68"/>
                </a:gdLst>
                <a:ahLst/>
                <a:cxnLst>
                  <a:cxn ang="0">
                    <a:pos x="T0" y="T1"/>
                  </a:cxn>
                  <a:cxn ang="0">
                    <a:pos x="T2" y="T3"/>
                  </a:cxn>
                  <a:cxn ang="0">
                    <a:pos x="T4" y="T5"/>
                  </a:cxn>
                  <a:cxn ang="0">
                    <a:pos x="T6" y="T7"/>
                  </a:cxn>
                  <a:cxn ang="0">
                    <a:pos x="T8" y="T9"/>
                  </a:cxn>
                  <a:cxn ang="0">
                    <a:pos x="T10" y="T11"/>
                  </a:cxn>
                </a:cxnLst>
                <a:rect l="0" t="0" r="r" b="b"/>
                <a:pathLst>
                  <a:path w="47" h="68">
                    <a:moveTo>
                      <a:pt x="0" y="0"/>
                    </a:moveTo>
                    <a:cubicBezTo>
                      <a:pt x="0" y="45"/>
                      <a:pt x="0" y="45"/>
                      <a:pt x="0" y="45"/>
                    </a:cubicBezTo>
                    <a:cubicBezTo>
                      <a:pt x="0" y="58"/>
                      <a:pt x="11" y="68"/>
                      <a:pt x="24" y="68"/>
                    </a:cubicBezTo>
                    <a:cubicBezTo>
                      <a:pt x="37" y="68"/>
                      <a:pt x="47" y="58"/>
                      <a:pt x="47" y="45"/>
                    </a:cubicBezTo>
                    <a:cubicBezTo>
                      <a:pt x="47" y="0"/>
                      <a:pt x="47" y="0"/>
                      <a:pt x="47" y="0"/>
                    </a:cubicBezTo>
                    <a:lnTo>
                      <a:pt x="0" y="0"/>
                    </a:ln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224" name="Rectangle 17"/>
              <p:cNvSpPr>
                <a:spLocks noChangeArrowheads="1"/>
              </p:cNvSpPr>
              <p:nvPr/>
            </p:nvSpPr>
            <p:spPr bwMode="auto">
              <a:xfrm>
                <a:off x="5924550" y="8547100"/>
                <a:ext cx="2857500" cy="842963"/>
              </a:xfrm>
              <a:prstGeom prst="rect">
                <a:avLst/>
              </a:prstGeom>
              <a:solidFill>
                <a:schemeClr val="accent3"/>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0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grpSp>
        <p:sp>
          <p:nvSpPr>
            <p:cNvPr id="219" name="TextBox 218"/>
            <p:cNvSpPr txBox="1"/>
            <p:nvPr/>
          </p:nvSpPr>
          <p:spPr>
            <a:xfrm>
              <a:off x="7455752" y="5189475"/>
              <a:ext cx="3315730" cy="837116"/>
            </a:xfrm>
            <a:prstGeom prst="rect">
              <a:avLst/>
            </a:prstGeom>
            <a:noFill/>
          </p:spPr>
          <p:txBody>
            <a:bodyPr wrap="square" lIns="109710" tIns="54855" rIns="109710" bIns="5485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WBC 6.3</a:t>
              </a:r>
            </a:p>
          </p:txBody>
        </p:sp>
        <p:sp>
          <p:nvSpPr>
            <p:cNvPr id="220" name="TextBox 219"/>
            <p:cNvSpPr txBox="1"/>
            <p:nvPr/>
          </p:nvSpPr>
          <p:spPr>
            <a:xfrm>
              <a:off x="7469196" y="7047371"/>
              <a:ext cx="3315729" cy="837116"/>
            </a:xfrm>
            <a:prstGeom prst="rect">
              <a:avLst/>
            </a:prstGeom>
            <a:noFill/>
          </p:spPr>
          <p:txBody>
            <a:bodyPr wrap="square" lIns="109710" tIns="54855" rIns="109710" bIns="5485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Cr 1.1</a:t>
              </a:r>
            </a:p>
          </p:txBody>
        </p:sp>
        <p:sp>
          <p:nvSpPr>
            <p:cNvPr id="221" name="TextBox 220"/>
            <p:cNvSpPr txBox="1"/>
            <p:nvPr/>
          </p:nvSpPr>
          <p:spPr>
            <a:xfrm>
              <a:off x="7447208" y="8810347"/>
              <a:ext cx="3315730" cy="837116"/>
            </a:xfrm>
            <a:prstGeom prst="rect">
              <a:avLst/>
            </a:prstGeom>
            <a:noFill/>
          </p:spPr>
          <p:txBody>
            <a:bodyPr wrap="square" lIns="109710" tIns="54855" rIns="109710" bIns="5485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INR 1.9</a:t>
              </a:r>
            </a:p>
          </p:txBody>
        </p:sp>
        <p:sp>
          <p:nvSpPr>
            <p:cNvPr id="218" name="TextBox 217"/>
            <p:cNvSpPr txBox="1"/>
            <p:nvPr/>
          </p:nvSpPr>
          <p:spPr>
            <a:xfrm>
              <a:off x="7523408" y="3304697"/>
              <a:ext cx="4638427" cy="1452670"/>
            </a:xfrm>
            <a:prstGeom prst="rect">
              <a:avLst/>
            </a:prstGeom>
            <a:noFill/>
          </p:spPr>
          <p:txBody>
            <a:bodyPr wrap="square" lIns="109710" tIns="54855" rIns="109710" bIns="5485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Jaundice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Fluid wave</a:t>
              </a:r>
            </a:p>
          </p:txBody>
        </p:sp>
      </p:grpSp>
      <p:sp>
        <p:nvSpPr>
          <p:cNvPr id="280" name="TextBox 279"/>
          <p:cNvSpPr txBox="1"/>
          <p:nvPr/>
        </p:nvSpPr>
        <p:spPr>
          <a:xfrm>
            <a:off x="4213235" y="241509"/>
            <a:ext cx="3843978" cy="507823"/>
          </a:xfrm>
          <a:prstGeom prst="rect">
            <a:avLst/>
          </a:prstGeom>
          <a:noFill/>
        </p:spPr>
        <p:txBody>
          <a:bodyPr wrap="square" lIns="45711" tIns="22856" rIns="45711" bIns="2285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Mr. Murphy</a:t>
            </a:r>
            <a:endParaRPr kumimoji="0" lang="id-ID" sz="3000" b="1"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82" name="Group 1"/>
          <p:cNvGrpSpPr/>
          <p:nvPr/>
        </p:nvGrpSpPr>
        <p:grpSpPr>
          <a:xfrm>
            <a:off x="5219700" y="793915"/>
            <a:ext cx="1828801" cy="120485"/>
            <a:chOff x="10866255" y="8448874"/>
            <a:chExt cx="2738812" cy="73150"/>
          </a:xfrm>
        </p:grpSpPr>
        <p:sp>
          <p:nvSpPr>
            <p:cNvPr id="283"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4"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5"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6"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7"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8"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80" name="Rectangle 231"/>
          <p:cNvSpPr>
            <a:spLocks noChangeArrowheads="1"/>
          </p:cNvSpPr>
          <p:nvPr/>
        </p:nvSpPr>
        <p:spPr bwMode="auto">
          <a:xfrm>
            <a:off x="1" y="5372100"/>
            <a:ext cx="12176919" cy="1495193"/>
          </a:xfrm>
          <a:prstGeom prst="rect">
            <a:avLst/>
          </a:prstGeom>
          <a:solidFill>
            <a:schemeClr val="accent3"/>
          </a:solidFill>
          <a:ln>
            <a:noFill/>
          </a:ln>
        </p:spPr>
        <p:txBody>
          <a:bodyPr vert="horz" wrap="square" lIns="45720" tIns="22860" rIns="45720" bIns="228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900" b="0" i="0" u="none" strike="noStrike" kern="1200" cap="none" spc="0" normalizeH="0" baseline="0" noProof="0">
              <a:ln>
                <a:noFill/>
              </a:ln>
              <a:solidFill>
                <a:srgbClr val="181717"/>
              </a:solidFill>
              <a:effectLst/>
              <a:uLnTx/>
              <a:uFillTx/>
              <a:latin typeface="Open Sans" panose="020B0606030504020204" pitchFamily="34" charset="0"/>
              <a:ea typeface="Open Sans" panose="020B0606030504020204" pitchFamily="34" charset="0"/>
              <a:cs typeface="Cordia New" panose="020B0304020202020204" pitchFamily="34" charset="-34"/>
            </a:endParaRPr>
          </a:p>
        </p:txBody>
      </p:sp>
      <p:sp>
        <p:nvSpPr>
          <p:cNvPr id="129" name="Content Placeholder 2"/>
          <p:cNvSpPr txBox="1">
            <a:spLocks/>
          </p:cNvSpPr>
          <p:nvPr/>
        </p:nvSpPr>
        <p:spPr>
          <a:xfrm>
            <a:off x="822449" y="5676900"/>
            <a:ext cx="10654409" cy="952500"/>
          </a:xfrm>
          <a:prstGeom prst="rect">
            <a:avLst/>
          </a:prstGeom>
        </p:spPr>
        <p:txBody>
          <a:bodyPr vert="horz" lIns="121893" tIns="60946" rIns="121893" bIns="60946" numCol="1"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defRPr/>
            </a:pPr>
            <a:r>
              <a:rPr lang="en-US" sz="2000" dirty="0">
                <a:solidFill>
                  <a:srgbClr val="FFFFFF"/>
                </a:solidFill>
                <a:latin typeface="Open Sans" panose="020B0606030504020204" pitchFamily="34" charset="0"/>
                <a:ea typeface="Open Sans" panose="020B0606030504020204" pitchFamily="34" charset="0"/>
                <a:cs typeface="Open Sans" panose="020B0606030504020204" pitchFamily="34" charset="0"/>
              </a:rPr>
              <a:t>56 y/o M presents to the ED for new-onset ascites.</a:t>
            </a:r>
          </a:p>
        </p:txBody>
      </p:sp>
      <p:sp>
        <p:nvSpPr>
          <p:cNvPr id="2" name="Medical Resale International ltd">
            <a:extLst>
              <a:ext uri="{FF2B5EF4-FFF2-40B4-BE49-F238E27FC236}">
                <a16:creationId xmlns:a16="http://schemas.microsoft.com/office/drawing/2014/main" id="{BD00B964-0B4A-CCA5-4804-568E99DD8F6D}"/>
              </a:ext>
            </a:extLst>
          </p:cNvPr>
          <p:cNvSpPr txBox="1"/>
          <p:nvPr/>
        </p:nvSpPr>
        <p:spPr>
          <a:xfrm>
            <a:off x="9085943" y="6447084"/>
            <a:ext cx="2999153" cy="287258"/>
          </a:xfrm>
          <a:prstGeom prst="rect">
            <a:avLst/>
          </a:prstGeom>
          <a:noFill/>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r">
              <a:lnSpc>
                <a:spcPct val="80000"/>
              </a:lnSpc>
              <a:spcBef>
                <a:spcPts val="0"/>
              </a:spcBef>
              <a:defRPr b="1" cap="all">
                <a:solidFill>
                  <a:schemeClr val="accent1">
                    <a:hueOff val="262910"/>
                    <a:satOff val="3867"/>
                    <a:lumOff val="-18039"/>
                  </a:schemeClr>
                </a:solidFill>
                <a:latin typeface="Arial Narrow"/>
                <a:ea typeface="Arial Narrow"/>
                <a:cs typeface="Arial Narrow"/>
                <a:sym typeface="Arial Narrow"/>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rPr>
              <a:t>@</a:t>
            </a:r>
            <a:r>
              <a:rPr kumimoji="0" lang="en-US" sz="1200" b="1" i="1" u="none" strike="noStrike" kern="1200" cap="none" spc="0" normalizeH="0" baseline="0" noProof="0" dirty="0" err="1">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rPr>
              <a:t>SuchitaSata</a:t>
            </a:r>
            <a:endParaRPr kumimoji="0" lang="en-US" sz="1200" b="1" i="1" u="none" strike="noStrike" kern="1200" cap="none" spc="0" normalizeH="0" baseline="0" noProof="0" dirty="0">
              <a:ln>
                <a:noFill/>
              </a:ln>
              <a:solidFill>
                <a:srgbClr val="E7E6E6">
                  <a:lumMod val="50000"/>
                  <a:alpha val="70000"/>
                </a:srgbClr>
              </a:solidFill>
              <a:effectLst/>
              <a:uLnTx/>
              <a:uFillTx/>
              <a:latin typeface="Open Sans" panose="020B0604020202020204" charset="0"/>
              <a:ea typeface="Open Sans" panose="020B0604020202020204" charset="0"/>
              <a:cs typeface="Open Sans" panose="020B0604020202020204" charset="0"/>
              <a:sym typeface="Arial Narrow"/>
            </a:endParaRPr>
          </a:p>
        </p:txBody>
      </p:sp>
      <p:sp>
        <p:nvSpPr>
          <p:cNvPr id="4" name="TextBox 3">
            <a:extLst>
              <a:ext uri="{FF2B5EF4-FFF2-40B4-BE49-F238E27FC236}">
                <a16:creationId xmlns:a16="http://schemas.microsoft.com/office/drawing/2014/main" id="{43F3409E-E653-35EE-8E2B-4384F3594AA7}"/>
              </a:ext>
            </a:extLst>
          </p:cNvPr>
          <p:cNvSpPr txBox="1"/>
          <p:nvPr/>
        </p:nvSpPr>
        <p:spPr>
          <a:xfrm>
            <a:off x="5219700" y="1502168"/>
            <a:ext cx="6569781" cy="3493329"/>
          </a:xfrm>
          <a:prstGeom prst="rect">
            <a:avLst/>
          </a:prstGeom>
          <a:noFill/>
          <a:ln w="76200">
            <a:solidFill>
              <a:schemeClr val="accent1"/>
            </a:solidFill>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What’s the next best step in management?</a:t>
            </a:r>
          </a:p>
          <a:p>
            <a:pPr marL="457200" marR="0" lvl="0" indent="-457200" algn="l" defTabSz="914400" rtl="0" eaLnBrk="1" fontAlgn="auto" latinLnBrk="0" hangingPunct="1">
              <a:lnSpc>
                <a:spcPct val="150000"/>
              </a:lnSpc>
              <a:spcBef>
                <a:spcPts val="0"/>
              </a:spcBef>
              <a:spcAft>
                <a:spcPts val="0"/>
              </a:spcAft>
              <a:buClrTx/>
              <a:buSzTx/>
              <a:buFontTx/>
              <a:buAutoNum type="alphaUcPeriod"/>
              <a:tabLst/>
              <a:defRPr/>
            </a:pPr>
            <a:r>
              <a:rPr kumimoji="0" lang="en-US" sz="2500" b="0"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Furosemide 20mg IV</a:t>
            </a:r>
          </a:p>
          <a:p>
            <a:pPr marL="457200" marR="0" lvl="0" indent="-457200" algn="l" defTabSz="914400" rtl="0" eaLnBrk="1" fontAlgn="auto" latinLnBrk="0" hangingPunct="1">
              <a:lnSpc>
                <a:spcPct val="150000"/>
              </a:lnSpc>
              <a:spcBef>
                <a:spcPts val="0"/>
              </a:spcBef>
              <a:spcAft>
                <a:spcPts val="0"/>
              </a:spcAft>
              <a:buClrTx/>
              <a:buSzTx/>
              <a:buFontTx/>
              <a:buAutoNum type="alphaUcPeriod"/>
              <a:tabLst/>
              <a:defRPr/>
            </a:pPr>
            <a:r>
              <a:rPr kumimoji="0" lang="en-US" sz="2500" b="0"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Furosemide 20mg PO </a:t>
            </a:r>
          </a:p>
          <a:p>
            <a:pPr marL="457200" marR="0" lvl="0" indent="-457200" algn="l" defTabSz="914400" rtl="0" eaLnBrk="1" fontAlgn="auto" latinLnBrk="0" hangingPunct="1">
              <a:lnSpc>
                <a:spcPct val="150000"/>
              </a:lnSpc>
              <a:spcBef>
                <a:spcPts val="0"/>
              </a:spcBef>
              <a:spcAft>
                <a:spcPts val="0"/>
              </a:spcAft>
              <a:buClrTx/>
              <a:buSzTx/>
              <a:buFontTx/>
              <a:buAutoNum type="alphaUcPeriod"/>
              <a:tabLst/>
              <a:defRPr/>
            </a:pPr>
            <a:r>
              <a:rPr kumimoji="0" lang="en-US" sz="2500" b="0" i="0" u="none" strike="noStrike" kern="1200" cap="none" spc="0" normalizeH="0" baseline="0" noProof="0" dirty="0">
                <a:ln>
                  <a:noFill/>
                </a:ln>
                <a:solidFill>
                  <a:srgbClr val="181717"/>
                </a:solidFill>
                <a:effectLst/>
                <a:highlight>
                  <a:srgbClr val="FFFF00"/>
                </a:highlight>
                <a:uLnTx/>
                <a:uFillTx/>
                <a:latin typeface="Open Sans" panose="020B0606030504020204" pitchFamily="34" charset="0"/>
                <a:ea typeface="Open Sans" panose="020B0606030504020204" pitchFamily="34" charset="0"/>
                <a:cs typeface="Open Sans" panose="020B0606030504020204" pitchFamily="34" charset="0"/>
              </a:rPr>
              <a:t>Diagnostic paracentesis + </a:t>
            </a:r>
            <a:br>
              <a:rPr kumimoji="0" lang="en-US" sz="2500" b="0" i="0" u="none" strike="noStrike" kern="1200" cap="none" spc="0" normalizeH="0" baseline="0" noProof="0" dirty="0">
                <a:ln>
                  <a:noFill/>
                </a:ln>
                <a:solidFill>
                  <a:srgbClr val="181717"/>
                </a:solidFill>
                <a:effectLst/>
                <a:highlight>
                  <a:srgbClr val="FFFF00"/>
                </a:highlight>
                <a:uLnTx/>
                <a:uFillTx/>
                <a:latin typeface="Open Sans" panose="020B0606030504020204" pitchFamily="34" charset="0"/>
                <a:ea typeface="Open Sans" panose="020B0606030504020204" pitchFamily="34" charset="0"/>
                <a:cs typeface="Open Sans" panose="020B0606030504020204" pitchFamily="34" charset="0"/>
              </a:rPr>
            </a:br>
            <a:r>
              <a:rPr kumimoji="0" lang="en-US" sz="2500" b="0" i="0" u="none" strike="noStrike" kern="1200" cap="none" spc="0" normalizeH="0" baseline="0" noProof="0" dirty="0">
                <a:ln>
                  <a:noFill/>
                </a:ln>
                <a:solidFill>
                  <a:srgbClr val="181717"/>
                </a:solidFill>
                <a:effectLst/>
                <a:highlight>
                  <a:srgbClr val="FFFF00"/>
                </a:highlight>
                <a:uLnTx/>
                <a:uFillTx/>
                <a:latin typeface="Open Sans" panose="020B0606030504020204" pitchFamily="34" charset="0"/>
                <a:ea typeface="Open Sans" panose="020B0606030504020204" pitchFamily="34" charset="0"/>
                <a:cs typeface="Open Sans" panose="020B0606030504020204" pitchFamily="34" charset="0"/>
              </a:rPr>
              <a:t>RUQ U/S</a:t>
            </a:r>
            <a:r>
              <a:rPr kumimoji="0" lang="en-US" sz="2500" b="0" i="0" u="none" strike="noStrike" kern="1200" cap="none" spc="0" normalizeH="0" noProof="0" dirty="0">
                <a:ln>
                  <a:noFill/>
                </a:ln>
                <a:solidFill>
                  <a:srgbClr val="181717"/>
                </a:solidFill>
                <a:effectLst/>
                <a:highlight>
                  <a:srgbClr val="FFFF00"/>
                </a:highlight>
                <a:uLnTx/>
                <a:uFillTx/>
                <a:latin typeface="Open Sans" panose="020B0606030504020204" pitchFamily="34" charset="0"/>
                <a:ea typeface="Open Sans" panose="020B0606030504020204" pitchFamily="34" charset="0"/>
                <a:cs typeface="Open Sans" panose="020B0606030504020204" pitchFamily="34" charset="0"/>
              </a:rPr>
              <a:t> + Doppler</a:t>
            </a:r>
            <a:endParaRPr kumimoji="0" lang="en-US" sz="2500" b="0" i="0" u="none" strike="noStrike" kern="1200" cap="none" spc="0" normalizeH="0" baseline="0" noProof="0" dirty="0">
              <a:ln>
                <a:noFill/>
              </a:ln>
              <a:solidFill>
                <a:srgbClr val="181717"/>
              </a:solidFill>
              <a:effectLst/>
              <a:highlight>
                <a:srgbClr val="FFFF00"/>
              </a:highligh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defTabSz="914400" rtl="0" eaLnBrk="1" fontAlgn="auto" latinLnBrk="0" hangingPunct="1">
              <a:lnSpc>
                <a:spcPct val="150000"/>
              </a:lnSpc>
              <a:spcBef>
                <a:spcPts val="0"/>
              </a:spcBef>
              <a:spcAft>
                <a:spcPts val="0"/>
              </a:spcAft>
              <a:buClrTx/>
              <a:buSzTx/>
              <a:buFontTx/>
              <a:buAutoNum type="alphaUcPeriod"/>
              <a:tabLst/>
              <a:defRPr/>
            </a:pPr>
            <a:r>
              <a:rPr kumimoji="0" lang="en-US" sz="2500" b="0" i="0" u="none" strike="noStrike" kern="1200" cap="none" spc="0" normalizeH="0" baseline="0" noProof="0" dirty="0">
                <a:ln>
                  <a:noFill/>
                </a:ln>
                <a:solidFill>
                  <a:srgbClr val="181717"/>
                </a:solidFill>
                <a:effectLst/>
                <a:uLnTx/>
                <a:uFillTx/>
                <a:latin typeface="Open Sans" panose="020B0606030504020204" pitchFamily="34" charset="0"/>
                <a:ea typeface="Open Sans" panose="020B0606030504020204" pitchFamily="34" charset="0"/>
                <a:cs typeface="Open Sans" panose="020B0606030504020204" pitchFamily="34" charset="0"/>
              </a:rPr>
              <a:t>Therapeutic paracentesis</a:t>
            </a:r>
          </a:p>
        </p:txBody>
      </p:sp>
    </p:spTree>
    <p:extLst>
      <p:ext uri="{BB962C8B-B14F-4D97-AF65-F5344CB8AC3E}">
        <p14:creationId xmlns:p14="http://schemas.microsoft.com/office/powerpoint/2010/main" val="71353382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500"/>
                                        <p:tgtEl>
                                          <p:spTgt spid="282"/>
                                        </p:tgtEl>
                                      </p:cBhvr>
                                    </p:animEffect>
                                    <p:anim calcmode="lin" valueType="num">
                                      <p:cBhvr>
                                        <p:cTn id="8" dur="500" fill="hold"/>
                                        <p:tgtEl>
                                          <p:spTgt spid="282"/>
                                        </p:tgtEl>
                                        <p:attrNameLst>
                                          <p:attrName>ppt_x</p:attrName>
                                        </p:attrNameLst>
                                      </p:cBhvr>
                                      <p:tavLst>
                                        <p:tav tm="0">
                                          <p:val>
                                            <p:strVal val="#ppt_x"/>
                                          </p:val>
                                        </p:tav>
                                        <p:tav tm="100000">
                                          <p:val>
                                            <p:strVal val="#ppt_x"/>
                                          </p:val>
                                        </p:tav>
                                      </p:tavLst>
                                    </p:anim>
                                    <p:anim calcmode="lin" valueType="num">
                                      <p:cBhvr>
                                        <p:cTn id="9" dur="500" fill="hold"/>
                                        <p:tgtEl>
                                          <p:spTgt spid="28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9"/>
                                        </p:tgtEl>
                                        <p:attrNameLst>
                                          <p:attrName>style.visibility</p:attrName>
                                        </p:attrNameLst>
                                      </p:cBhvr>
                                      <p:to>
                                        <p:strVal val="visible"/>
                                      </p:to>
                                    </p:set>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13"/>
                                        </p:tgtEl>
                                        <p:attrNameLst>
                                          <p:attrName>style.visibility</p:attrName>
                                        </p:attrNameLst>
                                      </p:cBhvr>
                                      <p:to>
                                        <p:strVal val="visible"/>
                                      </p:to>
                                    </p:set>
                                    <p:animEffect transition="in" filter="wipe(left)">
                                      <p:cBhvr>
                                        <p:cTn id="17" dur="500"/>
                                        <p:tgtEl>
                                          <p:spTgt spid="2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4" grpId="0" animBg="1"/>
    </p:bldLst>
  </p:timing>
</p:sld>
</file>

<file path=ppt/theme/theme1.xml><?xml version="1.0" encoding="utf-8"?>
<a:theme xmlns:a="http://schemas.openxmlformats.org/drawingml/2006/main" name="Office Theme">
  <a:themeElements>
    <a:clrScheme name="SHM">
      <a:dk1>
        <a:srgbClr val="000000"/>
      </a:dk1>
      <a:lt1>
        <a:srgbClr val="FFFFFF"/>
      </a:lt1>
      <a:dk2>
        <a:srgbClr val="1C243D"/>
      </a:dk2>
      <a:lt2>
        <a:srgbClr val="FEFFFE"/>
      </a:lt2>
      <a:accent1>
        <a:srgbClr val="006FB4"/>
      </a:accent1>
      <a:accent2>
        <a:srgbClr val="009BAE"/>
      </a:accent2>
      <a:accent3>
        <a:srgbClr val="5CC6A9"/>
      </a:accent3>
      <a:accent4>
        <a:srgbClr val="CCA600"/>
      </a:accent4>
      <a:accent5>
        <a:srgbClr val="006FB4"/>
      </a:accent5>
      <a:accent6>
        <a:srgbClr val="006FB4"/>
      </a:accent6>
      <a:hlink>
        <a:srgbClr val="1C243D"/>
      </a:hlink>
      <a:folHlink>
        <a:srgbClr val="1C24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M Branding Slides" id="{F2789C73-51F2-1346-A383-02D8EAFB4B0F}" vid="{07ADB961-15ED-E44C-A80B-3623CB40B130}"/>
    </a:ext>
  </a:extLst>
</a:theme>
</file>

<file path=ppt/theme/theme2.xml><?xml version="1.0" encoding="utf-8"?>
<a:theme xmlns:a="http://schemas.openxmlformats.org/drawingml/2006/main" name="1_Office Theme">
  <a:themeElements>
    <a:clrScheme name="Medical ">
      <a:dk1>
        <a:srgbClr val="181717"/>
      </a:dk1>
      <a:lt1>
        <a:srgbClr val="FFFFFF"/>
      </a:lt1>
      <a:dk2>
        <a:srgbClr val="181717"/>
      </a:dk2>
      <a:lt2>
        <a:srgbClr val="E7E6E6"/>
      </a:lt2>
      <a:accent1>
        <a:srgbClr val="00AFA0"/>
      </a:accent1>
      <a:accent2>
        <a:srgbClr val="0097AE"/>
      </a:accent2>
      <a:accent3>
        <a:srgbClr val="3D73AF"/>
      </a:accent3>
      <a:accent4>
        <a:srgbClr val="6452A1"/>
      </a:accent4>
      <a:accent5>
        <a:srgbClr val="7F4FA3"/>
      </a:accent5>
      <a:accent6>
        <a:srgbClr val="1E395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a860af5b-2336-4705-b140-461451c3c7c7"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7D994ABD96064DA8016B2ECE817A0B" ma:contentTypeVersion="18" ma:contentTypeDescription="Create a new document." ma:contentTypeScope="" ma:versionID="9cdaf79d33de5bf055054fb031499a67">
  <xsd:schema xmlns:xsd="http://www.w3.org/2001/XMLSchema" xmlns:xs="http://www.w3.org/2001/XMLSchema" xmlns:p="http://schemas.microsoft.com/office/2006/metadata/properties" xmlns:ns1="http://schemas.microsoft.com/sharepoint/v3" xmlns:ns3="a860af5b-2336-4705-b140-461451c3c7c7" xmlns:ns4="306afcbd-438f-412a-8765-1c0f5828e461" targetNamespace="http://schemas.microsoft.com/office/2006/metadata/properties" ma:root="true" ma:fieldsID="049a6e4dd9cad6ec27e8096905f9a59c" ns1:_="" ns3:_="" ns4:_="">
    <xsd:import namespace="http://schemas.microsoft.com/sharepoint/v3"/>
    <xsd:import namespace="a860af5b-2336-4705-b140-461451c3c7c7"/>
    <xsd:import namespace="306afcbd-438f-412a-8765-1c0f5828e46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element ref="ns1:_ip_UnifiedCompliancePolicyProperties" minOccurs="0"/>
                <xsd:element ref="ns1:_ip_UnifiedCompliancePolicyUIAction" minOccurs="0"/>
                <xsd:element ref="ns3:MediaServiceObjectDetectorVersion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60af5b-2336-4705-b140-461451c3c7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6afcbd-438f-412a-8765-1c0f5828e461"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SharingHintHash" ma:index="2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B6C02E-EB27-499F-9F70-C7B9C6F4CC0A}">
  <ds:schemaRefs>
    <ds:schemaRef ds:uri="http://purl.org/dc/elements/1.1/"/>
    <ds:schemaRef ds:uri="http://schemas.microsoft.com/sharepoint/v3"/>
    <ds:schemaRef ds:uri="http://purl.org/dc/dcmitype/"/>
    <ds:schemaRef ds:uri="http://www.w3.org/XML/1998/namespace"/>
    <ds:schemaRef ds:uri="http://schemas.openxmlformats.org/package/2006/metadata/core-properties"/>
    <ds:schemaRef ds:uri="http://schemas.microsoft.com/office/2006/documentManagement/types"/>
    <ds:schemaRef ds:uri="306afcbd-438f-412a-8765-1c0f5828e461"/>
    <ds:schemaRef ds:uri="http://purl.org/dc/terms/"/>
    <ds:schemaRef ds:uri="http://schemas.microsoft.com/office/2006/metadata/properties"/>
    <ds:schemaRef ds:uri="http://schemas.microsoft.com/office/infopath/2007/PartnerControls"/>
    <ds:schemaRef ds:uri="a860af5b-2336-4705-b140-461451c3c7c7"/>
  </ds:schemaRefs>
</ds:datastoreItem>
</file>

<file path=customXml/itemProps2.xml><?xml version="1.0" encoding="utf-8"?>
<ds:datastoreItem xmlns:ds="http://schemas.openxmlformats.org/officeDocument/2006/customXml" ds:itemID="{1714AA63-3E9C-4BFD-A676-40CC7D0484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860af5b-2336-4705-b140-461451c3c7c7"/>
    <ds:schemaRef ds:uri="306afcbd-438f-412a-8765-1c0f5828e4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89EC31-CD6B-4124-B3DD-82742BDE82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SHM PPT Template</Template>
  <TotalTime>5121</TotalTime>
  <Words>2808</Words>
  <Application>Microsoft Office PowerPoint</Application>
  <PresentationFormat>Widescreen</PresentationFormat>
  <Paragraphs>413</Paragraphs>
  <Slides>59</Slides>
  <Notes>15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59</vt:i4>
      </vt:variant>
    </vt:vector>
  </HeadingPairs>
  <TitlesOfParts>
    <vt:vector size="73" baseType="lpstr">
      <vt:lpstr>-apple-system</vt:lpstr>
      <vt:lpstr>Arial</vt:lpstr>
      <vt:lpstr>Arial Black</vt:lpstr>
      <vt:lpstr>Calibri</vt:lpstr>
      <vt:lpstr>Calibri Light</vt:lpstr>
      <vt:lpstr>Fira Sans</vt:lpstr>
      <vt:lpstr>Muli</vt:lpstr>
      <vt:lpstr>Muli</vt:lpstr>
      <vt:lpstr>Noto Sans</vt:lpstr>
      <vt:lpstr>Open Sans</vt:lpstr>
      <vt:lpstr>Times New Roman</vt:lpstr>
      <vt:lpstr>Wingdings</vt:lpstr>
      <vt:lpstr>Office Theme</vt:lpstr>
      <vt:lpstr>1_Office Theme</vt:lpstr>
      <vt:lpstr>Inpatient Management of Cirrhosis</vt:lpstr>
      <vt:lpstr>Dr. Jagriti Chadha, MD, FHM</vt:lpstr>
      <vt:lpstr>Dr. Suchita Shah Sata, MD, FACP, SFHM</vt:lpstr>
      <vt:lpstr>Dr. Elliot Tapper</vt:lpstr>
      <vt:lpstr>Attestation Disclosure to the Audience</vt:lpstr>
      <vt:lpstr>Initial Hospital Evaluation</vt:lpstr>
      <vt:lpstr>PowerPoint Presentation</vt:lpstr>
      <vt:lpstr>PowerPoint Presentation</vt:lpstr>
      <vt:lpstr>PowerPoint Presentation</vt:lpstr>
      <vt:lpstr>Initial Ascites Evaluation</vt:lpstr>
      <vt:lpstr>PowerPoint Presentation</vt:lpstr>
      <vt:lpstr>PowerPoint Presentation</vt:lpstr>
      <vt:lpstr>Diuretic Strategies</vt:lpstr>
      <vt:lpstr>PowerPoint Presentation</vt:lpstr>
      <vt:lpstr>PowerPoint Presentation</vt:lpstr>
      <vt:lpstr>PowerPoint Presentation</vt:lpstr>
      <vt:lpstr>SBP management</vt:lpstr>
      <vt:lpstr>PowerPoint Presentation</vt:lpstr>
      <vt:lpstr>PowerPoint Presentation</vt:lpstr>
      <vt:lpstr>Hepatic Encephalopathy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Hepatorenal Syndrome – Acute Kidney Injury (HRS-AKI)</vt:lpstr>
      <vt:lpstr>PowerPoint Presentation</vt:lpstr>
      <vt:lpstr>PowerPoint Presentation</vt:lpstr>
      <vt:lpstr>PowerPoint Presentation</vt:lpstr>
      <vt:lpstr>HRS-AKI management</vt:lpstr>
      <vt:lpstr>PowerPoint Presentation</vt:lpstr>
      <vt:lpstr>PowerPoint Presentation</vt:lpstr>
      <vt:lpstr>PowerPoint Presentation</vt:lpstr>
      <vt:lpstr>Hyponatremia</vt:lpstr>
      <vt:lpstr>PowerPoint Presentation</vt:lpstr>
      <vt:lpstr>GI Bleeding</vt:lpstr>
      <vt:lpstr>PowerPoint Presentation</vt:lpstr>
      <vt:lpstr>PowerPoint Presentation</vt:lpstr>
      <vt:lpstr>PowerPoint Presentation</vt:lpstr>
      <vt:lpstr>Coagulopathy</vt:lpstr>
      <vt:lpstr>PowerPoint Presentation</vt:lpstr>
      <vt:lpstr>PowerPoint Presentation</vt:lpstr>
      <vt:lpstr>PowerPoint Presentation</vt:lpstr>
      <vt:lpstr>PowerPoint Presentation</vt:lpstr>
      <vt:lpstr>PowerPoint Presentation</vt:lpstr>
      <vt:lpstr>PowerPoint Presentation</vt:lpstr>
      <vt:lpstr>Advanced Care &amp; Advanced Care Planning</vt:lpstr>
      <vt:lpstr>PowerPoint Presentation</vt:lpstr>
      <vt:lpstr>PowerPoint Presentation</vt:lpstr>
      <vt:lpstr>PowerPoint Presentation</vt:lpstr>
      <vt:lpstr>Alcohol Use Disorder</vt:lpstr>
      <vt:lpstr>PowerPoint Presentation</vt:lpstr>
      <vt:lpstr>PowerPoint Presentation</vt:lpstr>
      <vt:lpstr>PowerPoint Presentation</vt:lpstr>
      <vt:lpstr>Spotlight on: Alcohol use disorder</vt:lpstr>
      <vt:lpstr>PowerPoint Presentation</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Jayne</dc:creator>
  <cp:lastModifiedBy>Jan Bowman</cp:lastModifiedBy>
  <cp:revision>122</cp:revision>
  <dcterms:created xsi:type="dcterms:W3CDTF">2020-07-27T16:57:56Z</dcterms:created>
  <dcterms:modified xsi:type="dcterms:W3CDTF">2023-08-24T19:54:49Z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0x010100527D994ABD96064DA8016B2ECE817A0B</vt:lpwstr>
  </property>
</Properties>
</file>